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9" r:id="rId4"/>
    <p:sldMasterId id="2147483698" r:id="rId5"/>
  </p:sldMasterIdLst>
  <p:notesMasterIdLst>
    <p:notesMasterId r:id="rId35"/>
  </p:notesMasterIdLst>
  <p:sldIdLst>
    <p:sldId id="315" r:id="rId6"/>
    <p:sldId id="317" r:id="rId7"/>
    <p:sldId id="299" r:id="rId8"/>
    <p:sldId id="601" r:id="rId9"/>
    <p:sldId id="416" r:id="rId10"/>
    <p:sldId id="417" r:id="rId11"/>
    <p:sldId id="590" r:id="rId12"/>
    <p:sldId id="591" r:id="rId13"/>
    <p:sldId id="418" r:id="rId14"/>
    <p:sldId id="592" r:id="rId15"/>
    <p:sldId id="593" r:id="rId16"/>
    <p:sldId id="594" r:id="rId17"/>
    <p:sldId id="596" r:id="rId18"/>
    <p:sldId id="597" r:id="rId19"/>
    <p:sldId id="598" r:id="rId20"/>
    <p:sldId id="599" r:id="rId21"/>
    <p:sldId id="600" r:id="rId22"/>
    <p:sldId id="311" r:id="rId23"/>
    <p:sldId id="272" r:id="rId24"/>
    <p:sldId id="270" r:id="rId25"/>
    <p:sldId id="273" r:id="rId26"/>
    <p:sldId id="274" r:id="rId27"/>
    <p:sldId id="509" r:id="rId28"/>
    <p:sldId id="265" r:id="rId29"/>
    <p:sldId id="271" r:id="rId30"/>
    <p:sldId id="549" r:id="rId31"/>
    <p:sldId id="275" r:id="rId32"/>
    <p:sldId id="278" r:id="rId33"/>
    <p:sldId id="276" r:id="rId34"/>
    <p:sldId id="289" r:id="rId36"/>
    <p:sldId id="307" r:id="rId37"/>
    <p:sldId id="313" r:id="rId38"/>
    <p:sldId id="282" r:id="rId39"/>
    <p:sldId id="461" r:id="rId40"/>
    <p:sldId id="277" r:id="rId41"/>
    <p:sldId id="279" r:id="rId42"/>
    <p:sldId id="286" r:id="rId43"/>
    <p:sldId id="266" r:id="rId44"/>
    <p:sldId id="460" r:id="rId45"/>
    <p:sldId id="283" r:id="rId46"/>
    <p:sldId id="285" r:id="rId47"/>
    <p:sldId id="458" r:id="rId48"/>
    <p:sldId id="263" r:id="rId49"/>
    <p:sldId id="584" r:id="rId50"/>
    <p:sldId id="474" r:id="rId51"/>
    <p:sldId id="585" r:id="rId52"/>
    <p:sldId id="586" r:id="rId53"/>
    <p:sldId id="496" r:id="rId54"/>
    <p:sldId id="583" r:id="rId55"/>
    <p:sldId id="453" r:id="rId56"/>
    <p:sldId id="587" r:id="rId57"/>
    <p:sldId id="467" r:id="rId58"/>
    <p:sldId id="588" r:id="rId59"/>
    <p:sldId id="589" r:id="rId60"/>
    <p:sldId id="470" r:id="rId61"/>
    <p:sldId id="471" r:id="rId62"/>
    <p:sldId id="498" r:id="rId63"/>
    <p:sldId id="479" r:id="rId64"/>
    <p:sldId id="656" r:id="rId65"/>
  </p:sldIdLst>
  <p:sldSz cx="12192000" cy="6858000"/>
  <p:notesSz cx="6858000" cy="9144000"/>
  <p:embeddedFontLst>
    <p:embeddedFont>
      <p:font typeface="微软雅黑" panose="020B0503020204020204" pitchFamily="34" charset="-122"/>
      <p:regular r:id="rId70"/>
    </p:embeddedFont>
    <p:embeddedFont>
      <p:font typeface="幼圆" panose="02010509060101010101" charset="-122"/>
      <p:regular r:id="rId71"/>
    </p:embeddedFont>
    <p:embeddedFont>
      <p:font typeface="汉仪乐喵体W" panose="00020600040101010101" charset="-122"/>
      <p:regular r:id="rId72"/>
    </p:embeddedFont>
    <p:embeddedFont>
      <p:font typeface="Cambria Math" panose="02040503050406030204" pitchFamily="18" charset="0"/>
      <p:regular r:id="rId73"/>
    </p:embeddedFont>
    <p:embeddedFont>
      <p:font typeface="Calibri" panose="020F0502020204030204" charset="0"/>
      <p:regular r:id="rId74"/>
      <p:bold r:id="rId75"/>
      <p:italic r:id="rId76"/>
      <p:boldItalic r:id="rId77"/>
    </p:embeddedFont>
  </p:embeddedFontLst>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096E6"/>
    <a:srgbClr val="7C4D87"/>
    <a:srgbClr val="FDE725"/>
    <a:srgbClr val="EAEFFA"/>
    <a:srgbClr val="39558C"/>
    <a:srgbClr val="EDF8E9"/>
    <a:srgbClr val="E5ECF6"/>
    <a:srgbClr val="1F77B4"/>
    <a:srgbClr val="D9D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67" d="100"/>
          <a:sy n="67" d="100"/>
        </p:scale>
        <p:origin x="688" y="52"/>
      </p:cViewPr>
      <p:guideLst>
        <p:guide orient="horz" pos="2144"/>
        <p:guide pos="355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8" Type="http://schemas.openxmlformats.org/officeDocument/2006/relationships/tags" Target="tags/tag427.xml"/><Relationship Id="rId77" Type="http://schemas.openxmlformats.org/officeDocument/2006/relationships/font" Target="fonts/font8.fntdata"/><Relationship Id="rId76" Type="http://schemas.openxmlformats.org/officeDocument/2006/relationships/font" Target="fonts/font7.fntdata"/><Relationship Id="rId75" Type="http://schemas.openxmlformats.org/officeDocument/2006/relationships/font" Target="fonts/font6.fntdata"/><Relationship Id="rId74" Type="http://schemas.openxmlformats.org/officeDocument/2006/relationships/font" Target="fonts/font5.fntdata"/><Relationship Id="rId73" Type="http://schemas.openxmlformats.org/officeDocument/2006/relationships/font" Target="fonts/font4.fntdata"/><Relationship Id="rId72" Type="http://schemas.openxmlformats.org/officeDocument/2006/relationships/font" Target="fonts/font3.fntdata"/><Relationship Id="rId71" Type="http://schemas.openxmlformats.org/officeDocument/2006/relationships/font" Target="fonts/font2.fntdata"/><Relationship Id="rId70" Type="http://schemas.openxmlformats.org/officeDocument/2006/relationships/font" Target="fonts/font1.fntdata"/><Relationship Id="rId7" Type="http://schemas.openxmlformats.org/officeDocument/2006/relationships/slide" Target="slides/slide2.xml"/><Relationship Id="rId69" Type="http://schemas.openxmlformats.org/officeDocument/2006/relationships/commentAuthors" Target="commentAuthors.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notesMaster" Target="notesMasters/notesMaster1.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1" loCatId="relationship" qsTypeId="urn:microsoft.com/office/officeart/2005/8/quickstyle/simple1#1" qsCatId="simple" csTypeId="urn:microsoft.com/office/officeart/2005/8/colors/accent1_2#1" csCatId="accent1" phldr="0"/>
      <dgm:spPr/>
      <dgm:t>
        <a:bodyPr/>
        <a:lstStyle/>
        <a:p>
          <a:endParaRPr lang="zh-CN" altLang="en-US"/>
        </a:p>
      </dgm:t>
    </dgm:pt>
    <dgm:pt modelId="{1D7F6E08-72A6-46CC-8870-C881D1493500}">
      <dgm:prSet phldrT="[文本]" phldr="0" custT="0"/>
      <dgm:spPr/>
      <dgm:t>
        <a:bodyPr vert="horz" wrap="square"/>
        <a:lstStyle/>
        <a:p>
          <a:pPr>
            <a:lnSpc>
              <a:spcPct val="100000"/>
            </a:lnSpc>
            <a:spcBef>
              <a:spcPct val="0"/>
            </a:spcBef>
            <a:spcAft>
              <a:spcPct val="35000"/>
            </a:spcAft>
          </a:pPr>
          <a:r>
            <a:rPr lang="en-US" altLang="zh-CN"/>
            <a:t>log(</a:t>
          </a:r>
          <a:r>
            <a:rPr lang="zh-CN" altLang="en-US"/>
            <a:t>点赞数</a:t>
          </a:r>
          <a:r>
            <a:rPr lang="en-US" altLang="zh-CN"/>
            <a:t>)</a:t>
          </a:r>
        </a:p>
      </dgm:t>
    </dgm:pt>
    <dgm:pt modelId="{59A2FE02-4165-4339-BF9A-AEAE1424E52B}" cxnId="{A8B6EBE5-E110-4A24-849A-CB93AC4B16A0}" type="parTrans">
      <dgm:prSet/>
      <dgm:spPr/>
      <dgm:t>
        <a:bodyPr/>
        <a:lstStyle/>
        <a:p>
          <a:endParaRPr lang="zh-CN" altLang="en-US"/>
        </a:p>
      </dgm:t>
    </dgm:pt>
    <dgm:pt modelId="{E44612D1-CAFE-4D30-B4AA-78C3474158AA}" cxnId="{A8B6EBE5-E110-4A24-849A-CB93AC4B16A0}" type="sibTrans">
      <dgm:prSet/>
      <dgm:spPr/>
      <dgm:t>
        <a:bodyPr/>
        <a:lstStyle/>
        <a:p>
          <a:endParaRPr lang="zh-CN" altLang="en-US"/>
        </a:p>
      </dgm:t>
    </dgm:pt>
    <dgm:pt modelId="{D15727BE-4BB4-41E2-BFCD-1CE00CE9A014}">
      <dgm:prSet phldrT="[文本]" phldr="0" custT="0"/>
      <dgm:spPr/>
      <dgm:t>
        <a:bodyPr vert="horz" wrap="square"/>
        <a:lstStyle/>
        <a:p>
          <a:pPr>
            <a:lnSpc>
              <a:spcPct val="100000"/>
            </a:lnSpc>
            <a:spcBef>
              <a:spcPct val="0"/>
            </a:spcBef>
            <a:spcAft>
              <a:spcPct val="35000"/>
            </a:spcAft>
          </a:pPr>
          <a:r>
            <a:rPr lang="zh-CN" altLang="en-US"/>
            <a:t>作者类别</a:t>
          </a:r>
        </a:p>
      </dgm:t>
    </dgm:pt>
    <dgm:pt modelId="{1F3BA15B-B772-426D-8549-F05D47B0B0FC}" cxnId="{438E530A-171A-4173-8ECC-71DB451D51D2}" type="parTrans">
      <dgm:prSet/>
      <dgm:spPr/>
      <dgm:t>
        <a:bodyPr/>
        <a:lstStyle/>
        <a:p>
          <a:endParaRPr lang="zh-CN" altLang="en-US"/>
        </a:p>
      </dgm:t>
    </dgm:pt>
    <dgm:pt modelId="{021F6AB3-21C2-4079-A40A-CA1B5C51BD93}" cxnId="{438E530A-171A-4173-8ECC-71DB451D51D2}" type="sibTrans">
      <dgm:prSet/>
      <dgm:spPr/>
      <dgm:t>
        <a:bodyPr/>
        <a:lstStyle/>
        <a:p>
          <a:endParaRPr lang="zh-CN" altLang="en-US"/>
        </a:p>
      </dgm:t>
    </dgm:pt>
    <dgm:pt modelId="{24DAAE02-02E7-4412-8074-A0C4CAA380D7}">
      <dgm:prSet phldrT="[文本]" phldr="0" custT="0"/>
      <dgm:spPr/>
      <dgm:t>
        <a:bodyPr vert="horz" wrap="square"/>
        <a:lstStyle/>
        <a:p>
          <a:pPr>
            <a:lnSpc>
              <a:spcPct val="100000"/>
            </a:lnSpc>
            <a:spcBef>
              <a:spcPct val="0"/>
            </a:spcBef>
            <a:spcAft>
              <a:spcPct val="35000"/>
            </a:spcAft>
          </a:pPr>
          <a:r>
            <a:rPr lang="zh-CN" altLang="en-US"/>
            <a:t>评论数</a:t>
          </a:r>
        </a:p>
      </dgm:t>
    </dgm:pt>
    <dgm:pt modelId="{A85E77B5-A1A5-43C8-9868-413E99F101A0}" cxnId="{00FA9A08-B085-4C9A-A42B-A154AA271F45}" type="parTrans">
      <dgm:prSet/>
      <dgm:spPr/>
      <dgm:t>
        <a:bodyPr/>
        <a:lstStyle/>
        <a:p>
          <a:endParaRPr lang="zh-CN" altLang="en-US"/>
        </a:p>
      </dgm:t>
    </dgm:pt>
    <dgm:pt modelId="{E253A3F8-AA58-4BB8-A0BD-0BB7ECC546C3}" cxnId="{00FA9A08-B085-4C9A-A42B-A154AA271F45}" type="sibTrans">
      <dgm:prSet/>
      <dgm:spPr/>
      <dgm:t>
        <a:bodyPr/>
        <a:lstStyle/>
        <a:p>
          <a:endParaRPr lang="zh-CN" altLang="en-US"/>
        </a:p>
      </dgm:t>
    </dgm:pt>
    <dgm:pt modelId="{A5880797-7454-4E44-8518-F4D8354F0963}">
      <dgm:prSet phldrT="[文本]" phldr="0" custT="0"/>
      <dgm:spPr/>
      <dgm:t>
        <a:bodyPr vert="horz" wrap="square"/>
        <a:lstStyle/>
        <a:p>
          <a:pPr>
            <a:lnSpc>
              <a:spcPct val="100000"/>
            </a:lnSpc>
            <a:spcBef>
              <a:spcPct val="0"/>
            </a:spcBef>
            <a:spcAft>
              <a:spcPct val="35000"/>
            </a:spcAft>
          </a:pPr>
          <a:r>
            <a:rPr lang="zh-CN" altLang="en-US"/>
            <a:t>转发数</a:t>
          </a:r>
        </a:p>
      </dgm:t>
    </dgm:pt>
    <dgm:pt modelId="{96CD46E7-D239-40C7-B5C4-376FEEE43C15}" cxnId="{D7A2295F-6586-410A-8C88-177BF36F24CB}" type="parTrans">
      <dgm:prSet/>
      <dgm:spPr/>
      <dgm:t>
        <a:bodyPr/>
        <a:lstStyle/>
        <a:p>
          <a:endParaRPr lang="zh-CN" altLang="en-US"/>
        </a:p>
      </dgm:t>
    </dgm:pt>
    <dgm:pt modelId="{0076998F-56E1-4A10-A709-E2811BD7C4FB}" cxnId="{D7A2295F-6586-410A-8C88-177BF36F24CB}" type="sibTrans">
      <dgm:prSet/>
      <dgm:spPr/>
      <dgm:t>
        <a:bodyPr/>
        <a:lstStyle/>
        <a:p>
          <a:endParaRPr lang="zh-CN" altLang="en-US"/>
        </a:p>
      </dgm:t>
    </dgm:pt>
    <dgm:pt modelId="{5389863E-E636-41D2-A582-78B3E1BBF384}">
      <dgm:prSet phldr="0" custT="0"/>
      <dgm:spPr/>
      <dgm:t>
        <a:bodyPr vert="horz" wrap="square"/>
        <a:lstStyle/>
        <a:p>
          <a:pPr>
            <a:lnSpc>
              <a:spcPct val="100000"/>
            </a:lnSpc>
            <a:spcBef>
              <a:spcPct val="0"/>
            </a:spcBef>
            <a:spcAft>
              <a:spcPct val="35000"/>
            </a:spcAft>
          </a:pPr>
          <a:r>
            <a:rPr lang="en-US"/>
            <a:t>BGM</a:t>
          </a:r>
        </a:p>
      </dgm:t>
    </dgm:pt>
    <dgm:pt modelId="{342C23BB-03BF-4735-AB36-E35A1869EB04}" cxnId="{C325011F-6F29-4383-84CA-FC06F25B1F1E}" type="parTrans">
      <dgm:prSet/>
      <dgm:spPr/>
    </dgm:pt>
    <dgm:pt modelId="{892FB460-6583-4706-8D74-64073C4D1D92}" cxnId="{C325011F-6F29-4383-84CA-FC06F25B1F1E}" type="sibTrans">
      <dgm:prSet/>
      <dgm:spPr/>
    </dgm:pt>
    <dgm:pt modelId="{EF69FC54-BA49-47E2-9EF0-AA370EC53498}">
      <dgm:prSet phldr="0" custT="0"/>
      <dgm:spPr/>
      <dgm:t>
        <a:bodyPr vert="horz" wrap="square"/>
        <a:lstStyle/>
        <a:p>
          <a:pPr>
            <a:lnSpc>
              <a:spcPct val="100000"/>
            </a:lnSpc>
            <a:spcBef>
              <a:spcPct val="0"/>
            </a:spcBef>
            <a:spcAft>
              <a:spcPct val="35000"/>
            </a:spcAft>
          </a:pPr>
          <a:r>
            <a:rPr lang="zh-CN" altLang="en-US"/>
            <a:t>时长</a:t>
          </a:r>
        </a:p>
      </dgm:t>
    </dgm:pt>
    <dgm:pt modelId="{8169053F-D5F6-4E8D-93B3-B5D6067D6A82}" cxnId="{E2236B69-0806-4A8B-AE5B-3EFDCA4BABAB}" type="parTrans">
      <dgm:prSet/>
      <dgm:spPr/>
    </dgm:pt>
    <dgm:pt modelId="{0B54D070-F9FA-4EBB-8374-FEBBCA2A5387}" cxnId="{E2236B69-0806-4A8B-AE5B-3EFDCA4BABAB}" type="sibTrans">
      <dgm:prSet/>
      <dgm:spPr/>
    </dgm:pt>
    <dgm:pt modelId="{043E95A9-56F1-40BD-858D-1AB0CF1644AB}">
      <dgm:prSet phldr="0" custT="0"/>
      <dgm:spPr/>
      <dgm:t>
        <a:bodyPr vert="horz" wrap="square"/>
        <a:lstStyle/>
        <a:p>
          <a:pPr>
            <a:lnSpc>
              <a:spcPct val="100000"/>
            </a:lnSpc>
            <a:spcBef>
              <a:spcPct val="0"/>
            </a:spcBef>
            <a:spcAft>
              <a:spcPct val="35000"/>
            </a:spcAft>
          </a:pPr>
          <a:r>
            <a:rPr lang="zh-CN" altLang="en-US"/>
            <a:t>类别</a:t>
          </a:r>
        </a:p>
      </dgm:t>
    </dgm:pt>
    <dgm:pt modelId="{7EF7C585-A027-43A5-80B8-E42E51BC029D}" cxnId="{FA9F05D9-4964-4EF2-974D-FC93497DA8BB}" type="parTrans">
      <dgm:prSet/>
      <dgm:spPr/>
    </dgm:pt>
    <dgm:pt modelId="{E9714A64-2C0E-4A1A-8539-9E26C0A4E18E}" cxnId="{FA9F05D9-4964-4EF2-974D-FC93497DA8BB}" type="sibTrans">
      <dgm:prSet/>
      <dgm:spPr/>
    </dgm:pt>
    <dgm:pt modelId="{BA1C604F-B525-408E-9691-19CA6DA355AC}">
      <dgm:prSet phldr="0" custT="0"/>
      <dgm:spPr/>
      <dgm:t>
        <a:bodyPr vert="horz" wrap="square"/>
        <a:lstStyle/>
        <a:p>
          <a:pPr>
            <a:lnSpc>
              <a:spcPct val="100000"/>
            </a:lnSpc>
            <a:spcBef>
              <a:spcPct val="0"/>
            </a:spcBef>
            <a:spcAft>
              <a:spcPct val="35000"/>
            </a:spcAft>
          </a:pPr>
          <a:r>
            <a:rPr lang="zh-CN" altLang="en-US"/>
            <a:t>标题字数</a:t>
          </a:r>
        </a:p>
      </dgm:t>
    </dgm:pt>
    <dgm:pt modelId="{3A05832A-67B7-4B60-8409-1B7D5B98EE18}" cxnId="{063170B7-AECC-4A10-989B-E5C8E6952B70}" type="parTrans">
      <dgm:prSet/>
      <dgm:spPr/>
    </dgm:pt>
    <dgm:pt modelId="{CF5F9B8C-62F2-444F-916C-33D71A362969}" cxnId="{063170B7-AECC-4A10-989B-E5C8E6952B70}" type="sibTrans">
      <dgm:prSet/>
      <dgm:spPr/>
    </dgm:pt>
    <dgm:pt modelId="{5BEEF311-4626-493C-BE9A-EC1E756A1CA3}">
      <dgm:prSet phldr="0" custT="0"/>
      <dgm:spPr/>
      <dgm:t>
        <a:bodyPr vert="horz" wrap="square"/>
        <a:lstStyle/>
        <a:p>
          <a:pPr>
            <a:lnSpc>
              <a:spcPct val="100000"/>
            </a:lnSpc>
            <a:spcBef>
              <a:spcPct val="0"/>
            </a:spcBef>
            <a:spcAft>
              <a:spcPct val="35000"/>
            </a:spcAft>
          </a:pPr>
          <a:r>
            <a:rPr lang="zh-CN" altLang="en-US"/>
            <a:t>月份</a:t>
          </a:r>
        </a:p>
      </dgm:t>
    </dgm:pt>
    <dgm:pt modelId="{259C044B-DF37-4107-9785-E05A392002FE}" cxnId="{BB2358C3-D38F-4297-A48F-D83B1FE5E0FB}" type="parTrans">
      <dgm:prSet/>
      <dgm:spPr/>
    </dgm:pt>
    <dgm:pt modelId="{697D6B6A-4C0F-45D0-97A0-AB98FA39BCB6}" cxnId="{BB2358C3-D38F-4297-A48F-D83B1FE5E0FB}" type="sibTrans">
      <dgm:prSet/>
      <dgm:spPr/>
    </dgm:pt>
    <dgm:pt modelId="{CB7B153E-8A02-4AE6-97F6-EE29D996BA4C}">
      <dgm:prSet phldr="0" custT="0"/>
      <dgm:spPr/>
      <dgm:t>
        <a:bodyPr vert="horz" wrap="square"/>
        <a:lstStyle/>
        <a:p>
          <a:pPr>
            <a:lnSpc>
              <a:spcPct val="100000"/>
            </a:lnSpc>
            <a:spcBef>
              <a:spcPct val="0"/>
            </a:spcBef>
            <a:spcAft>
              <a:spcPct val="35000"/>
            </a:spcAft>
          </a:pPr>
          <a:r>
            <a:rPr lang="zh-CN" altLang="en-US"/>
            <a:t>星期</a:t>
          </a:r>
        </a:p>
      </dgm:t>
    </dgm:pt>
    <dgm:pt modelId="{4A2261C1-8D9E-42AF-B620-7E5B7B1231EF}" cxnId="{598FB5CF-5F58-4801-AAAC-2226354A192B}" type="parTrans">
      <dgm:prSet/>
      <dgm:spPr/>
    </dgm:pt>
    <dgm:pt modelId="{39BFB36F-F4A3-48ED-A41D-0DEA0E6227F0}" cxnId="{598FB5CF-5F58-4801-AAAC-2226354A192B}" type="sibTrans">
      <dgm:prSet/>
      <dgm:spPr/>
    </dgm:pt>
    <dgm:pt modelId="{19474CA7-F58F-4E75-B876-A183E2432FE4}">
      <dgm:prSet phldr="0" custT="0"/>
      <dgm:spPr/>
      <dgm:t>
        <a:bodyPr vert="horz" wrap="square"/>
        <a:lstStyle/>
        <a:p>
          <a:pPr>
            <a:lnSpc>
              <a:spcPct val="100000"/>
            </a:lnSpc>
            <a:spcBef>
              <a:spcPct val="0"/>
            </a:spcBef>
            <a:spcAft>
              <a:spcPct val="35000"/>
            </a:spcAft>
          </a:pPr>
          <a:r>
            <a:rPr lang="zh-CN" altLang="en-US"/>
            <a:t>秒</a:t>
          </a:r>
        </a:p>
      </dgm:t>
    </dgm:pt>
    <dgm:pt modelId="{7A8A419E-6EC9-4DD7-9DE9-CB0276EF7CD8}" cxnId="{E72AE172-F762-4347-A1E6-28005AE9392C}" type="parTrans">
      <dgm:prSet/>
      <dgm:spPr/>
    </dgm:pt>
    <dgm:pt modelId="{CB985D6A-53B6-4AE7-8A5C-0312448DF480}" cxnId="{E72AE172-F762-4347-A1E6-28005AE9392C}" type="sibTrans">
      <dgm:prSet/>
      <dgm:spPr/>
    </dgm:pt>
    <dgm:pt modelId="{9665F1E0-607C-4C50-935E-8F6CC832B355}">
      <dgm:prSet phldr="0" custT="0"/>
      <dgm:spPr/>
      <dgm:t>
        <a:bodyPr vert="horz" wrap="square"/>
        <a:lstStyle/>
        <a:p>
          <a:pPr>
            <a:lnSpc>
              <a:spcPct val="100000"/>
            </a:lnSpc>
            <a:spcBef>
              <a:spcPct val="0"/>
            </a:spcBef>
            <a:spcAft>
              <a:spcPct val="35000"/>
            </a:spcAft>
          </a:pPr>
          <a:r>
            <a:rPr lang="zh-CN" altLang="en-US"/>
            <a:t>一天时间段</a:t>
          </a:r>
        </a:p>
      </dgm:t>
    </dgm:pt>
    <dgm:pt modelId="{52ED6F1B-FBB8-4929-9764-3D42E6FD502E}" cxnId="{9E589FD6-6076-4DE5-A815-C00C8CBBA1E5}" type="parTrans">
      <dgm:prSet/>
      <dgm:spPr/>
    </dgm:pt>
    <dgm:pt modelId="{467C6461-AFFB-4684-BA31-33594C5F1F49}" cxnId="{9E589FD6-6076-4DE5-A815-C00C8CBBA1E5}" type="sibTrans">
      <dgm:prSet/>
      <dgm:spPr/>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11"/>
      <dgm:spPr/>
    </dgm:pt>
    <dgm:pt modelId="{B1756079-1332-4090-9A47-D2C0EDB7FB22}" type="pres">
      <dgm:prSet presAssocID="{D15727BE-4BB4-41E2-BFCD-1CE00CE9A014}" presName="node" presStyleLbl="node1" presStyleIdx="0" presStyleCnt="11">
        <dgm:presLayoutVars>
          <dgm:bulletEnabled val="1"/>
        </dgm:presLayoutVars>
      </dgm:prSet>
      <dgm:spPr/>
    </dgm:pt>
    <dgm:pt modelId="{8A478794-BDE0-4AD6-9479-89CDBFC37EB7}" type="pres">
      <dgm:prSet presAssocID="{A85E77B5-A1A5-43C8-9868-413E99F101A0}" presName="parTrans" presStyleLbl="bgSibTrans2D1" presStyleIdx="1" presStyleCnt="11"/>
      <dgm:spPr/>
    </dgm:pt>
    <dgm:pt modelId="{3868CDED-247C-4EE9-95A2-ED400A267946}" type="pres">
      <dgm:prSet presAssocID="{24DAAE02-02E7-4412-8074-A0C4CAA380D7}" presName="node" presStyleLbl="node1" presStyleIdx="1" presStyleCnt="11">
        <dgm:presLayoutVars>
          <dgm:bulletEnabled val="1"/>
        </dgm:presLayoutVars>
      </dgm:prSet>
      <dgm:spPr/>
    </dgm:pt>
    <dgm:pt modelId="{D0718308-59AC-43E6-A882-4828EE4494C2}" type="pres">
      <dgm:prSet presAssocID="{96CD46E7-D239-40C7-B5C4-376FEEE43C15}" presName="parTrans" presStyleLbl="bgSibTrans2D1" presStyleIdx="2" presStyleCnt="11"/>
      <dgm:spPr/>
    </dgm:pt>
    <dgm:pt modelId="{5E0D0BC9-3E91-4623-8C1A-C4A70EB3594B}" type="pres">
      <dgm:prSet presAssocID="{A5880797-7454-4E44-8518-F4D8354F0963}" presName="node" presStyleLbl="node1" presStyleIdx="2" presStyleCnt="11">
        <dgm:presLayoutVars>
          <dgm:bulletEnabled val="1"/>
        </dgm:presLayoutVars>
      </dgm:prSet>
      <dgm:spPr/>
    </dgm:pt>
    <dgm:pt modelId="{4C6903C8-F15B-4F08-8655-1DD8A1B3C066}" type="pres">
      <dgm:prSet presAssocID="{342C23BB-03BF-4735-AB36-E35A1869EB04}" presName="parTrans" presStyleLbl="bgSibTrans2D1" presStyleIdx="3" presStyleCnt="11"/>
      <dgm:spPr/>
    </dgm:pt>
    <dgm:pt modelId="{48B2FF35-2054-4900-A618-C39BAC0C4E8E}" type="pres">
      <dgm:prSet presAssocID="{5389863E-E636-41D2-A582-78B3E1BBF384}" presName="node" presStyleLbl="node1" presStyleIdx="3" presStyleCnt="11">
        <dgm:presLayoutVars>
          <dgm:bulletEnabled val="1"/>
        </dgm:presLayoutVars>
      </dgm:prSet>
      <dgm:spPr/>
    </dgm:pt>
    <dgm:pt modelId="{24090201-D0DA-4D96-B95C-E28361A8A0DC}" type="pres">
      <dgm:prSet presAssocID="{8169053F-D5F6-4E8D-93B3-B5D6067D6A82}" presName="parTrans" presStyleLbl="bgSibTrans2D1" presStyleIdx="4" presStyleCnt="11"/>
      <dgm:spPr/>
    </dgm:pt>
    <dgm:pt modelId="{1BBA31DB-23C3-4797-954D-C8680557858B}" type="pres">
      <dgm:prSet presAssocID="{EF69FC54-BA49-47E2-9EF0-AA370EC53498}" presName="node" presStyleLbl="node1" presStyleIdx="4" presStyleCnt="11">
        <dgm:presLayoutVars>
          <dgm:bulletEnabled val="1"/>
        </dgm:presLayoutVars>
      </dgm:prSet>
      <dgm:spPr/>
    </dgm:pt>
    <dgm:pt modelId="{753F470F-2B7B-4EDD-85DD-69BBE01C5BE7}" type="pres">
      <dgm:prSet presAssocID="{7EF7C585-A027-43A5-80B8-E42E51BC029D}" presName="parTrans" presStyleLbl="bgSibTrans2D1" presStyleIdx="5" presStyleCnt="11"/>
      <dgm:spPr/>
    </dgm:pt>
    <dgm:pt modelId="{944DA29F-1693-47AB-9AF6-C6C51FE8ED5F}" type="pres">
      <dgm:prSet presAssocID="{043E95A9-56F1-40BD-858D-1AB0CF1644AB}" presName="node" presStyleLbl="node1" presStyleIdx="5" presStyleCnt="11">
        <dgm:presLayoutVars>
          <dgm:bulletEnabled val="1"/>
        </dgm:presLayoutVars>
      </dgm:prSet>
      <dgm:spPr/>
    </dgm:pt>
    <dgm:pt modelId="{62F9EA6B-4423-457E-A274-7F06FBC838E0}" type="pres">
      <dgm:prSet presAssocID="{3A05832A-67B7-4B60-8409-1B7D5B98EE18}" presName="parTrans" presStyleLbl="bgSibTrans2D1" presStyleIdx="6" presStyleCnt="11"/>
      <dgm:spPr/>
    </dgm:pt>
    <dgm:pt modelId="{BC140F14-F2D2-46E2-85DF-DA196C8140C9}" type="pres">
      <dgm:prSet presAssocID="{BA1C604F-B525-408E-9691-19CA6DA355AC}" presName="node" presStyleLbl="node1" presStyleIdx="6" presStyleCnt="11">
        <dgm:presLayoutVars>
          <dgm:bulletEnabled val="1"/>
        </dgm:presLayoutVars>
      </dgm:prSet>
      <dgm:spPr/>
    </dgm:pt>
    <dgm:pt modelId="{A4C98563-6E11-4CCD-BC87-496D7E9D3ED4}" type="pres">
      <dgm:prSet presAssocID="{259C044B-DF37-4107-9785-E05A392002FE}" presName="parTrans" presStyleLbl="bgSibTrans2D1" presStyleIdx="7" presStyleCnt="11"/>
      <dgm:spPr/>
    </dgm:pt>
    <dgm:pt modelId="{68DCFBCD-6BE4-41A7-AC1B-D481AFF1B13C}" type="pres">
      <dgm:prSet presAssocID="{5BEEF311-4626-493C-BE9A-EC1E756A1CA3}" presName="node" presStyleLbl="node1" presStyleIdx="7" presStyleCnt="11">
        <dgm:presLayoutVars>
          <dgm:bulletEnabled val="1"/>
        </dgm:presLayoutVars>
      </dgm:prSet>
      <dgm:spPr/>
    </dgm:pt>
    <dgm:pt modelId="{99E7A784-4638-4924-8955-1313CB8CE1F2}" type="pres">
      <dgm:prSet presAssocID="{4A2261C1-8D9E-42AF-B620-7E5B7B1231EF}" presName="parTrans" presStyleLbl="bgSibTrans2D1" presStyleIdx="8" presStyleCnt="11"/>
      <dgm:spPr/>
    </dgm:pt>
    <dgm:pt modelId="{68E36D1D-1BB1-4C50-A2D1-B6B076A05228}" type="pres">
      <dgm:prSet presAssocID="{CB7B153E-8A02-4AE6-97F6-EE29D996BA4C}" presName="node" presStyleLbl="node1" presStyleIdx="8" presStyleCnt="11">
        <dgm:presLayoutVars>
          <dgm:bulletEnabled val="1"/>
        </dgm:presLayoutVars>
      </dgm:prSet>
      <dgm:spPr/>
    </dgm:pt>
    <dgm:pt modelId="{4AC8459C-618A-4BB1-B2A5-4DA3FDD6CAAF}" type="pres">
      <dgm:prSet presAssocID="{7A8A419E-6EC9-4DD7-9DE9-CB0276EF7CD8}" presName="parTrans" presStyleLbl="bgSibTrans2D1" presStyleIdx="9" presStyleCnt="11"/>
      <dgm:spPr/>
    </dgm:pt>
    <dgm:pt modelId="{1EF9784D-0F1E-4469-A50A-7C994FBDB421}" type="pres">
      <dgm:prSet presAssocID="{19474CA7-F58F-4E75-B876-A183E2432FE4}" presName="node" presStyleLbl="node1" presStyleIdx="9" presStyleCnt="11">
        <dgm:presLayoutVars>
          <dgm:bulletEnabled val="1"/>
        </dgm:presLayoutVars>
      </dgm:prSet>
      <dgm:spPr/>
    </dgm:pt>
    <dgm:pt modelId="{9F158435-CC07-4C41-9B49-7862E14FDC14}" type="pres">
      <dgm:prSet presAssocID="{52ED6F1B-FBB8-4929-9764-3D42E6FD502E}" presName="parTrans" presStyleLbl="bgSibTrans2D1" presStyleIdx="10" presStyleCnt="11"/>
      <dgm:spPr/>
    </dgm:pt>
    <dgm:pt modelId="{79B57DF7-CD94-4AFB-9888-442ACC2E8B0B}" type="pres">
      <dgm:prSet presAssocID="{9665F1E0-607C-4C50-935E-8F6CC832B355}" presName="node" presStyleLbl="node1" presStyleIdx="10" presStyleCnt="11">
        <dgm:presLayoutVars>
          <dgm:bulletEnabled val="1"/>
        </dgm:presLayoutVars>
      </dgm:prSet>
      <dgm:spPr/>
    </dgm:pt>
  </dgm:ptLst>
  <dgm:cxnLst>
    <dgm:cxn modelId="{20B7C702-8FB8-4ED1-B8AB-68CB28DD4FC3}" type="presOf" srcId="{043E95A9-56F1-40BD-858D-1AB0CF1644AB}" destId="{944DA29F-1693-47AB-9AF6-C6C51FE8ED5F}" srcOrd="0" destOrd="0" presId="urn:microsoft.com/office/officeart/2005/8/layout/radial4#1"/>
    <dgm:cxn modelId="{D3035306-5C6E-4E2C-872D-3C4B0C7CECA9}" type="presOf" srcId="{5389863E-E636-41D2-A582-78B3E1BBF384}" destId="{48B2FF35-2054-4900-A618-C39BAC0C4E8E}" srcOrd="0" destOrd="0" presId="urn:microsoft.com/office/officeart/2005/8/layout/radial4#1"/>
    <dgm:cxn modelId="{00FA9A08-B085-4C9A-A42B-A154AA271F45}" srcId="{1D7F6E08-72A6-46CC-8870-C881D1493500}" destId="{24DAAE02-02E7-4412-8074-A0C4CAA380D7}" srcOrd="1" destOrd="0" parTransId="{A85E77B5-A1A5-43C8-9868-413E99F101A0}" sibTransId="{E253A3F8-AA58-4BB8-A0BD-0BB7ECC546C3}"/>
    <dgm:cxn modelId="{438E530A-171A-4173-8ECC-71DB451D51D2}" srcId="{1D7F6E08-72A6-46CC-8870-C881D1493500}" destId="{D15727BE-4BB4-41E2-BFCD-1CE00CE9A014}" srcOrd="0" destOrd="0" parTransId="{1F3BA15B-B772-426D-8549-F05D47B0B0FC}" sibTransId="{021F6AB3-21C2-4079-A40A-CA1B5C51BD93}"/>
    <dgm:cxn modelId="{36780618-63D6-4A52-83A5-47F7AB736461}" type="presOf" srcId="{CB7B153E-8A02-4AE6-97F6-EE29D996BA4C}" destId="{68E36D1D-1BB1-4C50-A2D1-B6B076A05228}" srcOrd="0" destOrd="0" presId="urn:microsoft.com/office/officeart/2005/8/layout/radial4#1"/>
    <dgm:cxn modelId="{C325011F-6F29-4383-84CA-FC06F25B1F1E}" srcId="{1D7F6E08-72A6-46CC-8870-C881D1493500}" destId="{5389863E-E636-41D2-A582-78B3E1BBF384}" srcOrd="3" destOrd="0" parTransId="{342C23BB-03BF-4735-AB36-E35A1869EB04}" sibTransId="{892FB460-6583-4706-8D74-64073C4D1D92}"/>
    <dgm:cxn modelId="{1A8D2027-B41A-4679-9283-033D5FE48E2A}" type="presOf" srcId="{96CD46E7-D239-40C7-B5C4-376FEEE43C15}" destId="{D0718308-59AC-43E6-A882-4828EE4494C2}" srcOrd="0" destOrd="0" presId="urn:microsoft.com/office/officeart/2005/8/layout/radial4#1"/>
    <dgm:cxn modelId="{D7A2295F-6586-410A-8C88-177BF36F24CB}" srcId="{1D7F6E08-72A6-46CC-8870-C881D1493500}" destId="{A5880797-7454-4E44-8518-F4D8354F0963}" srcOrd="2" destOrd="0" parTransId="{96CD46E7-D239-40C7-B5C4-376FEEE43C15}" sibTransId="{0076998F-56E1-4A10-A709-E2811BD7C4FB}"/>
    <dgm:cxn modelId="{E2236B69-0806-4A8B-AE5B-3EFDCA4BABAB}" srcId="{1D7F6E08-72A6-46CC-8870-C881D1493500}" destId="{EF69FC54-BA49-47E2-9EF0-AA370EC53498}" srcOrd="4" destOrd="0" parTransId="{8169053F-D5F6-4E8D-93B3-B5D6067D6A82}" sibTransId="{0B54D070-F9FA-4EBB-8374-FEBBCA2A5387}"/>
    <dgm:cxn modelId="{F6CAA06B-AC1E-46BE-B560-C6DC48568095}" type="presOf" srcId="{7A8A419E-6EC9-4DD7-9DE9-CB0276EF7CD8}" destId="{4AC8459C-618A-4BB1-B2A5-4DA3FDD6CAAF}" srcOrd="0" destOrd="0" presId="urn:microsoft.com/office/officeart/2005/8/layout/radial4#1"/>
    <dgm:cxn modelId="{4E38294D-02A6-4481-B5FB-3003A3150EB6}" type="presOf" srcId="{24DAAE02-02E7-4412-8074-A0C4CAA380D7}" destId="{3868CDED-247C-4EE9-95A2-ED400A267946}" srcOrd="0" destOrd="0" presId="urn:microsoft.com/office/officeart/2005/8/layout/radial4#1"/>
    <dgm:cxn modelId="{61679A51-1B5B-4182-BE22-18816DBB4D10}" type="presOf" srcId="{A85E77B5-A1A5-43C8-9868-413E99F101A0}" destId="{8A478794-BDE0-4AD6-9479-89CDBFC37EB7}" srcOrd="0" destOrd="0" presId="urn:microsoft.com/office/officeart/2005/8/layout/radial4#1"/>
    <dgm:cxn modelId="{E72AE172-F762-4347-A1E6-28005AE9392C}" srcId="{1D7F6E08-72A6-46CC-8870-C881D1493500}" destId="{19474CA7-F58F-4E75-B876-A183E2432FE4}" srcOrd="9" destOrd="0" parTransId="{7A8A419E-6EC9-4DD7-9DE9-CB0276EF7CD8}" sibTransId="{CB985D6A-53B6-4AE7-8A5C-0312448DF480}"/>
    <dgm:cxn modelId="{90ABA255-CB78-49E0-910B-2DA1F2744241}" type="presOf" srcId="{BA1C604F-B525-408E-9691-19CA6DA355AC}" destId="{BC140F14-F2D2-46E2-85DF-DA196C8140C9}" srcOrd="0" destOrd="0" presId="urn:microsoft.com/office/officeart/2005/8/layout/radial4#1"/>
    <dgm:cxn modelId="{CFB01A5A-D227-4913-93F6-CD6148583637}" type="presOf" srcId="{EF69FC54-BA49-47E2-9EF0-AA370EC53498}" destId="{1BBA31DB-23C3-4797-954D-C8680557858B}" srcOrd="0" destOrd="0" presId="urn:microsoft.com/office/officeart/2005/8/layout/radial4#1"/>
    <dgm:cxn modelId="{0D6AA77A-78DC-4B28-AD85-08C16902CC5F}" type="presOf" srcId="{19474CA7-F58F-4E75-B876-A183E2432FE4}" destId="{1EF9784D-0F1E-4469-A50A-7C994FBDB421}" srcOrd="0" destOrd="0" presId="urn:microsoft.com/office/officeart/2005/8/layout/radial4#1"/>
    <dgm:cxn modelId="{2E3AD887-7EC8-4B96-BCC0-F61FFBA799ED}" type="presOf" srcId="{259C044B-DF37-4107-9785-E05A392002FE}" destId="{A4C98563-6E11-4CCD-BC87-496D7E9D3ED4}" srcOrd="0" destOrd="0" presId="urn:microsoft.com/office/officeart/2005/8/layout/radial4#1"/>
    <dgm:cxn modelId="{7B13E787-42D4-47AD-BD14-45227FE41008}" type="presOf" srcId="{8169053F-D5F6-4E8D-93B3-B5D6067D6A82}" destId="{24090201-D0DA-4D96-B95C-E28361A8A0DC}" srcOrd="0" destOrd="0" presId="urn:microsoft.com/office/officeart/2005/8/layout/radial4#1"/>
    <dgm:cxn modelId="{5BC02D8A-FB68-4C85-A37F-6E8A42F379D3}" type="presOf" srcId="{52ED6F1B-FBB8-4929-9764-3D42E6FD502E}" destId="{9F158435-CC07-4C41-9B49-7862E14FDC14}" srcOrd="0" destOrd="0" presId="urn:microsoft.com/office/officeart/2005/8/layout/radial4#1"/>
    <dgm:cxn modelId="{3196098E-5C0D-463B-AD48-3C3ABC8C310F}" type="presOf" srcId="{342C23BB-03BF-4735-AB36-E35A1869EB04}" destId="{4C6903C8-F15B-4F08-8655-1DD8A1B3C066}" srcOrd="0" destOrd="0" presId="urn:microsoft.com/office/officeart/2005/8/layout/radial4#1"/>
    <dgm:cxn modelId="{8F85639C-607B-4A94-98BE-BA04C8BA0CEC}" type="presOf" srcId="{9665F1E0-607C-4C50-935E-8F6CC832B355}" destId="{79B57DF7-CD94-4AFB-9888-442ACC2E8B0B}" srcOrd="0" destOrd="0" presId="urn:microsoft.com/office/officeart/2005/8/layout/radial4#1"/>
    <dgm:cxn modelId="{C1A5419F-F91A-404A-AD15-FED05A8EB801}" type="presOf" srcId="{D15727BE-4BB4-41E2-BFCD-1CE00CE9A014}" destId="{B1756079-1332-4090-9A47-D2C0EDB7FB22}" srcOrd="0" destOrd="0" presId="urn:microsoft.com/office/officeart/2005/8/layout/radial4#1"/>
    <dgm:cxn modelId="{236F0FB5-9228-4652-8567-431518F9D911}" type="presOf" srcId="{5BEEF311-4626-493C-BE9A-EC1E756A1CA3}" destId="{68DCFBCD-6BE4-41A7-AC1B-D481AFF1B13C}" srcOrd="0" destOrd="0" presId="urn:microsoft.com/office/officeart/2005/8/layout/radial4#1"/>
    <dgm:cxn modelId="{063170B7-AECC-4A10-989B-E5C8E6952B70}" srcId="{1D7F6E08-72A6-46CC-8870-C881D1493500}" destId="{BA1C604F-B525-408E-9691-19CA6DA355AC}" srcOrd="6" destOrd="0" parTransId="{3A05832A-67B7-4B60-8409-1B7D5B98EE18}" sibTransId="{CF5F9B8C-62F2-444F-916C-33D71A362969}"/>
    <dgm:cxn modelId="{BB2358C3-D38F-4297-A48F-D83B1FE5E0FB}" srcId="{1D7F6E08-72A6-46CC-8870-C881D1493500}" destId="{5BEEF311-4626-493C-BE9A-EC1E756A1CA3}" srcOrd="7" destOrd="0" parTransId="{259C044B-DF37-4107-9785-E05A392002FE}" sibTransId="{697D6B6A-4C0F-45D0-97A0-AB98FA39BCB6}"/>
    <dgm:cxn modelId="{D4399AC6-DBB3-4683-AEC3-D366E94E5D7E}" type="presOf" srcId="{4A2261C1-8D9E-42AF-B620-7E5B7B1231EF}" destId="{99E7A784-4638-4924-8955-1313CB8CE1F2}" srcOrd="0" destOrd="0" presId="urn:microsoft.com/office/officeart/2005/8/layout/radial4#1"/>
    <dgm:cxn modelId="{C3C9EDCA-5096-4FDD-8043-ED00DAA77310}" type="presOf" srcId="{1D7F6E08-72A6-46CC-8870-C881D1493500}" destId="{B52502C2-594A-4A13-A5FF-5CD5841BD847}" srcOrd="0" destOrd="0" presId="urn:microsoft.com/office/officeart/2005/8/layout/radial4#1"/>
    <dgm:cxn modelId="{F4DBABCF-6E2D-44EB-AFF3-7A0B1FE559C3}" type="presOf" srcId="{6068C167-2C01-4B0B-81C4-726248B418D0}" destId="{CF42B0CB-CDDD-42A1-B3A1-FBB34F262C63}" srcOrd="0" destOrd="0" presId="urn:microsoft.com/office/officeart/2005/8/layout/radial4#1"/>
    <dgm:cxn modelId="{598FB5CF-5F58-4801-AAAC-2226354A192B}" srcId="{1D7F6E08-72A6-46CC-8870-C881D1493500}" destId="{CB7B153E-8A02-4AE6-97F6-EE29D996BA4C}" srcOrd="8" destOrd="0" parTransId="{4A2261C1-8D9E-42AF-B620-7E5B7B1231EF}" sibTransId="{39BFB36F-F4A3-48ED-A41D-0DEA0E6227F0}"/>
    <dgm:cxn modelId="{E7F808D0-2A94-4861-B75E-38497A14987E}" type="presOf" srcId="{1F3BA15B-B772-426D-8549-F05D47B0B0FC}" destId="{B849A6F3-9933-4C36-AF65-6098308CBC3C}" srcOrd="0" destOrd="0" presId="urn:microsoft.com/office/officeart/2005/8/layout/radial4#1"/>
    <dgm:cxn modelId="{9E589FD6-6076-4DE5-A815-C00C8CBBA1E5}" srcId="{1D7F6E08-72A6-46CC-8870-C881D1493500}" destId="{9665F1E0-607C-4C50-935E-8F6CC832B355}" srcOrd="10" destOrd="0" parTransId="{52ED6F1B-FBB8-4929-9764-3D42E6FD502E}" sibTransId="{467C6461-AFFB-4684-BA31-33594C5F1F49}"/>
    <dgm:cxn modelId="{FA9F05D9-4964-4EF2-974D-FC93497DA8BB}" srcId="{1D7F6E08-72A6-46CC-8870-C881D1493500}" destId="{043E95A9-56F1-40BD-858D-1AB0CF1644AB}" srcOrd="5" destOrd="0" parTransId="{7EF7C585-A027-43A5-80B8-E42E51BC029D}" sibTransId="{E9714A64-2C0E-4A1A-8539-9E26C0A4E18E}"/>
    <dgm:cxn modelId="{A8B6EBE5-E110-4A24-849A-CB93AC4B16A0}" srcId="{6068C167-2C01-4B0B-81C4-726248B418D0}" destId="{1D7F6E08-72A6-46CC-8870-C881D1493500}" srcOrd="0" destOrd="0" parTransId="{59A2FE02-4165-4339-BF9A-AEAE1424E52B}" sibTransId="{E44612D1-CAFE-4D30-B4AA-78C3474158AA}"/>
    <dgm:cxn modelId="{F11F72E9-E643-48FE-9223-04695D246069}" type="presOf" srcId="{7EF7C585-A027-43A5-80B8-E42E51BC029D}" destId="{753F470F-2B7B-4EDD-85DD-69BBE01C5BE7}" srcOrd="0" destOrd="0" presId="urn:microsoft.com/office/officeart/2005/8/layout/radial4#1"/>
    <dgm:cxn modelId="{B7C818EF-5DB9-436B-8529-CB7776B0E90D}" type="presOf" srcId="{3A05832A-67B7-4B60-8409-1B7D5B98EE18}" destId="{62F9EA6B-4423-457E-A274-7F06FBC838E0}" srcOrd="0" destOrd="0" presId="urn:microsoft.com/office/officeart/2005/8/layout/radial4#1"/>
    <dgm:cxn modelId="{F07A4EF3-268F-49B7-B3AD-CF3736681A93}" type="presOf" srcId="{A5880797-7454-4E44-8518-F4D8354F0963}" destId="{5E0D0BC9-3E91-4623-8C1A-C4A70EB3594B}" srcOrd="0" destOrd="0" presId="urn:microsoft.com/office/officeart/2005/8/layout/radial4#1"/>
    <dgm:cxn modelId="{1C7189B3-C976-4E25-8AE7-A1B8D58C0FA9}" type="presParOf" srcId="{CF42B0CB-CDDD-42A1-B3A1-FBB34F262C63}" destId="{B52502C2-594A-4A13-A5FF-5CD5841BD847}" srcOrd="0" destOrd="0" presId="urn:microsoft.com/office/officeart/2005/8/layout/radial4#1"/>
    <dgm:cxn modelId="{A56B4184-2F47-4831-8189-BA86F46A3BE7}" type="presParOf" srcId="{CF42B0CB-CDDD-42A1-B3A1-FBB34F262C63}" destId="{B849A6F3-9933-4C36-AF65-6098308CBC3C}" srcOrd="1" destOrd="0" presId="urn:microsoft.com/office/officeart/2005/8/layout/radial4#1"/>
    <dgm:cxn modelId="{C36DB2BE-750F-4C41-A8B5-8C99C165B307}" type="presParOf" srcId="{CF42B0CB-CDDD-42A1-B3A1-FBB34F262C63}" destId="{B1756079-1332-4090-9A47-D2C0EDB7FB22}" srcOrd="2" destOrd="0" presId="urn:microsoft.com/office/officeart/2005/8/layout/radial4#1"/>
    <dgm:cxn modelId="{D25234EA-B02E-43A6-BC30-CA2C9243F104}" type="presParOf" srcId="{CF42B0CB-CDDD-42A1-B3A1-FBB34F262C63}" destId="{8A478794-BDE0-4AD6-9479-89CDBFC37EB7}" srcOrd="3" destOrd="0" presId="urn:microsoft.com/office/officeart/2005/8/layout/radial4#1"/>
    <dgm:cxn modelId="{57B0313A-F731-4B45-A4A7-E0F8941EB010}" type="presParOf" srcId="{CF42B0CB-CDDD-42A1-B3A1-FBB34F262C63}" destId="{3868CDED-247C-4EE9-95A2-ED400A267946}" srcOrd="4" destOrd="0" presId="urn:microsoft.com/office/officeart/2005/8/layout/radial4#1"/>
    <dgm:cxn modelId="{C4D44698-6355-4C7B-A45A-ECF8ECBB9D49}" type="presParOf" srcId="{CF42B0CB-CDDD-42A1-B3A1-FBB34F262C63}" destId="{D0718308-59AC-43E6-A882-4828EE4494C2}" srcOrd="5" destOrd="0" presId="urn:microsoft.com/office/officeart/2005/8/layout/radial4#1"/>
    <dgm:cxn modelId="{ED3300BD-2C51-40D6-A17A-1C80CF7C1267}" type="presParOf" srcId="{CF42B0CB-CDDD-42A1-B3A1-FBB34F262C63}" destId="{5E0D0BC9-3E91-4623-8C1A-C4A70EB3594B}" srcOrd="6" destOrd="0" presId="urn:microsoft.com/office/officeart/2005/8/layout/radial4#1"/>
    <dgm:cxn modelId="{714420A0-C3EF-439D-8F63-8306B2C83045}" type="presParOf" srcId="{CF42B0CB-CDDD-42A1-B3A1-FBB34F262C63}" destId="{4C6903C8-F15B-4F08-8655-1DD8A1B3C066}" srcOrd="7" destOrd="0" presId="urn:microsoft.com/office/officeart/2005/8/layout/radial4#1"/>
    <dgm:cxn modelId="{CD544F6D-B3F2-4474-B8CD-9F0E3F58F0A3}" type="presParOf" srcId="{CF42B0CB-CDDD-42A1-B3A1-FBB34F262C63}" destId="{48B2FF35-2054-4900-A618-C39BAC0C4E8E}" srcOrd="8" destOrd="0" presId="urn:microsoft.com/office/officeart/2005/8/layout/radial4#1"/>
    <dgm:cxn modelId="{AD0A482B-1E36-4FEC-BC8A-76B3F0FA4A28}" type="presParOf" srcId="{CF42B0CB-CDDD-42A1-B3A1-FBB34F262C63}" destId="{24090201-D0DA-4D96-B95C-E28361A8A0DC}" srcOrd="9" destOrd="0" presId="urn:microsoft.com/office/officeart/2005/8/layout/radial4#1"/>
    <dgm:cxn modelId="{88606A04-13FF-41C2-9019-26A25A11FAF4}" type="presParOf" srcId="{CF42B0CB-CDDD-42A1-B3A1-FBB34F262C63}" destId="{1BBA31DB-23C3-4797-954D-C8680557858B}" srcOrd="10" destOrd="0" presId="urn:microsoft.com/office/officeart/2005/8/layout/radial4#1"/>
    <dgm:cxn modelId="{0D572790-8105-4C71-A165-A2129A0DC18C}" type="presParOf" srcId="{CF42B0CB-CDDD-42A1-B3A1-FBB34F262C63}" destId="{753F470F-2B7B-4EDD-85DD-69BBE01C5BE7}" srcOrd="11" destOrd="0" presId="urn:microsoft.com/office/officeart/2005/8/layout/radial4#1"/>
    <dgm:cxn modelId="{EE15C7F4-9EFF-49EE-8D3C-7EBA66A2039C}" type="presParOf" srcId="{CF42B0CB-CDDD-42A1-B3A1-FBB34F262C63}" destId="{944DA29F-1693-47AB-9AF6-C6C51FE8ED5F}" srcOrd="12" destOrd="0" presId="urn:microsoft.com/office/officeart/2005/8/layout/radial4#1"/>
    <dgm:cxn modelId="{50B5CFCB-947F-456B-BEA4-4FD631C95BAC}" type="presParOf" srcId="{CF42B0CB-CDDD-42A1-B3A1-FBB34F262C63}" destId="{62F9EA6B-4423-457E-A274-7F06FBC838E0}" srcOrd="13" destOrd="0" presId="urn:microsoft.com/office/officeart/2005/8/layout/radial4#1"/>
    <dgm:cxn modelId="{D19D1084-1588-432F-B7F7-2A2742B57CA4}" type="presParOf" srcId="{CF42B0CB-CDDD-42A1-B3A1-FBB34F262C63}" destId="{BC140F14-F2D2-46E2-85DF-DA196C8140C9}" srcOrd="14" destOrd="0" presId="urn:microsoft.com/office/officeart/2005/8/layout/radial4#1"/>
    <dgm:cxn modelId="{A312B976-B39D-4639-BC4D-0DC8CBA159BF}" type="presParOf" srcId="{CF42B0CB-CDDD-42A1-B3A1-FBB34F262C63}" destId="{A4C98563-6E11-4CCD-BC87-496D7E9D3ED4}" srcOrd="15" destOrd="0" presId="urn:microsoft.com/office/officeart/2005/8/layout/radial4#1"/>
    <dgm:cxn modelId="{0B74BB02-E9A6-4978-B542-5AE16AEA6F78}" type="presParOf" srcId="{CF42B0CB-CDDD-42A1-B3A1-FBB34F262C63}" destId="{68DCFBCD-6BE4-41A7-AC1B-D481AFF1B13C}" srcOrd="16" destOrd="0" presId="urn:microsoft.com/office/officeart/2005/8/layout/radial4#1"/>
    <dgm:cxn modelId="{5F399DB0-4855-4C92-9A13-3B7D75614AC4}" type="presParOf" srcId="{CF42B0CB-CDDD-42A1-B3A1-FBB34F262C63}" destId="{99E7A784-4638-4924-8955-1313CB8CE1F2}" srcOrd="17" destOrd="0" presId="urn:microsoft.com/office/officeart/2005/8/layout/radial4#1"/>
    <dgm:cxn modelId="{A38F15B3-507D-4D4E-A536-54FE34AA4567}" type="presParOf" srcId="{CF42B0CB-CDDD-42A1-B3A1-FBB34F262C63}" destId="{68E36D1D-1BB1-4C50-A2D1-B6B076A05228}" srcOrd="18" destOrd="0" presId="urn:microsoft.com/office/officeart/2005/8/layout/radial4#1"/>
    <dgm:cxn modelId="{614D6FAA-0F34-48D4-94E0-9FD9AAC792CB}" type="presParOf" srcId="{CF42B0CB-CDDD-42A1-B3A1-FBB34F262C63}" destId="{4AC8459C-618A-4BB1-B2A5-4DA3FDD6CAAF}" srcOrd="19" destOrd="0" presId="urn:microsoft.com/office/officeart/2005/8/layout/radial4#1"/>
    <dgm:cxn modelId="{7057FC29-E32E-4E5F-9074-B49E37AB8E0D}" type="presParOf" srcId="{CF42B0CB-CDDD-42A1-B3A1-FBB34F262C63}" destId="{1EF9784D-0F1E-4469-A50A-7C994FBDB421}" srcOrd="20" destOrd="0" presId="urn:microsoft.com/office/officeart/2005/8/layout/radial4#1"/>
    <dgm:cxn modelId="{F419D528-04E1-4A2D-B814-F6AC3C93EB4E}" type="presParOf" srcId="{CF42B0CB-CDDD-42A1-B3A1-FBB34F262C63}" destId="{9F158435-CC07-4C41-9B49-7862E14FDC14}" srcOrd="21" destOrd="0" presId="urn:microsoft.com/office/officeart/2005/8/layout/radial4#1"/>
    <dgm:cxn modelId="{F34DD034-6362-4812-ABAA-14EF3B224A6D}" type="presParOf" srcId="{CF42B0CB-CDDD-42A1-B3A1-FBB34F262C63}" destId="{79B57DF7-CD94-4AFB-9888-442ACC2E8B0B}" srcOrd="22" destOrd="0" presId="urn:microsoft.com/office/officeart/2005/8/layout/radial4#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0B7038-E59F-4A80-A75E-7AA9F300D739}" type="doc">
      <dgm:prSet loTypeId="urn:microsoft.com/office/officeart/2005/8/layout/StepDownProcess#1" loCatId="process" qsTypeId="urn:microsoft.com/office/officeart/2005/8/quickstyle/simple1#2" qsCatId="simple" csTypeId="urn:microsoft.com/office/officeart/2005/8/colors/accent1_2#2" csCatId="accent1" phldr="0"/>
      <dgm:spPr/>
      <dgm:t>
        <a:bodyPr/>
        <a:lstStyle/>
        <a:p>
          <a:endParaRPr lang="zh-CN" altLang="en-US"/>
        </a:p>
      </dgm:t>
    </dgm:pt>
    <dgm:pt modelId="{E9FF6F63-DE8B-49AE-AD60-255A714A296C}">
      <dgm:prSet phldrT="[文本]" phldr="0" custT="0"/>
      <dgm:spPr/>
      <dgm:t>
        <a:bodyPr vert="horz" wrap="square"/>
        <a:lstStyle/>
        <a:p>
          <a:pPr>
            <a:lnSpc>
              <a:spcPct val="100000"/>
            </a:lnSpc>
            <a:spcBef>
              <a:spcPct val="0"/>
            </a:spcBef>
            <a:spcAft>
              <a:spcPct val="35000"/>
            </a:spcAft>
          </a:pPr>
          <a:r>
            <a:rPr lang="zh-CN" altLang="zh-CN" u="heavy"/>
            <a:t>视频类别</a:t>
          </a:r>
        </a:p>
      </dgm:t>
    </dgm:pt>
    <dgm:pt modelId="{E2F25AF7-B1AC-494B-B2C1-7761C2AD5D10}" cxnId="{D708F948-E328-41AC-8735-8FBA01DD4F1A}" type="parTrans">
      <dgm:prSet/>
      <dgm:spPr/>
      <dgm:t>
        <a:bodyPr/>
        <a:lstStyle/>
        <a:p>
          <a:endParaRPr lang="zh-CN" altLang="en-US"/>
        </a:p>
      </dgm:t>
    </dgm:pt>
    <dgm:pt modelId="{7C3A5ED0-3AE2-4C34-80A5-AFDCC3D00C7D}" cxnId="{D708F948-E328-41AC-8735-8FBA01DD4F1A}" type="sibTrans">
      <dgm:prSet/>
      <dgm:spPr/>
      <dgm:t>
        <a:bodyPr/>
        <a:lstStyle/>
        <a:p>
          <a:endParaRPr lang="zh-CN" altLang="en-US"/>
        </a:p>
      </dgm:t>
    </dgm:pt>
    <dgm:pt modelId="{4D3602F6-4A56-471E-94CA-95C297AF4D0A}">
      <dgm:prSet phldrT="[文本]" phldr="0" custT="0"/>
      <dgm:spPr/>
      <dgm:t>
        <a:bodyPr vert="horz" wrap="square"/>
        <a:lstStyle/>
        <a:p>
          <a:pPr>
            <a:lnSpc>
              <a:spcPct val="100000"/>
            </a:lnSpc>
            <a:spcBef>
              <a:spcPct val="0"/>
            </a:spcBef>
            <a:spcAft>
              <a:spcPct val="35000"/>
            </a:spcAft>
          </a:pPr>
          <a:r>
            <a:rPr lang="zh-CN" altLang="en-US"/>
            <a:t>内容质量</a:t>
          </a:r>
        </a:p>
      </dgm:t>
    </dgm:pt>
    <dgm:pt modelId="{511DB170-6BB5-4ADD-8085-548C5A4D75BB}" cxnId="{3131A926-C650-4C99-8E2E-FFBADD06A042}" type="parTrans">
      <dgm:prSet/>
      <dgm:spPr/>
      <dgm:t>
        <a:bodyPr/>
        <a:lstStyle/>
        <a:p>
          <a:endParaRPr lang="zh-CN" altLang="en-US"/>
        </a:p>
      </dgm:t>
    </dgm:pt>
    <dgm:pt modelId="{44F1BF6E-18A0-4182-BD68-FA72641FED89}" cxnId="{3131A926-C650-4C99-8E2E-FFBADD06A042}" type="sibTrans">
      <dgm:prSet/>
      <dgm:spPr/>
      <dgm:t>
        <a:bodyPr/>
        <a:lstStyle/>
        <a:p>
          <a:endParaRPr lang="zh-CN" altLang="en-US"/>
        </a:p>
      </dgm:t>
    </dgm:pt>
    <dgm:pt modelId="{C77B2DE7-72B5-4696-8020-E9D212156430}">
      <dgm:prSet phldrT="[文本]" phldr="0" custT="0"/>
      <dgm:spPr/>
      <dgm:t>
        <a:bodyPr vert="horz" wrap="square"/>
        <a:lstStyle/>
        <a:p>
          <a:pPr>
            <a:lnSpc>
              <a:spcPct val="100000"/>
            </a:lnSpc>
            <a:spcBef>
              <a:spcPct val="0"/>
            </a:spcBef>
            <a:spcAft>
              <a:spcPct val="35000"/>
            </a:spcAft>
          </a:pPr>
          <a:r>
            <a:rPr lang="zh-CN" altLang="en-US"/>
            <a:t>视频时长</a:t>
          </a:r>
        </a:p>
      </dgm:t>
    </dgm:pt>
    <dgm:pt modelId="{CFDAE099-E9CA-400D-9E0B-5FF2A223D856}" cxnId="{28DC02C8-D457-46E7-8CFC-DF1C9E3BCF7E}" type="parTrans">
      <dgm:prSet/>
      <dgm:spPr/>
      <dgm:t>
        <a:bodyPr/>
        <a:lstStyle/>
        <a:p>
          <a:endParaRPr lang="zh-CN" altLang="en-US"/>
        </a:p>
      </dgm:t>
    </dgm:pt>
    <dgm:pt modelId="{00E0D5AB-294E-4D02-9E82-5E730EC20037}" cxnId="{28DC02C8-D457-46E7-8CFC-DF1C9E3BCF7E}" type="sibTrans">
      <dgm:prSet/>
      <dgm:spPr/>
      <dgm:t>
        <a:bodyPr/>
        <a:lstStyle/>
        <a:p>
          <a:endParaRPr lang="zh-CN" altLang="en-US"/>
        </a:p>
      </dgm:t>
    </dgm:pt>
    <dgm:pt modelId="{E80287F3-6A91-4266-A4DC-2BAD6CCF8447}">
      <dgm:prSet phldr="0" custT="0"/>
      <dgm:spPr/>
      <dgm:t>
        <a:bodyPr vert="horz" wrap="square"/>
        <a:lstStyle/>
        <a:p>
          <a:pPr>
            <a:lnSpc>
              <a:spcPct val="100000"/>
            </a:lnSpc>
            <a:spcBef>
              <a:spcPct val="0"/>
            </a:spcBef>
            <a:spcAft>
              <a:spcPct val="35000"/>
            </a:spcAft>
          </a:pPr>
          <a:r>
            <a:rPr lang="zh-CN"/>
            <a:t>标题字数</a:t>
          </a:r>
        </a:p>
      </dgm:t>
    </dgm:pt>
    <dgm:pt modelId="{FB442D4C-0420-4964-8FB8-60F5BC40EFC0}" cxnId="{C8993B1D-7EDD-4B57-B29D-E90202B7FCD3}" type="parTrans">
      <dgm:prSet/>
      <dgm:spPr/>
    </dgm:pt>
    <dgm:pt modelId="{FA184A4B-890B-4DBB-ADDB-2F1A71BB2CF0}" cxnId="{C8993B1D-7EDD-4B57-B29D-E90202B7FCD3}" type="sibTrans">
      <dgm:prSet/>
      <dgm:spPr/>
    </dgm:pt>
    <dgm:pt modelId="{4E8D2CA5-E8F3-41AD-B35D-1FCF8CAD3487}" type="pres">
      <dgm:prSet presAssocID="{FB0B7038-E59F-4A80-A75E-7AA9F300D739}" presName="rootnode" presStyleCnt="0">
        <dgm:presLayoutVars>
          <dgm:chMax/>
          <dgm:chPref/>
          <dgm:dir/>
          <dgm:animLvl val="lvl"/>
        </dgm:presLayoutVars>
      </dgm:prSet>
      <dgm:spPr/>
    </dgm:pt>
    <dgm:pt modelId="{4885D9FF-6621-4FC5-A9DE-327AB74500CD}" type="pres">
      <dgm:prSet presAssocID="{E9FF6F63-DE8B-49AE-AD60-255A714A296C}" presName="composite" presStyleCnt="0"/>
      <dgm:spPr/>
    </dgm:pt>
    <dgm:pt modelId="{C1069558-9A0D-4777-9B5C-1F8CC5A904D0}" type="pres">
      <dgm:prSet presAssocID="{E9FF6F63-DE8B-49AE-AD60-255A714A296C}" presName="bentUpArrow1" presStyleLbl="alignImgPlace1" presStyleIdx="0" presStyleCnt="3"/>
      <dgm:spPr/>
    </dgm:pt>
    <dgm:pt modelId="{B6B3DBAD-9628-4182-98C9-C3F56A96B563}" type="pres">
      <dgm:prSet presAssocID="{E9FF6F63-DE8B-49AE-AD60-255A714A296C}" presName="ParentText" presStyleLbl="node1" presStyleIdx="0" presStyleCnt="4">
        <dgm:presLayoutVars>
          <dgm:chMax val="1"/>
          <dgm:chPref val="1"/>
          <dgm:bulletEnabled val="1"/>
        </dgm:presLayoutVars>
      </dgm:prSet>
      <dgm:spPr/>
    </dgm:pt>
    <dgm:pt modelId="{CF563743-F0CD-43FF-8ED9-181590D5AEC7}" type="pres">
      <dgm:prSet presAssocID="{E9FF6F63-DE8B-49AE-AD60-255A714A296C}" presName="ChildText" presStyleLbl="revTx" presStyleIdx="0" presStyleCnt="3">
        <dgm:presLayoutVars>
          <dgm:chMax val="0"/>
          <dgm:chPref val="0"/>
          <dgm:bulletEnabled val="1"/>
        </dgm:presLayoutVars>
      </dgm:prSet>
      <dgm:spPr/>
    </dgm:pt>
    <dgm:pt modelId="{F1E93E89-BF11-425F-8AD8-57BDCD076633}" type="pres">
      <dgm:prSet presAssocID="{7C3A5ED0-3AE2-4C34-80A5-AFDCC3D00C7D}" presName="sibTrans" presStyleCnt="0"/>
      <dgm:spPr/>
    </dgm:pt>
    <dgm:pt modelId="{5D08F00E-1A1B-44FE-B733-AC1EDA64F34E}" type="pres">
      <dgm:prSet presAssocID="{4D3602F6-4A56-471E-94CA-95C297AF4D0A}" presName="composite" presStyleCnt="0"/>
      <dgm:spPr/>
    </dgm:pt>
    <dgm:pt modelId="{A3E57910-EB90-4850-9A4E-8662A513D003}" type="pres">
      <dgm:prSet presAssocID="{4D3602F6-4A56-471E-94CA-95C297AF4D0A}" presName="bentUpArrow1" presStyleLbl="alignImgPlace1" presStyleIdx="1" presStyleCnt="3"/>
      <dgm:spPr/>
    </dgm:pt>
    <dgm:pt modelId="{FAF4FC6F-67B2-4C23-BD82-FF5779C49F32}" type="pres">
      <dgm:prSet presAssocID="{4D3602F6-4A56-471E-94CA-95C297AF4D0A}" presName="ParentText" presStyleLbl="node1" presStyleIdx="1" presStyleCnt="4">
        <dgm:presLayoutVars>
          <dgm:chMax val="1"/>
          <dgm:chPref val="1"/>
          <dgm:bulletEnabled val="1"/>
        </dgm:presLayoutVars>
      </dgm:prSet>
      <dgm:spPr/>
    </dgm:pt>
    <dgm:pt modelId="{8F521252-50A6-4EA9-AC51-762FFBA643C9}" type="pres">
      <dgm:prSet presAssocID="{4D3602F6-4A56-471E-94CA-95C297AF4D0A}" presName="ChildText" presStyleLbl="revTx" presStyleIdx="1" presStyleCnt="3">
        <dgm:presLayoutVars>
          <dgm:chMax val="0"/>
          <dgm:chPref val="0"/>
          <dgm:bulletEnabled val="1"/>
        </dgm:presLayoutVars>
      </dgm:prSet>
      <dgm:spPr/>
    </dgm:pt>
    <dgm:pt modelId="{B2014751-3328-490B-A771-AD3E49DD01DB}" type="pres">
      <dgm:prSet presAssocID="{44F1BF6E-18A0-4182-BD68-FA72641FED89}" presName="sibTrans" presStyleCnt="0"/>
      <dgm:spPr/>
    </dgm:pt>
    <dgm:pt modelId="{694786D1-918A-4EAD-89A6-0B79C452A099}" type="pres">
      <dgm:prSet presAssocID="{C77B2DE7-72B5-4696-8020-E9D212156430}" presName="composite" presStyleCnt="0"/>
      <dgm:spPr/>
    </dgm:pt>
    <dgm:pt modelId="{7265FCD1-D081-4879-AFE8-57CE3E06DCD7}" type="pres">
      <dgm:prSet presAssocID="{C77B2DE7-72B5-4696-8020-E9D212156430}" presName="bentUpArrow1" presStyleLbl="alignImgPlace1" presStyleIdx="2" presStyleCnt="3"/>
      <dgm:spPr/>
    </dgm:pt>
    <dgm:pt modelId="{54F8B79A-809C-4F22-B417-84B1257C574F}" type="pres">
      <dgm:prSet presAssocID="{C77B2DE7-72B5-4696-8020-E9D212156430}" presName="ParentText" presStyleLbl="node1" presStyleIdx="2" presStyleCnt="4">
        <dgm:presLayoutVars>
          <dgm:chMax val="1"/>
          <dgm:chPref val="1"/>
          <dgm:bulletEnabled val="1"/>
        </dgm:presLayoutVars>
      </dgm:prSet>
      <dgm:spPr/>
    </dgm:pt>
    <dgm:pt modelId="{A7806C42-96A4-40BD-99BE-B047D59CE8DE}" type="pres">
      <dgm:prSet presAssocID="{C77B2DE7-72B5-4696-8020-E9D212156430}" presName="ChildText" presStyleLbl="revTx" presStyleIdx="2" presStyleCnt="3">
        <dgm:presLayoutVars>
          <dgm:chMax val="0"/>
          <dgm:chPref val="0"/>
          <dgm:bulletEnabled val="1"/>
        </dgm:presLayoutVars>
      </dgm:prSet>
      <dgm:spPr/>
    </dgm:pt>
    <dgm:pt modelId="{D6586AC8-CB8B-40CF-9F80-DF8EDA08DDB9}" type="pres">
      <dgm:prSet presAssocID="{00E0D5AB-294E-4D02-9E82-5E730EC20037}" presName="sibTrans" presStyleCnt="0"/>
      <dgm:spPr/>
    </dgm:pt>
    <dgm:pt modelId="{0E92D463-53A6-4BBA-A47C-7929C9D66FBD}" type="pres">
      <dgm:prSet presAssocID="{E80287F3-6A91-4266-A4DC-2BAD6CCF8447}" presName="composite" presStyleCnt="0"/>
      <dgm:spPr/>
    </dgm:pt>
    <dgm:pt modelId="{B175A428-AD0D-4D78-9E1F-DAE564CBDB30}" type="pres">
      <dgm:prSet presAssocID="{E80287F3-6A91-4266-A4DC-2BAD6CCF8447}" presName="ParentText" presStyleLbl="node1" presStyleIdx="3" presStyleCnt="4">
        <dgm:presLayoutVars>
          <dgm:chMax val="1"/>
          <dgm:chPref val="1"/>
          <dgm:bulletEnabled val="1"/>
        </dgm:presLayoutVars>
      </dgm:prSet>
      <dgm:spPr/>
    </dgm:pt>
  </dgm:ptLst>
  <dgm:cxnLst>
    <dgm:cxn modelId="{C8993B1D-7EDD-4B57-B29D-E90202B7FCD3}" srcId="{FB0B7038-E59F-4A80-A75E-7AA9F300D739}" destId="{E80287F3-6A91-4266-A4DC-2BAD6CCF8447}" srcOrd="3" destOrd="0" parTransId="{FB442D4C-0420-4964-8FB8-60F5BC40EFC0}" sibTransId="{FA184A4B-890B-4DBB-ADDB-2F1A71BB2CF0}"/>
    <dgm:cxn modelId="{3131A926-C650-4C99-8E2E-FFBADD06A042}" srcId="{FB0B7038-E59F-4A80-A75E-7AA9F300D739}" destId="{4D3602F6-4A56-471E-94CA-95C297AF4D0A}" srcOrd="1" destOrd="0" parTransId="{511DB170-6BB5-4ADD-8085-548C5A4D75BB}" sibTransId="{44F1BF6E-18A0-4182-BD68-FA72641FED89}"/>
    <dgm:cxn modelId="{7DC71234-CA43-44D1-BE70-8D22613911D0}" type="presOf" srcId="{E9FF6F63-DE8B-49AE-AD60-255A714A296C}" destId="{B6B3DBAD-9628-4182-98C9-C3F56A96B563}" srcOrd="0" destOrd="0" presId="urn:microsoft.com/office/officeart/2005/8/layout/StepDownProcess#1"/>
    <dgm:cxn modelId="{A793D845-05E3-4718-94D4-7DFA92084394}" type="presOf" srcId="{E80287F3-6A91-4266-A4DC-2BAD6CCF8447}" destId="{B175A428-AD0D-4D78-9E1F-DAE564CBDB30}" srcOrd="0" destOrd="0" presId="urn:microsoft.com/office/officeart/2005/8/layout/StepDownProcess#1"/>
    <dgm:cxn modelId="{D708F948-E328-41AC-8735-8FBA01DD4F1A}" srcId="{FB0B7038-E59F-4A80-A75E-7AA9F300D739}" destId="{E9FF6F63-DE8B-49AE-AD60-255A714A296C}" srcOrd="0" destOrd="0" parTransId="{E2F25AF7-B1AC-494B-B2C1-7761C2AD5D10}" sibTransId="{7C3A5ED0-3AE2-4C34-80A5-AFDCC3D00C7D}"/>
    <dgm:cxn modelId="{8AC8C47A-BCF7-45C1-AF03-E4F58AA56E18}" type="presOf" srcId="{4D3602F6-4A56-471E-94CA-95C297AF4D0A}" destId="{FAF4FC6F-67B2-4C23-BD82-FF5779C49F32}" srcOrd="0" destOrd="0" presId="urn:microsoft.com/office/officeart/2005/8/layout/StepDownProcess#1"/>
    <dgm:cxn modelId="{1EDE1A87-C29D-456B-827A-6E97CD67114A}" type="presOf" srcId="{FB0B7038-E59F-4A80-A75E-7AA9F300D739}" destId="{4E8D2CA5-E8F3-41AD-B35D-1FCF8CAD3487}" srcOrd="0" destOrd="0" presId="urn:microsoft.com/office/officeart/2005/8/layout/StepDownProcess#1"/>
    <dgm:cxn modelId="{E2B8499E-E4CA-4857-A450-C4D0B0416CD0}" type="presOf" srcId="{C77B2DE7-72B5-4696-8020-E9D212156430}" destId="{54F8B79A-809C-4F22-B417-84B1257C574F}" srcOrd="0" destOrd="0" presId="urn:microsoft.com/office/officeart/2005/8/layout/StepDownProcess#1"/>
    <dgm:cxn modelId="{28DC02C8-D457-46E7-8CFC-DF1C9E3BCF7E}" srcId="{FB0B7038-E59F-4A80-A75E-7AA9F300D739}" destId="{C77B2DE7-72B5-4696-8020-E9D212156430}" srcOrd="2" destOrd="0" parTransId="{CFDAE099-E9CA-400D-9E0B-5FF2A223D856}" sibTransId="{00E0D5AB-294E-4D02-9E82-5E730EC20037}"/>
    <dgm:cxn modelId="{1790E198-C2CC-4E79-9C07-33FC9405A336}" type="presParOf" srcId="{4E8D2CA5-E8F3-41AD-B35D-1FCF8CAD3487}" destId="{4885D9FF-6621-4FC5-A9DE-327AB74500CD}" srcOrd="0" destOrd="0" presId="urn:microsoft.com/office/officeart/2005/8/layout/StepDownProcess#1"/>
    <dgm:cxn modelId="{9F800721-49DD-4FE3-92F9-285F0C2F1C20}" type="presParOf" srcId="{4885D9FF-6621-4FC5-A9DE-327AB74500CD}" destId="{C1069558-9A0D-4777-9B5C-1F8CC5A904D0}" srcOrd="0" destOrd="0" presId="urn:microsoft.com/office/officeart/2005/8/layout/StepDownProcess#1"/>
    <dgm:cxn modelId="{B8A8B542-3156-412F-91F6-F59EF5B48596}" type="presParOf" srcId="{4885D9FF-6621-4FC5-A9DE-327AB74500CD}" destId="{B6B3DBAD-9628-4182-98C9-C3F56A96B563}" srcOrd="1" destOrd="0" presId="urn:microsoft.com/office/officeart/2005/8/layout/StepDownProcess#1"/>
    <dgm:cxn modelId="{87D08687-ABFD-4A54-848C-E0ACBF5E0808}" type="presParOf" srcId="{4885D9FF-6621-4FC5-A9DE-327AB74500CD}" destId="{CF563743-F0CD-43FF-8ED9-181590D5AEC7}" srcOrd="2" destOrd="0" presId="urn:microsoft.com/office/officeart/2005/8/layout/StepDownProcess#1"/>
    <dgm:cxn modelId="{F1DD9D72-B2A6-4DC9-8F90-4FFD13CC8E8E}" type="presParOf" srcId="{4E8D2CA5-E8F3-41AD-B35D-1FCF8CAD3487}" destId="{F1E93E89-BF11-425F-8AD8-57BDCD076633}" srcOrd="1" destOrd="0" presId="urn:microsoft.com/office/officeart/2005/8/layout/StepDownProcess#1"/>
    <dgm:cxn modelId="{9E305AFD-D803-4F18-AE89-C90ED5B4C586}" type="presParOf" srcId="{4E8D2CA5-E8F3-41AD-B35D-1FCF8CAD3487}" destId="{5D08F00E-1A1B-44FE-B733-AC1EDA64F34E}" srcOrd="2" destOrd="0" presId="urn:microsoft.com/office/officeart/2005/8/layout/StepDownProcess#1"/>
    <dgm:cxn modelId="{8E2F75C9-FF5A-45B5-A8C4-BEC2CD61A37C}" type="presParOf" srcId="{5D08F00E-1A1B-44FE-B733-AC1EDA64F34E}" destId="{A3E57910-EB90-4850-9A4E-8662A513D003}" srcOrd="0" destOrd="0" presId="urn:microsoft.com/office/officeart/2005/8/layout/StepDownProcess#1"/>
    <dgm:cxn modelId="{7B13CF8F-4079-411A-AC2C-851015CD6965}" type="presParOf" srcId="{5D08F00E-1A1B-44FE-B733-AC1EDA64F34E}" destId="{FAF4FC6F-67B2-4C23-BD82-FF5779C49F32}" srcOrd="1" destOrd="0" presId="urn:microsoft.com/office/officeart/2005/8/layout/StepDownProcess#1"/>
    <dgm:cxn modelId="{ECB8DC72-360A-4036-8FA5-5EA26FDACF8A}" type="presParOf" srcId="{5D08F00E-1A1B-44FE-B733-AC1EDA64F34E}" destId="{8F521252-50A6-4EA9-AC51-762FFBA643C9}" srcOrd="2" destOrd="0" presId="urn:microsoft.com/office/officeart/2005/8/layout/StepDownProcess#1"/>
    <dgm:cxn modelId="{5E571EDA-3005-4C91-A981-753562C9E97B}" type="presParOf" srcId="{4E8D2CA5-E8F3-41AD-B35D-1FCF8CAD3487}" destId="{B2014751-3328-490B-A771-AD3E49DD01DB}" srcOrd="3" destOrd="0" presId="urn:microsoft.com/office/officeart/2005/8/layout/StepDownProcess#1"/>
    <dgm:cxn modelId="{700AA7EB-6666-4766-91E9-466000AA1569}" type="presParOf" srcId="{4E8D2CA5-E8F3-41AD-B35D-1FCF8CAD3487}" destId="{694786D1-918A-4EAD-89A6-0B79C452A099}" srcOrd="4" destOrd="0" presId="urn:microsoft.com/office/officeart/2005/8/layout/StepDownProcess#1"/>
    <dgm:cxn modelId="{6A526EF8-80BB-4B7E-A631-632747A48BF6}" type="presParOf" srcId="{694786D1-918A-4EAD-89A6-0B79C452A099}" destId="{7265FCD1-D081-4879-AFE8-57CE3E06DCD7}" srcOrd="0" destOrd="0" presId="urn:microsoft.com/office/officeart/2005/8/layout/StepDownProcess#1"/>
    <dgm:cxn modelId="{FF67AF5C-0654-4BA0-A28A-333AD7DB5106}" type="presParOf" srcId="{694786D1-918A-4EAD-89A6-0B79C452A099}" destId="{54F8B79A-809C-4F22-B417-84B1257C574F}" srcOrd="1" destOrd="0" presId="urn:microsoft.com/office/officeart/2005/8/layout/StepDownProcess#1"/>
    <dgm:cxn modelId="{1A35282A-DEE4-48FD-A46B-9329E496AF01}" type="presParOf" srcId="{694786D1-918A-4EAD-89A6-0B79C452A099}" destId="{A7806C42-96A4-40BD-99BE-B047D59CE8DE}" srcOrd="2" destOrd="0" presId="urn:microsoft.com/office/officeart/2005/8/layout/StepDownProcess#1"/>
    <dgm:cxn modelId="{E92540A9-FFCB-414E-9C31-DBFD707412F5}" type="presParOf" srcId="{4E8D2CA5-E8F3-41AD-B35D-1FCF8CAD3487}" destId="{D6586AC8-CB8B-40CF-9F80-DF8EDA08DDB9}" srcOrd="5" destOrd="0" presId="urn:microsoft.com/office/officeart/2005/8/layout/StepDownProcess#1"/>
    <dgm:cxn modelId="{16BD4464-347B-4DAE-94AF-88C2E4251D67}" type="presParOf" srcId="{4E8D2CA5-E8F3-41AD-B35D-1FCF8CAD3487}" destId="{0E92D463-53A6-4BBA-A47C-7929C9D66FBD}" srcOrd="6" destOrd="0" presId="urn:microsoft.com/office/officeart/2005/8/layout/StepDownProcess#1"/>
    <dgm:cxn modelId="{8A566155-BDA6-44A9-A3A3-DF8535B7903D}" type="presParOf" srcId="{0E92D463-53A6-4BBA-A47C-7929C9D66FBD}" destId="{B175A428-AD0D-4D78-9E1F-DAE564CBDB30}" srcOrd="0" destOrd="0" presId="urn:microsoft.com/office/officeart/2005/8/layout/StepDown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D093FB-4CAE-4AB7-A7E8-6D84155CB2A2}" type="doc">
      <dgm:prSet loTypeId="urn:microsoft.com/office/officeart/2005/8/layout/funnel1" loCatId="relationship" qsTypeId="urn:microsoft.com/office/officeart/2005/8/quickstyle/simple2#1" qsCatId="simple" csTypeId="urn:microsoft.com/office/officeart/2005/8/colors/accent1_2#3" csCatId="accent1" phldr="0"/>
      <dgm:spPr/>
      <dgm:t>
        <a:bodyPr/>
        <a:lstStyle/>
        <a:p>
          <a:endParaRPr lang="zh-CN" altLang="en-US"/>
        </a:p>
      </dgm:t>
    </dgm:pt>
    <dgm:pt modelId="{20DCF60B-FA6F-487D-8FD9-36FAA5F358BE}">
      <dgm:prSet phldrT="[文本]" phldr="0" custT="0"/>
      <dgm:spPr/>
      <dgm:t>
        <a:bodyPr vert="horz" wrap="square"/>
        <a:lstStyle/>
        <a:p>
          <a:pPr>
            <a:lnSpc>
              <a:spcPct val="100000"/>
            </a:lnSpc>
            <a:spcBef>
              <a:spcPct val="0"/>
            </a:spcBef>
            <a:spcAft>
              <a:spcPct val="35000"/>
            </a:spcAft>
          </a:pPr>
          <a:r>
            <a:rPr lang="zh-CN" altLang="en-US"/>
            <a:t>评论数</a:t>
          </a:r>
        </a:p>
      </dgm:t>
    </dgm:pt>
    <dgm:pt modelId="{3C791B8E-0834-4626-9988-05330F1EEA26}" cxnId="{49D7F073-A1F4-4B98-8626-63DE761BF752}" type="parTrans">
      <dgm:prSet/>
      <dgm:spPr/>
      <dgm:t>
        <a:bodyPr/>
        <a:lstStyle/>
        <a:p>
          <a:endParaRPr lang="zh-CN" altLang="en-US"/>
        </a:p>
      </dgm:t>
    </dgm:pt>
    <dgm:pt modelId="{C01E42AA-C8F0-4039-9BB5-4A33BE6AC1D2}" cxnId="{49D7F073-A1F4-4B98-8626-63DE761BF752}" type="sibTrans">
      <dgm:prSet/>
      <dgm:spPr/>
      <dgm:t>
        <a:bodyPr/>
        <a:lstStyle/>
        <a:p>
          <a:endParaRPr lang="zh-CN" altLang="en-US"/>
        </a:p>
      </dgm:t>
    </dgm:pt>
    <dgm:pt modelId="{17763BE5-6176-4BB0-9066-C1E6BE790D0F}">
      <dgm:prSet phldrT="[文本]" phldr="0" custT="0"/>
      <dgm:spPr/>
      <dgm:t>
        <a:bodyPr vert="horz" wrap="square"/>
        <a:lstStyle/>
        <a:p>
          <a:pPr>
            <a:lnSpc>
              <a:spcPct val="100000"/>
            </a:lnSpc>
            <a:spcBef>
              <a:spcPct val="0"/>
            </a:spcBef>
            <a:spcAft>
              <a:spcPct val="35000"/>
            </a:spcAft>
          </a:pPr>
          <a:r>
            <a:rPr lang="zh-CN" altLang="en-US"/>
            <a:t>点赞数</a:t>
          </a:r>
        </a:p>
      </dgm:t>
    </dgm:pt>
    <dgm:pt modelId="{87E88404-0FB1-4A94-9D6B-08D5CF00F6DE}" cxnId="{A52D0474-ABF5-4DE2-8875-AC7FAB7891D9}" type="parTrans">
      <dgm:prSet/>
      <dgm:spPr/>
      <dgm:t>
        <a:bodyPr/>
        <a:lstStyle/>
        <a:p>
          <a:endParaRPr lang="zh-CN" altLang="en-US"/>
        </a:p>
      </dgm:t>
    </dgm:pt>
    <dgm:pt modelId="{79814EBC-0D8A-4034-B989-3D251DCF874E}" cxnId="{A52D0474-ABF5-4DE2-8875-AC7FAB7891D9}" type="sibTrans">
      <dgm:prSet/>
      <dgm:spPr/>
      <dgm:t>
        <a:bodyPr/>
        <a:lstStyle/>
        <a:p>
          <a:endParaRPr lang="zh-CN" altLang="en-US"/>
        </a:p>
      </dgm:t>
    </dgm:pt>
    <dgm:pt modelId="{67FEDECD-5C71-491F-81D3-21684469E912}">
      <dgm:prSet phldrT="[文本]" phldr="0" custT="0"/>
      <dgm:spPr/>
      <dgm:t>
        <a:bodyPr vert="horz" wrap="square"/>
        <a:lstStyle/>
        <a:p>
          <a:pPr>
            <a:lnSpc>
              <a:spcPct val="100000"/>
            </a:lnSpc>
            <a:spcBef>
              <a:spcPct val="0"/>
            </a:spcBef>
            <a:spcAft>
              <a:spcPct val="35000"/>
            </a:spcAft>
          </a:pPr>
          <a:r>
            <a:rPr lang="zh-CN" altLang="en-US"/>
            <a:t>转发数</a:t>
          </a:r>
        </a:p>
      </dgm:t>
    </dgm:pt>
    <dgm:pt modelId="{D2CD8B9A-462B-4BA5-B7FE-F543C0619EDD}" cxnId="{C6112B49-ABFE-48BD-9121-4105383EFC31}" type="parTrans">
      <dgm:prSet/>
      <dgm:spPr/>
      <dgm:t>
        <a:bodyPr/>
        <a:lstStyle/>
        <a:p>
          <a:endParaRPr lang="zh-CN" altLang="en-US"/>
        </a:p>
      </dgm:t>
    </dgm:pt>
    <dgm:pt modelId="{8F5E6D4F-D02B-43C4-AD22-4E45205DF7A2}" cxnId="{C6112B49-ABFE-48BD-9121-4105383EFC31}" type="sibTrans">
      <dgm:prSet/>
      <dgm:spPr/>
      <dgm:t>
        <a:bodyPr/>
        <a:lstStyle/>
        <a:p>
          <a:endParaRPr lang="zh-CN" altLang="en-US"/>
        </a:p>
      </dgm:t>
    </dgm:pt>
    <dgm:pt modelId="{45868E01-3584-4B38-AA3A-4841A018EAC0}">
      <dgm:prSet phldrT="[文本]" phldr="0" custT="0"/>
      <dgm:spPr/>
      <dgm:t>
        <a:bodyPr vert="horz" wrap="square"/>
        <a:lstStyle/>
        <a:p>
          <a:pPr>
            <a:lnSpc>
              <a:spcPct val="100000"/>
            </a:lnSpc>
            <a:spcBef>
              <a:spcPct val="0"/>
            </a:spcBef>
            <a:spcAft>
              <a:spcPct val="35000"/>
            </a:spcAft>
          </a:pPr>
          <a:r>
            <a:rPr lang="en-US" altLang="zh-CN"/>
            <a:t>log + PCA</a:t>
          </a:r>
        </a:p>
      </dgm:t>
    </dgm:pt>
    <dgm:pt modelId="{A606A898-9BBA-4BA5-A986-E1FAC305EBE9}" cxnId="{18CF5D41-1EF3-405F-B9DE-090248FF933E}" type="parTrans">
      <dgm:prSet/>
      <dgm:spPr/>
      <dgm:t>
        <a:bodyPr/>
        <a:lstStyle/>
        <a:p>
          <a:endParaRPr lang="zh-CN" altLang="en-US"/>
        </a:p>
      </dgm:t>
    </dgm:pt>
    <dgm:pt modelId="{86E355F0-09E1-412E-9350-D6C53AEB0EC2}" cxnId="{18CF5D41-1EF3-405F-B9DE-090248FF933E}" type="sibTrans">
      <dgm:prSet/>
      <dgm:spPr/>
      <dgm:t>
        <a:bodyPr/>
        <a:lstStyle/>
        <a:p>
          <a:endParaRPr lang="zh-CN" altLang="en-US"/>
        </a:p>
      </dgm:t>
    </dgm:pt>
    <dgm:pt modelId="{6A0009CF-93CA-43A0-8C51-1CFD90662217}" type="pres">
      <dgm:prSet presAssocID="{8BD093FB-4CAE-4AB7-A7E8-6D84155CB2A2}" presName="Name0" presStyleCnt="0">
        <dgm:presLayoutVars>
          <dgm:chMax val="4"/>
          <dgm:resizeHandles val="exact"/>
        </dgm:presLayoutVars>
      </dgm:prSet>
      <dgm:spPr/>
    </dgm:pt>
    <dgm:pt modelId="{AA468661-6A24-4E3A-BEAA-CEDF2B1E1530}" type="pres">
      <dgm:prSet presAssocID="{8BD093FB-4CAE-4AB7-A7E8-6D84155CB2A2}" presName="ellipse" presStyleLbl="trBgShp" presStyleIdx="0" presStyleCnt="1"/>
      <dgm:spPr/>
    </dgm:pt>
    <dgm:pt modelId="{E27176FA-45BD-45D1-B49F-297EE6828049}" type="pres">
      <dgm:prSet presAssocID="{8BD093FB-4CAE-4AB7-A7E8-6D84155CB2A2}" presName="arrow1" presStyleLbl="fgShp" presStyleIdx="0" presStyleCnt="1" custScaleY="208290"/>
      <dgm:spPr/>
    </dgm:pt>
    <dgm:pt modelId="{FFF855C3-C739-48D8-A42B-031E32F6BE75}" type="pres">
      <dgm:prSet presAssocID="{8BD093FB-4CAE-4AB7-A7E8-6D84155CB2A2}" presName="rectangle" presStyleLbl="revTx" presStyleIdx="0" presStyleCnt="1" custLinFactNeighborX="582" custLinFactNeighborY="-677">
        <dgm:presLayoutVars>
          <dgm:bulletEnabled val="1"/>
        </dgm:presLayoutVars>
      </dgm:prSet>
      <dgm:spPr/>
    </dgm:pt>
    <dgm:pt modelId="{6A34959F-3E10-45EF-A126-27DDEE83C0BC}" type="pres">
      <dgm:prSet presAssocID="{17763BE5-6176-4BB0-9066-C1E6BE790D0F}" presName="item1" presStyleLbl="node1" presStyleIdx="0" presStyleCnt="3">
        <dgm:presLayoutVars>
          <dgm:bulletEnabled val="1"/>
        </dgm:presLayoutVars>
      </dgm:prSet>
      <dgm:spPr/>
    </dgm:pt>
    <dgm:pt modelId="{D0CAE59A-2ABA-4309-B2AC-7DFEF7ED82ED}" type="pres">
      <dgm:prSet presAssocID="{67FEDECD-5C71-491F-81D3-21684469E912}" presName="item2" presStyleLbl="node1" presStyleIdx="1" presStyleCnt="3">
        <dgm:presLayoutVars>
          <dgm:bulletEnabled val="1"/>
        </dgm:presLayoutVars>
      </dgm:prSet>
      <dgm:spPr/>
    </dgm:pt>
    <dgm:pt modelId="{D3FD54F9-E03C-44C9-96FE-00CC87B8671B}" type="pres">
      <dgm:prSet presAssocID="{45868E01-3584-4B38-AA3A-4841A018EAC0}" presName="item3" presStyleLbl="node1" presStyleIdx="2" presStyleCnt="3">
        <dgm:presLayoutVars>
          <dgm:bulletEnabled val="1"/>
        </dgm:presLayoutVars>
      </dgm:prSet>
      <dgm:spPr/>
    </dgm:pt>
    <dgm:pt modelId="{3AAF27F1-71EC-4F6D-80D6-B6B07BA5F811}" type="pres">
      <dgm:prSet presAssocID="{8BD093FB-4CAE-4AB7-A7E8-6D84155CB2A2}" presName="funnel" presStyleLbl="trAlignAcc1" presStyleIdx="0" presStyleCnt="1" custLinFactNeighborX="-1068" custLinFactNeighborY="-449"/>
      <dgm:spPr/>
    </dgm:pt>
  </dgm:ptLst>
  <dgm:cxnLst>
    <dgm:cxn modelId="{6589495E-6F31-45F7-8AB0-4D08FEE319BA}" type="presOf" srcId="{8BD093FB-4CAE-4AB7-A7E8-6D84155CB2A2}" destId="{6A0009CF-93CA-43A0-8C51-1CFD90662217}" srcOrd="0" destOrd="0" presId="urn:microsoft.com/office/officeart/2005/8/layout/funnel1"/>
    <dgm:cxn modelId="{18CF5D41-1EF3-405F-B9DE-090248FF933E}" srcId="{8BD093FB-4CAE-4AB7-A7E8-6D84155CB2A2}" destId="{45868E01-3584-4B38-AA3A-4841A018EAC0}" srcOrd="3" destOrd="0" parTransId="{A606A898-9BBA-4BA5-A986-E1FAC305EBE9}" sibTransId="{86E355F0-09E1-412E-9350-D6C53AEB0EC2}"/>
    <dgm:cxn modelId="{C6112B49-ABFE-48BD-9121-4105383EFC31}" srcId="{8BD093FB-4CAE-4AB7-A7E8-6D84155CB2A2}" destId="{67FEDECD-5C71-491F-81D3-21684469E912}" srcOrd="2" destOrd="0" parTransId="{D2CD8B9A-462B-4BA5-B7FE-F543C0619EDD}" sibTransId="{8F5E6D4F-D02B-43C4-AD22-4E45205DF7A2}"/>
    <dgm:cxn modelId="{5F50FE4C-1360-45ED-AE1A-25E47B795826}" type="presOf" srcId="{20DCF60B-FA6F-487D-8FD9-36FAA5F358BE}" destId="{D3FD54F9-E03C-44C9-96FE-00CC87B8671B}" srcOrd="0" destOrd="0" presId="urn:microsoft.com/office/officeart/2005/8/layout/funnel1"/>
    <dgm:cxn modelId="{49D7F073-A1F4-4B98-8626-63DE761BF752}" srcId="{8BD093FB-4CAE-4AB7-A7E8-6D84155CB2A2}" destId="{20DCF60B-FA6F-487D-8FD9-36FAA5F358BE}" srcOrd="0" destOrd="0" parTransId="{3C791B8E-0834-4626-9988-05330F1EEA26}" sibTransId="{C01E42AA-C8F0-4039-9BB5-4A33BE6AC1D2}"/>
    <dgm:cxn modelId="{A52D0474-ABF5-4DE2-8875-AC7FAB7891D9}" srcId="{8BD093FB-4CAE-4AB7-A7E8-6D84155CB2A2}" destId="{17763BE5-6176-4BB0-9066-C1E6BE790D0F}" srcOrd="1" destOrd="0" parTransId="{87E88404-0FB1-4A94-9D6B-08D5CF00F6DE}" sibTransId="{79814EBC-0D8A-4034-B989-3D251DCF874E}"/>
    <dgm:cxn modelId="{C8620579-7CD8-4189-BEE7-18F65C69CB8D}" type="presOf" srcId="{17763BE5-6176-4BB0-9066-C1E6BE790D0F}" destId="{D0CAE59A-2ABA-4309-B2AC-7DFEF7ED82ED}" srcOrd="0" destOrd="0" presId="urn:microsoft.com/office/officeart/2005/8/layout/funnel1"/>
    <dgm:cxn modelId="{99163A88-8CEC-45D1-9F96-13EE7B63FC70}" type="presOf" srcId="{45868E01-3584-4B38-AA3A-4841A018EAC0}" destId="{FFF855C3-C739-48D8-A42B-031E32F6BE75}" srcOrd="0" destOrd="0" presId="urn:microsoft.com/office/officeart/2005/8/layout/funnel1"/>
    <dgm:cxn modelId="{F7B1FCF5-570D-4CD0-AE9D-6DF747061D67}" type="presOf" srcId="{67FEDECD-5C71-491F-81D3-21684469E912}" destId="{6A34959F-3E10-45EF-A126-27DDEE83C0BC}" srcOrd="0" destOrd="0" presId="urn:microsoft.com/office/officeart/2005/8/layout/funnel1"/>
    <dgm:cxn modelId="{82479421-2B14-4CC5-8F38-135044E49560}" type="presParOf" srcId="{6A0009CF-93CA-43A0-8C51-1CFD90662217}" destId="{AA468661-6A24-4E3A-BEAA-CEDF2B1E1530}" srcOrd="0" destOrd="0" presId="urn:microsoft.com/office/officeart/2005/8/layout/funnel1"/>
    <dgm:cxn modelId="{2ACD4A69-BFA6-4EA3-9DC8-914D2CAECBCD}" type="presParOf" srcId="{6A0009CF-93CA-43A0-8C51-1CFD90662217}" destId="{E27176FA-45BD-45D1-B49F-297EE6828049}" srcOrd="1" destOrd="0" presId="urn:microsoft.com/office/officeart/2005/8/layout/funnel1"/>
    <dgm:cxn modelId="{6F220388-8A63-4A68-BC5D-9C384C3722E3}" type="presParOf" srcId="{6A0009CF-93CA-43A0-8C51-1CFD90662217}" destId="{FFF855C3-C739-48D8-A42B-031E32F6BE75}" srcOrd="2" destOrd="0" presId="urn:microsoft.com/office/officeart/2005/8/layout/funnel1"/>
    <dgm:cxn modelId="{7C461DB1-163A-4037-9C3A-1E2BB87E0E7A}" type="presParOf" srcId="{6A0009CF-93CA-43A0-8C51-1CFD90662217}" destId="{6A34959F-3E10-45EF-A126-27DDEE83C0BC}" srcOrd="3" destOrd="0" presId="urn:microsoft.com/office/officeart/2005/8/layout/funnel1"/>
    <dgm:cxn modelId="{8ABE5694-35F1-4630-8A2D-52420A612A20}" type="presParOf" srcId="{6A0009CF-93CA-43A0-8C51-1CFD90662217}" destId="{D0CAE59A-2ABA-4309-B2AC-7DFEF7ED82ED}" srcOrd="4" destOrd="0" presId="urn:microsoft.com/office/officeart/2005/8/layout/funnel1"/>
    <dgm:cxn modelId="{9ECC65D2-A0F4-48DB-BA91-D018327B1783}" type="presParOf" srcId="{6A0009CF-93CA-43A0-8C51-1CFD90662217}" destId="{D3FD54F9-E03C-44C9-96FE-00CC87B8671B}" srcOrd="5" destOrd="0" presId="urn:microsoft.com/office/officeart/2005/8/layout/funnel1"/>
    <dgm:cxn modelId="{EF8C70CF-5305-4B5B-A5E6-EF91597DBD3F}" type="presParOf" srcId="{6A0009CF-93CA-43A0-8C51-1CFD90662217}" destId="{3AAF27F1-71EC-4F6D-80D6-B6B07BA5F811}" srcOrd="6" destOrd="0" presId="urn:microsoft.com/office/officeart/2005/8/layout/funnel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2A2853-DFFF-408A-936E-AF71DDC2CAF7}" type="doc">
      <dgm:prSet loTypeId="urn:microsoft.com/office/officeart/2005/8/layout/hProcess11#1" loCatId="process" qsTypeId="urn:microsoft.com/office/officeart/2005/8/quickstyle/simple1#3" qsCatId="simple" csTypeId="urn:microsoft.com/office/officeart/2005/8/colors/accent1_2#4" csCatId="accent1" phldr="0"/>
      <dgm:spPr/>
    </dgm:pt>
    <dgm:pt modelId="{4B5109E4-B12C-4F9A-B64F-082FF2197613}">
      <dgm:prSet phldrT="[文本]" phldr="0" custT="1"/>
      <dgm:spPr/>
      <dgm:t>
        <a:bodyPr vert="horz" wrap="square"/>
        <a:lstStyle/>
        <a:p>
          <a:pPr>
            <a:lnSpc>
              <a:spcPct val="100000"/>
            </a:lnSpc>
            <a:spcBef>
              <a:spcPct val="0"/>
            </a:spcBef>
            <a:spcAft>
              <a:spcPct val="35000"/>
            </a:spcAft>
          </a:pPr>
          <a:r>
            <a:rPr lang="zh-CN" altLang="en-US" sz="1600"/>
            <a:t>第一主成分</a:t>
          </a:r>
        </a:p>
      </dgm:t>
    </dgm:pt>
    <dgm:pt modelId="{0AE973E6-98F4-4806-A38D-B6129F35AADF}" cxnId="{5C3DF0AA-A032-4781-A0DA-89FFC9E3CB23}" type="parTrans">
      <dgm:prSet/>
      <dgm:spPr/>
    </dgm:pt>
    <dgm:pt modelId="{1E542688-DEE5-450C-829F-3CDC8903312A}" cxnId="{5C3DF0AA-A032-4781-A0DA-89FFC9E3CB23}" type="sibTrans">
      <dgm:prSet/>
      <dgm:spPr/>
    </dgm:pt>
    <dgm:pt modelId="{FE72A570-C5C0-4448-B42E-284549BD7E68}">
      <dgm:prSet phldrT="[文本]" phldr="0" custT="1"/>
      <dgm:spPr/>
      <dgm:t>
        <a:bodyPr vert="horz" wrap="square"/>
        <a:lstStyle/>
        <a:p>
          <a:pPr>
            <a:lnSpc>
              <a:spcPct val="100000"/>
            </a:lnSpc>
            <a:spcBef>
              <a:spcPct val="0"/>
            </a:spcBef>
            <a:spcAft>
              <a:spcPct val="35000"/>
            </a:spcAft>
          </a:pPr>
          <a:r>
            <a:rPr lang="zh-CN" altLang="en-US" sz="1600"/>
            <a:t>第二主成分</a:t>
          </a:r>
        </a:p>
      </dgm:t>
    </dgm:pt>
    <dgm:pt modelId="{7282BBF6-8247-459F-9252-059E2607443E}" cxnId="{D95EF9A5-0C2A-413D-92CD-FFBFFB24ADEA}" type="parTrans">
      <dgm:prSet/>
      <dgm:spPr/>
    </dgm:pt>
    <dgm:pt modelId="{2D17BC64-4211-4F4A-9248-B9A78E6C0AA4}" cxnId="{D95EF9A5-0C2A-413D-92CD-FFBFFB24ADEA}" type="sibTrans">
      <dgm:prSet/>
      <dgm:spPr/>
    </dgm:pt>
    <dgm:pt modelId="{69718E4D-5A74-42F0-B30B-F7F5404446D7}">
      <dgm:prSet phldrT="[文本]" phldr="0" custT="1"/>
      <dgm:spPr/>
      <dgm:t>
        <a:bodyPr vert="horz" wrap="square"/>
        <a:lstStyle/>
        <a:p>
          <a:pPr>
            <a:lnSpc>
              <a:spcPct val="100000"/>
            </a:lnSpc>
            <a:spcBef>
              <a:spcPct val="0"/>
            </a:spcBef>
            <a:spcAft>
              <a:spcPct val="35000"/>
            </a:spcAft>
          </a:pPr>
          <a:r>
            <a:rPr lang="zh-CN" altLang="en-US" sz="1600"/>
            <a:t>第三主成分</a:t>
          </a:r>
        </a:p>
      </dgm:t>
    </dgm:pt>
    <dgm:pt modelId="{EA078EC6-A517-47F8-8162-162E781CA3D1}" cxnId="{15C16806-D12E-4D72-BA14-62814BCD2F96}" type="parTrans">
      <dgm:prSet/>
      <dgm:spPr/>
    </dgm:pt>
    <dgm:pt modelId="{FB83D7D8-2B2E-4E5B-9427-37504A185F84}" cxnId="{15C16806-D12E-4D72-BA14-62814BCD2F96}" type="sibTrans">
      <dgm:prSet/>
      <dgm:spPr/>
    </dgm:pt>
    <dgm:pt modelId="{34E19B8F-6B03-4E20-94D5-CDD1ED2E1978}" type="pres">
      <dgm:prSet presAssocID="{F52A2853-DFFF-408A-936E-AF71DDC2CAF7}" presName="Name0" presStyleCnt="0">
        <dgm:presLayoutVars>
          <dgm:dir/>
          <dgm:resizeHandles val="exact"/>
        </dgm:presLayoutVars>
      </dgm:prSet>
      <dgm:spPr/>
    </dgm:pt>
    <dgm:pt modelId="{AC321633-D89E-4516-BDB4-7EB14EDB36DB}" type="pres">
      <dgm:prSet presAssocID="{F52A2853-DFFF-408A-936E-AF71DDC2CAF7}" presName="arrow" presStyleLbl="bgShp" presStyleIdx="0" presStyleCnt="1"/>
      <dgm:spPr/>
    </dgm:pt>
    <dgm:pt modelId="{69FE3A6F-C0A1-475B-ADA9-9A8E8FDB47BD}" type="pres">
      <dgm:prSet presAssocID="{F52A2853-DFFF-408A-936E-AF71DDC2CAF7}" presName="points" presStyleCnt="0"/>
      <dgm:spPr/>
    </dgm:pt>
    <dgm:pt modelId="{E3DAA2AA-1D0F-4B12-BDA5-B6B4969FC62C}" type="pres">
      <dgm:prSet presAssocID="{4B5109E4-B12C-4F9A-B64F-082FF2197613}" presName="compositeA" presStyleCnt="0"/>
      <dgm:spPr/>
    </dgm:pt>
    <dgm:pt modelId="{4EBE0530-6232-44AC-B3C5-652A471F1A28}" type="pres">
      <dgm:prSet presAssocID="{4B5109E4-B12C-4F9A-B64F-082FF2197613}" presName="textA" presStyleLbl="revTx" presStyleIdx="0" presStyleCnt="3">
        <dgm:presLayoutVars>
          <dgm:bulletEnabled val="1"/>
        </dgm:presLayoutVars>
      </dgm:prSet>
      <dgm:spPr/>
    </dgm:pt>
    <dgm:pt modelId="{CE769C6B-1770-4C3B-B742-2AEEB8897CD1}" type="pres">
      <dgm:prSet presAssocID="{4B5109E4-B12C-4F9A-B64F-082FF2197613}" presName="circleA" presStyleLbl="node1" presStyleIdx="0" presStyleCnt="3"/>
      <dgm:spPr/>
    </dgm:pt>
    <dgm:pt modelId="{8794C922-7BB7-4C0B-9040-2994C09DEA6D}" type="pres">
      <dgm:prSet presAssocID="{4B5109E4-B12C-4F9A-B64F-082FF2197613}" presName="spaceA" presStyleCnt="0"/>
      <dgm:spPr/>
    </dgm:pt>
    <dgm:pt modelId="{0B34AA85-25A5-40CF-AED2-FEA95D621913}" type="pres">
      <dgm:prSet presAssocID="{1E542688-DEE5-450C-829F-3CDC8903312A}" presName="space" presStyleCnt="0"/>
      <dgm:spPr/>
    </dgm:pt>
    <dgm:pt modelId="{87B53B51-689D-4B00-AC5D-DB5440A37CAF}" type="pres">
      <dgm:prSet presAssocID="{FE72A570-C5C0-4448-B42E-284549BD7E68}" presName="compositeB" presStyleCnt="0"/>
      <dgm:spPr/>
    </dgm:pt>
    <dgm:pt modelId="{DCB3995A-96F1-4DD9-A9EC-7A19434570E4}" type="pres">
      <dgm:prSet presAssocID="{FE72A570-C5C0-4448-B42E-284549BD7E68}" presName="textB" presStyleLbl="revTx" presStyleIdx="1" presStyleCnt="3">
        <dgm:presLayoutVars>
          <dgm:bulletEnabled val="1"/>
        </dgm:presLayoutVars>
      </dgm:prSet>
      <dgm:spPr/>
    </dgm:pt>
    <dgm:pt modelId="{A96AB0F2-7BAD-471A-97CA-80609AB01A16}" type="pres">
      <dgm:prSet presAssocID="{FE72A570-C5C0-4448-B42E-284549BD7E68}" presName="circleB" presStyleLbl="node1" presStyleIdx="1" presStyleCnt="3"/>
      <dgm:spPr/>
    </dgm:pt>
    <dgm:pt modelId="{F91B7F86-28A0-46C6-A092-47898C8E7E6A}" type="pres">
      <dgm:prSet presAssocID="{FE72A570-C5C0-4448-B42E-284549BD7E68}" presName="spaceB" presStyleCnt="0"/>
      <dgm:spPr/>
    </dgm:pt>
    <dgm:pt modelId="{2D91D3D6-0EB9-4E66-A48C-08E3E08342B8}" type="pres">
      <dgm:prSet presAssocID="{2D17BC64-4211-4F4A-9248-B9A78E6C0AA4}" presName="space" presStyleCnt="0"/>
      <dgm:spPr/>
    </dgm:pt>
    <dgm:pt modelId="{868B0C4D-3E61-46A2-B387-7ACDC0658899}" type="pres">
      <dgm:prSet presAssocID="{69718E4D-5A74-42F0-B30B-F7F5404446D7}" presName="compositeA" presStyleCnt="0"/>
      <dgm:spPr/>
    </dgm:pt>
    <dgm:pt modelId="{5C3AE9ED-FE80-46C0-BCF6-4DBA5FD0ACD5}" type="pres">
      <dgm:prSet presAssocID="{69718E4D-5A74-42F0-B30B-F7F5404446D7}" presName="textA" presStyleLbl="revTx" presStyleIdx="2" presStyleCnt="3">
        <dgm:presLayoutVars>
          <dgm:bulletEnabled val="1"/>
        </dgm:presLayoutVars>
      </dgm:prSet>
      <dgm:spPr/>
    </dgm:pt>
    <dgm:pt modelId="{87AA3E51-1084-48AD-AD53-6F744742938C}" type="pres">
      <dgm:prSet presAssocID="{69718E4D-5A74-42F0-B30B-F7F5404446D7}" presName="circleA" presStyleLbl="node1" presStyleIdx="2" presStyleCnt="3"/>
      <dgm:spPr/>
    </dgm:pt>
    <dgm:pt modelId="{3DA4705D-35AF-4434-BC2D-A783C39144DE}" type="pres">
      <dgm:prSet presAssocID="{69718E4D-5A74-42F0-B30B-F7F5404446D7}" presName="spaceA" presStyleCnt="0"/>
      <dgm:spPr/>
    </dgm:pt>
  </dgm:ptLst>
  <dgm:cxnLst>
    <dgm:cxn modelId="{15C16806-D12E-4D72-BA14-62814BCD2F96}" srcId="{F52A2853-DFFF-408A-936E-AF71DDC2CAF7}" destId="{69718E4D-5A74-42F0-B30B-F7F5404446D7}" srcOrd="2" destOrd="0" parTransId="{EA078EC6-A517-47F8-8162-162E781CA3D1}" sibTransId="{FB83D7D8-2B2E-4E5B-9427-37504A185F84}"/>
    <dgm:cxn modelId="{36B51F62-E324-4526-A099-1EDE7EAC8D0D}" type="presOf" srcId="{4B5109E4-B12C-4F9A-B64F-082FF2197613}" destId="{4EBE0530-6232-44AC-B3C5-652A471F1A28}" srcOrd="0" destOrd="0" presId="urn:microsoft.com/office/officeart/2005/8/layout/hProcess11#1"/>
    <dgm:cxn modelId="{3C004479-AF44-4BDC-B1C0-FC865E4F9DEB}" type="presOf" srcId="{F52A2853-DFFF-408A-936E-AF71DDC2CAF7}" destId="{34E19B8F-6B03-4E20-94D5-CDD1ED2E1978}" srcOrd="0" destOrd="0" presId="urn:microsoft.com/office/officeart/2005/8/layout/hProcess11#1"/>
    <dgm:cxn modelId="{D95EF9A5-0C2A-413D-92CD-FFBFFB24ADEA}" srcId="{F52A2853-DFFF-408A-936E-AF71DDC2CAF7}" destId="{FE72A570-C5C0-4448-B42E-284549BD7E68}" srcOrd="1" destOrd="0" parTransId="{7282BBF6-8247-459F-9252-059E2607443E}" sibTransId="{2D17BC64-4211-4F4A-9248-B9A78E6C0AA4}"/>
    <dgm:cxn modelId="{5C3DF0AA-A032-4781-A0DA-89FFC9E3CB23}" srcId="{F52A2853-DFFF-408A-936E-AF71DDC2CAF7}" destId="{4B5109E4-B12C-4F9A-B64F-082FF2197613}" srcOrd="0" destOrd="0" parTransId="{0AE973E6-98F4-4806-A38D-B6129F35AADF}" sibTransId="{1E542688-DEE5-450C-829F-3CDC8903312A}"/>
    <dgm:cxn modelId="{68D077C3-0A6D-496C-9969-42F9AACD0DBB}" type="presOf" srcId="{69718E4D-5A74-42F0-B30B-F7F5404446D7}" destId="{5C3AE9ED-FE80-46C0-BCF6-4DBA5FD0ACD5}" srcOrd="0" destOrd="0" presId="urn:microsoft.com/office/officeart/2005/8/layout/hProcess11#1"/>
    <dgm:cxn modelId="{BCDAF3C6-E9F8-4E27-8269-8D833CD9414B}" type="presOf" srcId="{FE72A570-C5C0-4448-B42E-284549BD7E68}" destId="{DCB3995A-96F1-4DD9-A9EC-7A19434570E4}" srcOrd="0" destOrd="0" presId="urn:microsoft.com/office/officeart/2005/8/layout/hProcess11#1"/>
    <dgm:cxn modelId="{81DE274B-1A2F-451A-A225-ED15958FB818}" type="presParOf" srcId="{34E19B8F-6B03-4E20-94D5-CDD1ED2E1978}" destId="{AC321633-D89E-4516-BDB4-7EB14EDB36DB}" srcOrd="0" destOrd="0" presId="urn:microsoft.com/office/officeart/2005/8/layout/hProcess11#1"/>
    <dgm:cxn modelId="{2D68AD80-D86E-4A46-BDF6-ED38916C1EC4}" type="presParOf" srcId="{34E19B8F-6B03-4E20-94D5-CDD1ED2E1978}" destId="{69FE3A6F-C0A1-475B-ADA9-9A8E8FDB47BD}" srcOrd="1" destOrd="0" presId="urn:microsoft.com/office/officeart/2005/8/layout/hProcess11#1"/>
    <dgm:cxn modelId="{8B95E8F4-996E-4922-A667-A8AD10F7ADC5}" type="presParOf" srcId="{69FE3A6F-C0A1-475B-ADA9-9A8E8FDB47BD}" destId="{E3DAA2AA-1D0F-4B12-BDA5-B6B4969FC62C}" srcOrd="0" destOrd="0" presId="urn:microsoft.com/office/officeart/2005/8/layout/hProcess11#1"/>
    <dgm:cxn modelId="{7B3CBE3C-094F-4AD3-A13F-614593221626}" type="presParOf" srcId="{E3DAA2AA-1D0F-4B12-BDA5-B6B4969FC62C}" destId="{4EBE0530-6232-44AC-B3C5-652A471F1A28}" srcOrd="0" destOrd="0" presId="urn:microsoft.com/office/officeart/2005/8/layout/hProcess11#1"/>
    <dgm:cxn modelId="{89909DBD-7AD9-41C4-B121-53C22E81DAE8}" type="presParOf" srcId="{E3DAA2AA-1D0F-4B12-BDA5-B6B4969FC62C}" destId="{CE769C6B-1770-4C3B-B742-2AEEB8897CD1}" srcOrd="1" destOrd="0" presId="urn:microsoft.com/office/officeart/2005/8/layout/hProcess11#1"/>
    <dgm:cxn modelId="{85CCD070-0AB1-41E3-B555-5C32C730F92B}" type="presParOf" srcId="{E3DAA2AA-1D0F-4B12-BDA5-B6B4969FC62C}" destId="{8794C922-7BB7-4C0B-9040-2994C09DEA6D}" srcOrd="2" destOrd="0" presId="urn:microsoft.com/office/officeart/2005/8/layout/hProcess11#1"/>
    <dgm:cxn modelId="{77B15916-7CD0-43BB-B754-B1678032544B}" type="presParOf" srcId="{69FE3A6F-C0A1-475B-ADA9-9A8E8FDB47BD}" destId="{0B34AA85-25A5-40CF-AED2-FEA95D621913}" srcOrd="1" destOrd="0" presId="urn:microsoft.com/office/officeart/2005/8/layout/hProcess11#1"/>
    <dgm:cxn modelId="{EF2C3D00-8577-43A2-B184-7952A517EC08}" type="presParOf" srcId="{69FE3A6F-C0A1-475B-ADA9-9A8E8FDB47BD}" destId="{87B53B51-689D-4B00-AC5D-DB5440A37CAF}" srcOrd="2" destOrd="0" presId="urn:microsoft.com/office/officeart/2005/8/layout/hProcess11#1"/>
    <dgm:cxn modelId="{2E5D6C9E-B0B1-4029-9FFC-94DCBD1C12CA}" type="presParOf" srcId="{87B53B51-689D-4B00-AC5D-DB5440A37CAF}" destId="{DCB3995A-96F1-4DD9-A9EC-7A19434570E4}" srcOrd="0" destOrd="0" presId="urn:microsoft.com/office/officeart/2005/8/layout/hProcess11#1"/>
    <dgm:cxn modelId="{E28EDCD9-0AE9-4E79-A82F-6777E239BAD9}" type="presParOf" srcId="{87B53B51-689D-4B00-AC5D-DB5440A37CAF}" destId="{A96AB0F2-7BAD-471A-97CA-80609AB01A16}" srcOrd="1" destOrd="0" presId="urn:microsoft.com/office/officeart/2005/8/layout/hProcess11#1"/>
    <dgm:cxn modelId="{FC65D9A5-7D07-4FCE-9883-C89C6ED0E6A8}" type="presParOf" srcId="{87B53B51-689D-4B00-AC5D-DB5440A37CAF}" destId="{F91B7F86-28A0-46C6-A092-47898C8E7E6A}" srcOrd="2" destOrd="0" presId="urn:microsoft.com/office/officeart/2005/8/layout/hProcess11#1"/>
    <dgm:cxn modelId="{857B71C5-7EF6-4EB4-90CB-C63F2CB93871}" type="presParOf" srcId="{69FE3A6F-C0A1-475B-ADA9-9A8E8FDB47BD}" destId="{2D91D3D6-0EB9-4E66-A48C-08E3E08342B8}" srcOrd="3" destOrd="0" presId="urn:microsoft.com/office/officeart/2005/8/layout/hProcess11#1"/>
    <dgm:cxn modelId="{20F9F5F4-CF53-452D-B387-8FC3737636AD}" type="presParOf" srcId="{69FE3A6F-C0A1-475B-ADA9-9A8E8FDB47BD}" destId="{868B0C4D-3E61-46A2-B387-7ACDC0658899}" srcOrd="4" destOrd="0" presId="urn:microsoft.com/office/officeart/2005/8/layout/hProcess11#1"/>
    <dgm:cxn modelId="{14B12759-6594-4BB0-B8DE-8CE8CD06CC7D}" type="presParOf" srcId="{868B0C4D-3E61-46A2-B387-7ACDC0658899}" destId="{5C3AE9ED-FE80-46C0-BCF6-4DBA5FD0ACD5}" srcOrd="0" destOrd="0" presId="urn:microsoft.com/office/officeart/2005/8/layout/hProcess11#1"/>
    <dgm:cxn modelId="{D268F255-1EDB-46A4-8A66-0D1FE9553521}" type="presParOf" srcId="{868B0C4D-3E61-46A2-B387-7ACDC0658899}" destId="{87AA3E51-1084-48AD-AD53-6F744742938C}" srcOrd="1" destOrd="0" presId="urn:microsoft.com/office/officeart/2005/8/layout/hProcess11#1"/>
    <dgm:cxn modelId="{0242E56A-D333-445B-B167-51B0E56ED111}" type="presParOf" srcId="{868B0C4D-3E61-46A2-B387-7ACDC0658899}" destId="{3DA4705D-35AF-4434-BC2D-A783C39144DE}" srcOrd="2" destOrd="0" presId="urn:microsoft.com/office/officeart/2005/8/layout/hProcess11#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bwMode="white">
        <a:xfrm>
          <a:off x="2960340" y="3224007"/>
          <a:ext cx="1134803" cy="11348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100000"/>
            </a:lnSpc>
            <a:spcBef>
              <a:spcPct val="0"/>
            </a:spcBef>
            <a:spcAft>
              <a:spcPct val="35000"/>
            </a:spcAft>
            <a:buNone/>
          </a:pPr>
          <a:r>
            <a:rPr lang="en-US" altLang="zh-CN" sz="1700" kern="1200"/>
            <a:t>log(</a:t>
          </a:r>
          <a:r>
            <a:rPr lang="zh-CN" altLang="en-US" sz="1700" kern="1200"/>
            <a:t>点赞数</a:t>
          </a:r>
          <a:r>
            <a:rPr lang="en-US" altLang="zh-CN" sz="1700" kern="1200"/>
            <a:t>)</a:t>
          </a:r>
        </a:p>
      </dsp:txBody>
      <dsp:txXfrm>
        <a:off x="3126528" y="3390195"/>
        <a:ext cx="802427" cy="802427"/>
      </dsp:txXfrm>
    </dsp:sp>
    <dsp:sp modelId="{B849A6F3-9933-4C36-AF65-6098308CBC3C}">
      <dsp:nvSpPr>
        <dsp:cNvPr id="0" name=""/>
        <dsp:cNvSpPr/>
      </dsp:nvSpPr>
      <dsp:spPr>
        <a:xfrm rot="10800000">
          <a:off x="399347" y="3629699"/>
          <a:ext cx="2420138" cy="32341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bwMode="white">
        <a:xfrm>
          <a:off x="2166" y="3473664"/>
          <a:ext cx="794362" cy="635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100000"/>
            </a:lnSpc>
            <a:spcBef>
              <a:spcPct val="0"/>
            </a:spcBef>
            <a:spcAft>
              <a:spcPct val="35000"/>
            </a:spcAft>
            <a:buNone/>
          </a:pPr>
          <a:r>
            <a:rPr lang="zh-CN" altLang="en-US" sz="1200" kern="1200"/>
            <a:t>作者类别</a:t>
          </a:r>
        </a:p>
      </dsp:txBody>
      <dsp:txXfrm>
        <a:off x="20779" y="3492277"/>
        <a:ext cx="757136" cy="598263"/>
      </dsp:txXfrm>
    </dsp:sp>
    <dsp:sp modelId="{8A478794-BDE0-4AD6-9479-89CDBFC37EB7}">
      <dsp:nvSpPr>
        <dsp:cNvPr id="0" name=""/>
        <dsp:cNvSpPr/>
      </dsp:nvSpPr>
      <dsp:spPr>
        <a:xfrm rot="11880000">
          <a:off x="493237" y="3036904"/>
          <a:ext cx="2420138" cy="32341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bwMode="white">
        <a:xfrm>
          <a:off x="155281" y="2506937"/>
          <a:ext cx="794362" cy="635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100000"/>
            </a:lnSpc>
            <a:spcBef>
              <a:spcPct val="0"/>
            </a:spcBef>
            <a:spcAft>
              <a:spcPct val="35000"/>
            </a:spcAft>
            <a:buNone/>
          </a:pPr>
          <a:r>
            <a:rPr lang="zh-CN" altLang="en-US" sz="1200" kern="1200"/>
            <a:t>评论数</a:t>
          </a:r>
        </a:p>
      </dsp:txBody>
      <dsp:txXfrm>
        <a:off x="173894" y="2525550"/>
        <a:ext cx="757136" cy="598263"/>
      </dsp:txXfrm>
    </dsp:sp>
    <dsp:sp modelId="{D0718308-59AC-43E6-A882-4828EE4494C2}">
      <dsp:nvSpPr>
        <dsp:cNvPr id="0" name=""/>
        <dsp:cNvSpPr/>
      </dsp:nvSpPr>
      <dsp:spPr>
        <a:xfrm rot="12960000">
          <a:off x="765715" y="2502136"/>
          <a:ext cx="2420138" cy="32341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bwMode="white">
        <a:xfrm>
          <a:off x="599636" y="1634839"/>
          <a:ext cx="794362" cy="635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100000"/>
            </a:lnSpc>
            <a:spcBef>
              <a:spcPct val="0"/>
            </a:spcBef>
            <a:spcAft>
              <a:spcPct val="35000"/>
            </a:spcAft>
            <a:buNone/>
          </a:pPr>
          <a:r>
            <a:rPr lang="zh-CN" altLang="en-US" sz="1200" kern="1200"/>
            <a:t>转发数</a:t>
          </a:r>
        </a:p>
      </dsp:txBody>
      <dsp:txXfrm>
        <a:off x="618249" y="1653452"/>
        <a:ext cx="757136" cy="598263"/>
      </dsp:txXfrm>
    </dsp:sp>
    <dsp:sp modelId="{4C6903C8-F15B-4F08-8655-1DD8A1B3C066}">
      <dsp:nvSpPr>
        <dsp:cNvPr id="0" name=""/>
        <dsp:cNvSpPr/>
      </dsp:nvSpPr>
      <dsp:spPr>
        <a:xfrm rot="14040000">
          <a:off x="1190109" y="2077741"/>
          <a:ext cx="2420138" cy="32341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B2FF35-2054-4900-A618-C39BAC0C4E8E}">
      <dsp:nvSpPr>
        <dsp:cNvPr id="0" name=""/>
        <dsp:cNvSpPr/>
      </dsp:nvSpPr>
      <dsp:spPr bwMode="white">
        <a:xfrm>
          <a:off x="1291737" y="942739"/>
          <a:ext cx="794362" cy="635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100000"/>
            </a:lnSpc>
            <a:spcBef>
              <a:spcPct val="0"/>
            </a:spcBef>
            <a:spcAft>
              <a:spcPct val="35000"/>
            </a:spcAft>
            <a:buNone/>
          </a:pPr>
          <a:r>
            <a:rPr lang="en-US" sz="1200" kern="1200"/>
            <a:t>BGM</a:t>
          </a:r>
        </a:p>
      </dsp:txBody>
      <dsp:txXfrm>
        <a:off x="1310350" y="961352"/>
        <a:ext cx="757136" cy="598263"/>
      </dsp:txXfrm>
    </dsp:sp>
    <dsp:sp modelId="{24090201-D0DA-4D96-B95C-E28361A8A0DC}">
      <dsp:nvSpPr>
        <dsp:cNvPr id="0" name=""/>
        <dsp:cNvSpPr/>
      </dsp:nvSpPr>
      <dsp:spPr>
        <a:xfrm rot="15120000">
          <a:off x="1724877" y="1805263"/>
          <a:ext cx="2420138" cy="32341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BA31DB-23C3-4797-954D-C8680557858B}">
      <dsp:nvSpPr>
        <dsp:cNvPr id="0" name=""/>
        <dsp:cNvSpPr/>
      </dsp:nvSpPr>
      <dsp:spPr bwMode="white">
        <a:xfrm>
          <a:off x="2163834" y="498383"/>
          <a:ext cx="794362" cy="635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100000"/>
            </a:lnSpc>
            <a:spcBef>
              <a:spcPct val="0"/>
            </a:spcBef>
            <a:spcAft>
              <a:spcPct val="35000"/>
            </a:spcAft>
            <a:buNone/>
          </a:pPr>
          <a:r>
            <a:rPr lang="zh-CN" altLang="en-US" sz="1200" kern="1200"/>
            <a:t>时长</a:t>
          </a:r>
        </a:p>
      </dsp:txBody>
      <dsp:txXfrm>
        <a:off x="2182447" y="516996"/>
        <a:ext cx="757136" cy="598263"/>
      </dsp:txXfrm>
    </dsp:sp>
    <dsp:sp modelId="{753F470F-2B7B-4EDD-85DD-69BBE01C5BE7}">
      <dsp:nvSpPr>
        <dsp:cNvPr id="0" name=""/>
        <dsp:cNvSpPr/>
      </dsp:nvSpPr>
      <dsp:spPr>
        <a:xfrm rot="16200000">
          <a:off x="2317673" y="1711374"/>
          <a:ext cx="2420138" cy="32341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4DA29F-1693-47AB-9AF6-C6C51FE8ED5F}">
      <dsp:nvSpPr>
        <dsp:cNvPr id="0" name=""/>
        <dsp:cNvSpPr/>
      </dsp:nvSpPr>
      <dsp:spPr bwMode="white">
        <a:xfrm>
          <a:off x="3130561" y="345269"/>
          <a:ext cx="794362" cy="635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100000"/>
            </a:lnSpc>
            <a:spcBef>
              <a:spcPct val="0"/>
            </a:spcBef>
            <a:spcAft>
              <a:spcPct val="35000"/>
            </a:spcAft>
            <a:buNone/>
          </a:pPr>
          <a:r>
            <a:rPr lang="zh-CN" altLang="en-US" sz="1200" kern="1200"/>
            <a:t>类别</a:t>
          </a:r>
        </a:p>
      </dsp:txBody>
      <dsp:txXfrm>
        <a:off x="3149174" y="363882"/>
        <a:ext cx="757136" cy="598263"/>
      </dsp:txXfrm>
    </dsp:sp>
    <dsp:sp modelId="{62F9EA6B-4423-457E-A274-7F06FBC838E0}">
      <dsp:nvSpPr>
        <dsp:cNvPr id="0" name=""/>
        <dsp:cNvSpPr/>
      </dsp:nvSpPr>
      <dsp:spPr>
        <a:xfrm rot="17280000">
          <a:off x="2910468" y="1805263"/>
          <a:ext cx="2420138" cy="32341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140F14-F2D2-46E2-85DF-DA196C8140C9}">
      <dsp:nvSpPr>
        <dsp:cNvPr id="0" name=""/>
        <dsp:cNvSpPr/>
      </dsp:nvSpPr>
      <dsp:spPr bwMode="white">
        <a:xfrm>
          <a:off x="4097288" y="498383"/>
          <a:ext cx="794362" cy="635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100000"/>
            </a:lnSpc>
            <a:spcBef>
              <a:spcPct val="0"/>
            </a:spcBef>
            <a:spcAft>
              <a:spcPct val="35000"/>
            </a:spcAft>
            <a:buNone/>
          </a:pPr>
          <a:r>
            <a:rPr lang="zh-CN" altLang="en-US" sz="1200" kern="1200"/>
            <a:t>标题字数</a:t>
          </a:r>
        </a:p>
      </dsp:txBody>
      <dsp:txXfrm>
        <a:off x="4115901" y="516996"/>
        <a:ext cx="757136" cy="598263"/>
      </dsp:txXfrm>
    </dsp:sp>
    <dsp:sp modelId="{A4C98563-6E11-4CCD-BC87-496D7E9D3ED4}">
      <dsp:nvSpPr>
        <dsp:cNvPr id="0" name=""/>
        <dsp:cNvSpPr/>
      </dsp:nvSpPr>
      <dsp:spPr>
        <a:xfrm rot="18360000">
          <a:off x="3445236" y="2077741"/>
          <a:ext cx="2420138" cy="32341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CFBCD-6BE4-41A7-AC1B-D481AFF1B13C}">
      <dsp:nvSpPr>
        <dsp:cNvPr id="0" name=""/>
        <dsp:cNvSpPr/>
      </dsp:nvSpPr>
      <dsp:spPr bwMode="white">
        <a:xfrm>
          <a:off x="4969385" y="942739"/>
          <a:ext cx="794362" cy="635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100000"/>
            </a:lnSpc>
            <a:spcBef>
              <a:spcPct val="0"/>
            </a:spcBef>
            <a:spcAft>
              <a:spcPct val="35000"/>
            </a:spcAft>
            <a:buNone/>
          </a:pPr>
          <a:r>
            <a:rPr lang="zh-CN" altLang="en-US" sz="1200" kern="1200"/>
            <a:t>月份</a:t>
          </a:r>
        </a:p>
      </dsp:txBody>
      <dsp:txXfrm>
        <a:off x="4987998" y="961352"/>
        <a:ext cx="757136" cy="598263"/>
      </dsp:txXfrm>
    </dsp:sp>
    <dsp:sp modelId="{99E7A784-4638-4924-8955-1313CB8CE1F2}">
      <dsp:nvSpPr>
        <dsp:cNvPr id="0" name=""/>
        <dsp:cNvSpPr/>
      </dsp:nvSpPr>
      <dsp:spPr>
        <a:xfrm rot="19440000">
          <a:off x="3869631" y="2502136"/>
          <a:ext cx="2420138" cy="32341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E36D1D-1BB1-4C50-A2D1-B6B076A05228}">
      <dsp:nvSpPr>
        <dsp:cNvPr id="0" name=""/>
        <dsp:cNvSpPr/>
      </dsp:nvSpPr>
      <dsp:spPr bwMode="white">
        <a:xfrm>
          <a:off x="5661486" y="1634839"/>
          <a:ext cx="794362" cy="635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100000"/>
            </a:lnSpc>
            <a:spcBef>
              <a:spcPct val="0"/>
            </a:spcBef>
            <a:spcAft>
              <a:spcPct val="35000"/>
            </a:spcAft>
            <a:buNone/>
          </a:pPr>
          <a:r>
            <a:rPr lang="zh-CN" altLang="en-US" sz="1200" kern="1200"/>
            <a:t>星期</a:t>
          </a:r>
        </a:p>
      </dsp:txBody>
      <dsp:txXfrm>
        <a:off x="5680099" y="1653452"/>
        <a:ext cx="757136" cy="598263"/>
      </dsp:txXfrm>
    </dsp:sp>
    <dsp:sp modelId="{4AC8459C-618A-4BB1-B2A5-4DA3FDD6CAAF}">
      <dsp:nvSpPr>
        <dsp:cNvPr id="0" name=""/>
        <dsp:cNvSpPr/>
      </dsp:nvSpPr>
      <dsp:spPr>
        <a:xfrm rot="20520000">
          <a:off x="4142109" y="3036904"/>
          <a:ext cx="2420138" cy="32341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F9784D-0F1E-4469-A50A-7C994FBDB421}">
      <dsp:nvSpPr>
        <dsp:cNvPr id="0" name=""/>
        <dsp:cNvSpPr/>
      </dsp:nvSpPr>
      <dsp:spPr bwMode="white">
        <a:xfrm>
          <a:off x="6105841" y="2506937"/>
          <a:ext cx="794362" cy="635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100000"/>
            </a:lnSpc>
            <a:spcBef>
              <a:spcPct val="0"/>
            </a:spcBef>
            <a:spcAft>
              <a:spcPct val="35000"/>
            </a:spcAft>
            <a:buNone/>
          </a:pPr>
          <a:r>
            <a:rPr lang="zh-CN" altLang="en-US" sz="1200" kern="1200"/>
            <a:t>秒</a:t>
          </a:r>
        </a:p>
      </dsp:txBody>
      <dsp:txXfrm>
        <a:off x="6124454" y="2525550"/>
        <a:ext cx="757136" cy="598263"/>
      </dsp:txXfrm>
    </dsp:sp>
    <dsp:sp modelId="{9F158435-CC07-4C41-9B49-7862E14FDC14}">
      <dsp:nvSpPr>
        <dsp:cNvPr id="0" name=""/>
        <dsp:cNvSpPr/>
      </dsp:nvSpPr>
      <dsp:spPr>
        <a:xfrm>
          <a:off x="4235998" y="3629699"/>
          <a:ext cx="2420138" cy="32341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B57DF7-CD94-4AFB-9888-442ACC2E8B0B}">
      <dsp:nvSpPr>
        <dsp:cNvPr id="0" name=""/>
        <dsp:cNvSpPr/>
      </dsp:nvSpPr>
      <dsp:spPr bwMode="white">
        <a:xfrm>
          <a:off x="6258956" y="3473664"/>
          <a:ext cx="794362" cy="635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100000"/>
            </a:lnSpc>
            <a:spcBef>
              <a:spcPct val="0"/>
            </a:spcBef>
            <a:spcAft>
              <a:spcPct val="35000"/>
            </a:spcAft>
            <a:buNone/>
          </a:pPr>
          <a:r>
            <a:rPr lang="zh-CN" altLang="en-US" sz="1200" kern="1200"/>
            <a:t>一天时间段</a:t>
          </a:r>
        </a:p>
      </dsp:txBody>
      <dsp:txXfrm>
        <a:off x="6277569" y="3492277"/>
        <a:ext cx="757136" cy="5982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69558-9A0D-4777-9B5C-1F8CC5A904D0}">
      <dsp:nvSpPr>
        <dsp:cNvPr id="0" name=""/>
        <dsp:cNvSpPr/>
      </dsp:nvSpPr>
      <dsp:spPr>
        <a:xfrm rot="5400000">
          <a:off x="1121928" y="1033312"/>
          <a:ext cx="907472" cy="103312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B3DBAD-9628-4182-98C9-C3F56A96B563}">
      <dsp:nvSpPr>
        <dsp:cNvPr id="0" name=""/>
        <dsp:cNvSpPr/>
      </dsp:nvSpPr>
      <dsp:spPr>
        <a:xfrm>
          <a:off x="881503" y="27360"/>
          <a:ext cx="1527649" cy="106930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zh-CN" altLang="zh-CN" sz="2400" u="heavy" kern="1200"/>
            <a:t>视频类别</a:t>
          </a:r>
        </a:p>
      </dsp:txBody>
      <dsp:txXfrm>
        <a:off x="933712" y="79569"/>
        <a:ext cx="1423231" cy="964887"/>
      </dsp:txXfrm>
    </dsp:sp>
    <dsp:sp modelId="{CF563743-F0CD-43FF-8ED9-181590D5AEC7}">
      <dsp:nvSpPr>
        <dsp:cNvPr id="0" name=""/>
        <dsp:cNvSpPr/>
      </dsp:nvSpPr>
      <dsp:spPr>
        <a:xfrm>
          <a:off x="2409153" y="129343"/>
          <a:ext cx="1111067" cy="864259"/>
        </a:xfrm>
        <a:prstGeom prst="rect">
          <a:avLst/>
        </a:prstGeom>
        <a:noFill/>
        <a:ln>
          <a:noFill/>
        </a:ln>
        <a:effectLst/>
      </dsp:spPr>
      <dsp:style>
        <a:lnRef idx="0">
          <a:scrgbClr r="0" g="0" b="0"/>
        </a:lnRef>
        <a:fillRef idx="0">
          <a:scrgbClr r="0" g="0" b="0"/>
        </a:fillRef>
        <a:effectRef idx="0">
          <a:scrgbClr r="0" g="0" b="0"/>
        </a:effectRef>
        <a:fontRef idx="minor"/>
      </dsp:style>
    </dsp:sp>
    <dsp:sp modelId="{A3E57910-EB90-4850-9A4E-8662A513D003}">
      <dsp:nvSpPr>
        <dsp:cNvPr id="0" name=""/>
        <dsp:cNvSpPr/>
      </dsp:nvSpPr>
      <dsp:spPr>
        <a:xfrm rot="5400000">
          <a:off x="2388513" y="2234495"/>
          <a:ext cx="907472" cy="103312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F4FC6F-67B2-4C23-BD82-FF5779C49F32}">
      <dsp:nvSpPr>
        <dsp:cNvPr id="0" name=""/>
        <dsp:cNvSpPr/>
      </dsp:nvSpPr>
      <dsp:spPr>
        <a:xfrm>
          <a:off x="2148087" y="1228543"/>
          <a:ext cx="1527649" cy="106930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zh-CN" altLang="en-US" sz="2400" kern="1200"/>
            <a:t>内容质量</a:t>
          </a:r>
        </a:p>
      </dsp:txBody>
      <dsp:txXfrm>
        <a:off x="2200296" y="1280752"/>
        <a:ext cx="1423231" cy="964887"/>
      </dsp:txXfrm>
    </dsp:sp>
    <dsp:sp modelId="{8F521252-50A6-4EA9-AC51-762FFBA643C9}">
      <dsp:nvSpPr>
        <dsp:cNvPr id="0" name=""/>
        <dsp:cNvSpPr/>
      </dsp:nvSpPr>
      <dsp:spPr>
        <a:xfrm>
          <a:off x="3675737" y="1330526"/>
          <a:ext cx="1111067" cy="864259"/>
        </a:xfrm>
        <a:prstGeom prst="rect">
          <a:avLst/>
        </a:prstGeom>
        <a:noFill/>
        <a:ln>
          <a:noFill/>
        </a:ln>
        <a:effectLst/>
      </dsp:spPr>
      <dsp:style>
        <a:lnRef idx="0">
          <a:scrgbClr r="0" g="0" b="0"/>
        </a:lnRef>
        <a:fillRef idx="0">
          <a:scrgbClr r="0" g="0" b="0"/>
        </a:fillRef>
        <a:effectRef idx="0">
          <a:scrgbClr r="0" g="0" b="0"/>
        </a:effectRef>
        <a:fontRef idx="minor"/>
      </dsp:style>
    </dsp:sp>
    <dsp:sp modelId="{7265FCD1-D081-4879-AFE8-57CE3E06DCD7}">
      <dsp:nvSpPr>
        <dsp:cNvPr id="0" name=""/>
        <dsp:cNvSpPr/>
      </dsp:nvSpPr>
      <dsp:spPr>
        <a:xfrm rot="5400000">
          <a:off x="3655097" y="3435677"/>
          <a:ext cx="907472" cy="103312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F8B79A-809C-4F22-B417-84B1257C574F}">
      <dsp:nvSpPr>
        <dsp:cNvPr id="0" name=""/>
        <dsp:cNvSpPr/>
      </dsp:nvSpPr>
      <dsp:spPr>
        <a:xfrm>
          <a:off x="3414672" y="2429726"/>
          <a:ext cx="1527649" cy="106930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zh-CN" altLang="en-US" sz="2400" kern="1200"/>
            <a:t>视频时长</a:t>
          </a:r>
        </a:p>
      </dsp:txBody>
      <dsp:txXfrm>
        <a:off x="3466881" y="2481935"/>
        <a:ext cx="1423231" cy="964887"/>
      </dsp:txXfrm>
    </dsp:sp>
    <dsp:sp modelId="{A7806C42-96A4-40BD-99BE-B047D59CE8DE}">
      <dsp:nvSpPr>
        <dsp:cNvPr id="0" name=""/>
        <dsp:cNvSpPr/>
      </dsp:nvSpPr>
      <dsp:spPr>
        <a:xfrm>
          <a:off x="4942322" y="2531708"/>
          <a:ext cx="1111067" cy="864259"/>
        </a:xfrm>
        <a:prstGeom prst="rect">
          <a:avLst/>
        </a:prstGeom>
        <a:noFill/>
        <a:ln>
          <a:noFill/>
        </a:ln>
        <a:effectLst/>
      </dsp:spPr>
      <dsp:style>
        <a:lnRef idx="0">
          <a:scrgbClr r="0" g="0" b="0"/>
        </a:lnRef>
        <a:fillRef idx="0">
          <a:scrgbClr r="0" g="0" b="0"/>
        </a:fillRef>
        <a:effectRef idx="0">
          <a:scrgbClr r="0" g="0" b="0"/>
        </a:effectRef>
        <a:fontRef idx="minor"/>
      </dsp:style>
    </dsp:sp>
    <dsp:sp modelId="{B175A428-AD0D-4D78-9E1F-DAE564CBDB30}">
      <dsp:nvSpPr>
        <dsp:cNvPr id="0" name=""/>
        <dsp:cNvSpPr/>
      </dsp:nvSpPr>
      <dsp:spPr>
        <a:xfrm>
          <a:off x="4681256" y="3630909"/>
          <a:ext cx="1527649" cy="106930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zh-CN" altLang="en-US" sz="2400" kern="1200"/>
            <a:t>标题字数</a:t>
          </a:r>
        </a:p>
      </dsp:txBody>
      <dsp:txXfrm>
        <a:off x="4733465" y="3683118"/>
        <a:ext cx="1423231" cy="9648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68661-6A24-4E3A-BEAA-CEDF2B1E1530}">
      <dsp:nvSpPr>
        <dsp:cNvPr id="0" name=""/>
        <dsp:cNvSpPr/>
      </dsp:nvSpPr>
      <dsp:spPr>
        <a:xfrm>
          <a:off x="846661" y="99498"/>
          <a:ext cx="1974663" cy="685774"/>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7176FA-45BD-45D1-B49F-297EE6828049}">
      <dsp:nvSpPr>
        <dsp:cNvPr id="0" name=""/>
        <dsp:cNvSpPr/>
      </dsp:nvSpPr>
      <dsp:spPr>
        <a:xfrm>
          <a:off x="1645711" y="1646116"/>
          <a:ext cx="382686" cy="510142"/>
        </a:xfrm>
        <a:prstGeom prst="down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FFF855C3-C739-48D8-A42B-031E32F6BE75}">
      <dsp:nvSpPr>
        <dsp:cNvPr id="0" name=""/>
        <dsp:cNvSpPr/>
      </dsp:nvSpPr>
      <dsp:spPr bwMode="white">
        <a:xfrm>
          <a:off x="929297" y="1971554"/>
          <a:ext cx="1836896" cy="459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100000"/>
            </a:lnSpc>
            <a:spcBef>
              <a:spcPct val="0"/>
            </a:spcBef>
            <a:spcAft>
              <a:spcPct val="35000"/>
            </a:spcAft>
            <a:buNone/>
          </a:pPr>
          <a:r>
            <a:rPr lang="en-US" altLang="zh-CN" sz="1500" kern="1200"/>
            <a:t>log + PCA</a:t>
          </a:r>
        </a:p>
      </dsp:txBody>
      <dsp:txXfrm>
        <a:off x="929297" y="1971554"/>
        <a:ext cx="1836896" cy="459224"/>
      </dsp:txXfrm>
    </dsp:sp>
    <dsp:sp modelId="{6A34959F-3E10-45EF-A126-27DDEE83C0BC}">
      <dsp:nvSpPr>
        <dsp:cNvPr id="0" name=""/>
        <dsp:cNvSpPr/>
      </dsp:nvSpPr>
      <dsp:spPr>
        <a:xfrm>
          <a:off x="1564582" y="838236"/>
          <a:ext cx="688836" cy="68883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100000"/>
            </a:lnSpc>
            <a:spcBef>
              <a:spcPct val="0"/>
            </a:spcBef>
            <a:spcAft>
              <a:spcPct val="35000"/>
            </a:spcAft>
            <a:buNone/>
          </a:pPr>
          <a:r>
            <a:rPr lang="zh-CN" altLang="en-US" sz="1100" kern="1200"/>
            <a:t>转发数</a:t>
          </a:r>
        </a:p>
      </dsp:txBody>
      <dsp:txXfrm>
        <a:off x="1665460" y="939114"/>
        <a:ext cx="487080" cy="487080"/>
      </dsp:txXfrm>
    </dsp:sp>
    <dsp:sp modelId="{D0CAE59A-2ABA-4309-B2AC-7DFEF7ED82ED}">
      <dsp:nvSpPr>
        <dsp:cNvPr id="0" name=""/>
        <dsp:cNvSpPr/>
      </dsp:nvSpPr>
      <dsp:spPr>
        <a:xfrm>
          <a:off x="1071681" y="321456"/>
          <a:ext cx="688836" cy="68883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100000"/>
            </a:lnSpc>
            <a:spcBef>
              <a:spcPct val="0"/>
            </a:spcBef>
            <a:spcAft>
              <a:spcPct val="35000"/>
            </a:spcAft>
            <a:buNone/>
          </a:pPr>
          <a:r>
            <a:rPr lang="zh-CN" altLang="en-US" sz="1100" kern="1200"/>
            <a:t>点赞数</a:t>
          </a:r>
        </a:p>
      </dsp:txBody>
      <dsp:txXfrm>
        <a:off x="1172559" y="422334"/>
        <a:ext cx="487080" cy="487080"/>
      </dsp:txXfrm>
    </dsp:sp>
    <dsp:sp modelId="{D3FD54F9-E03C-44C9-96FE-00CC87B8671B}">
      <dsp:nvSpPr>
        <dsp:cNvPr id="0" name=""/>
        <dsp:cNvSpPr/>
      </dsp:nvSpPr>
      <dsp:spPr>
        <a:xfrm>
          <a:off x="1775825" y="154911"/>
          <a:ext cx="688836" cy="68883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100000"/>
            </a:lnSpc>
            <a:spcBef>
              <a:spcPct val="0"/>
            </a:spcBef>
            <a:spcAft>
              <a:spcPct val="35000"/>
            </a:spcAft>
            <a:buNone/>
          </a:pPr>
          <a:r>
            <a:rPr lang="zh-CN" altLang="en-US" sz="1100" kern="1200"/>
            <a:t>评论数</a:t>
          </a:r>
        </a:p>
      </dsp:txBody>
      <dsp:txXfrm>
        <a:off x="1876703" y="255789"/>
        <a:ext cx="487080" cy="487080"/>
      </dsp:txXfrm>
    </dsp:sp>
    <dsp:sp modelId="{3AAF27F1-71EC-4F6D-80D6-B6B07BA5F811}">
      <dsp:nvSpPr>
        <dsp:cNvPr id="0" name=""/>
        <dsp:cNvSpPr/>
      </dsp:nvSpPr>
      <dsp:spPr>
        <a:xfrm>
          <a:off x="742644" y="7609"/>
          <a:ext cx="2143045" cy="171443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321633-D89E-4516-BDB4-7EB14EDB36DB}">
      <dsp:nvSpPr>
        <dsp:cNvPr id="0" name=""/>
        <dsp:cNvSpPr/>
      </dsp:nvSpPr>
      <dsp:spPr>
        <a:xfrm>
          <a:off x="0" y="732663"/>
          <a:ext cx="3662045" cy="97688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BE0530-6232-44AC-B3C5-652A471F1A28}">
      <dsp:nvSpPr>
        <dsp:cNvPr id="0" name=""/>
        <dsp:cNvSpPr/>
      </dsp:nvSpPr>
      <dsp:spPr bwMode="white">
        <a:xfrm>
          <a:off x="1609" y="0"/>
          <a:ext cx="1062136" cy="976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100000"/>
            </a:lnSpc>
            <a:spcBef>
              <a:spcPct val="0"/>
            </a:spcBef>
            <a:spcAft>
              <a:spcPct val="35000"/>
            </a:spcAft>
            <a:buNone/>
          </a:pPr>
          <a:r>
            <a:rPr lang="zh-CN" altLang="en-US" sz="1600" kern="1200"/>
            <a:t>第一主成分</a:t>
          </a:r>
        </a:p>
      </dsp:txBody>
      <dsp:txXfrm>
        <a:off x="1609" y="0"/>
        <a:ext cx="1062136" cy="976884"/>
      </dsp:txXfrm>
    </dsp:sp>
    <dsp:sp modelId="{CE769C6B-1770-4C3B-B742-2AEEB8897CD1}">
      <dsp:nvSpPr>
        <dsp:cNvPr id="0" name=""/>
        <dsp:cNvSpPr/>
      </dsp:nvSpPr>
      <dsp:spPr>
        <a:xfrm>
          <a:off x="410566" y="1098994"/>
          <a:ext cx="244221" cy="2442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B3995A-96F1-4DD9-A9EC-7A19434570E4}">
      <dsp:nvSpPr>
        <dsp:cNvPr id="0" name=""/>
        <dsp:cNvSpPr/>
      </dsp:nvSpPr>
      <dsp:spPr bwMode="white">
        <a:xfrm>
          <a:off x="1116852" y="1465326"/>
          <a:ext cx="1062136" cy="976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100000"/>
            </a:lnSpc>
            <a:spcBef>
              <a:spcPct val="0"/>
            </a:spcBef>
            <a:spcAft>
              <a:spcPct val="35000"/>
            </a:spcAft>
            <a:buNone/>
          </a:pPr>
          <a:r>
            <a:rPr lang="zh-CN" altLang="en-US" sz="1600" kern="1200"/>
            <a:t>第二主成分</a:t>
          </a:r>
        </a:p>
      </dsp:txBody>
      <dsp:txXfrm>
        <a:off x="1116852" y="1465326"/>
        <a:ext cx="1062136" cy="976884"/>
      </dsp:txXfrm>
    </dsp:sp>
    <dsp:sp modelId="{A96AB0F2-7BAD-471A-97CA-80609AB01A16}">
      <dsp:nvSpPr>
        <dsp:cNvPr id="0" name=""/>
        <dsp:cNvSpPr/>
      </dsp:nvSpPr>
      <dsp:spPr>
        <a:xfrm>
          <a:off x="1525809" y="1098994"/>
          <a:ext cx="244221" cy="2442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AE9ED-FE80-46C0-BCF6-4DBA5FD0ACD5}">
      <dsp:nvSpPr>
        <dsp:cNvPr id="0" name=""/>
        <dsp:cNvSpPr/>
      </dsp:nvSpPr>
      <dsp:spPr bwMode="white">
        <a:xfrm>
          <a:off x="2232095" y="0"/>
          <a:ext cx="1062136" cy="976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100000"/>
            </a:lnSpc>
            <a:spcBef>
              <a:spcPct val="0"/>
            </a:spcBef>
            <a:spcAft>
              <a:spcPct val="35000"/>
            </a:spcAft>
            <a:buNone/>
          </a:pPr>
          <a:r>
            <a:rPr lang="zh-CN" altLang="en-US" sz="1600" kern="1200"/>
            <a:t>第三主成分</a:t>
          </a:r>
        </a:p>
      </dsp:txBody>
      <dsp:txXfrm>
        <a:off x="2232095" y="0"/>
        <a:ext cx="1062136" cy="976884"/>
      </dsp:txXfrm>
    </dsp:sp>
    <dsp:sp modelId="{87AA3E51-1084-48AD-AD53-6F744742938C}">
      <dsp:nvSpPr>
        <dsp:cNvPr id="0" name=""/>
        <dsp:cNvSpPr/>
      </dsp:nvSpPr>
      <dsp:spPr>
        <a:xfrm>
          <a:off x="2641052" y="1098994"/>
          <a:ext cx="244221" cy="2442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1">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1">
  <dgm:title val=""/>
  <dgm:desc val=""/>
  <dgm:catLst>
    <dgm:cat type="process" pri="8000"/>
    <dgm:cat type="convert"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0" Type="http://schemas.openxmlformats.org/officeDocument/2006/relationships/tags" Target="../tags/tag14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0" Type="http://schemas.openxmlformats.org/officeDocument/2006/relationships/tags" Target="../tags/tag15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0" Type="http://schemas.openxmlformats.org/officeDocument/2006/relationships/tags" Target="../tags/tag175.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89.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tags" Target="../tags/tag18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tags" Target="../tags/tag191.xml"/><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tags" Target="../tags/tag192.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image" Target="../media/image3.png"/><Relationship Id="rId2" Type="http://schemas.openxmlformats.org/officeDocument/2006/relationships/tags" Target="../tags/tag195.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image" Target="../media/image3.png"/><Relationship Id="rId5" Type="http://schemas.openxmlformats.org/officeDocument/2006/relationships/tags" Target="../tags/tag202.xml"/><Relationship Id="rId4" Type="http://schemas.openxmlformats.org/officeDocument/2006/relationships/image" Target="../media/image2.png"/><Relationship Id="rId3" Type="http://schemas.openxmlformats.org/officeDocument/2006/relationships/tags" Target="../tags/tag201.xml"/><Relationship Id="rId2" Type="http://schemas.openxmlformats.org/officeDocument/2006/relationships/tags" Target="../tags/tag200.xml"/><Relationship Id="rId11" Type="http://schemas.openxmlformats.org/officeDocument/2006/relationships/tags" Target="../tags/tag207.xml"/><Relationship Id="rId10" Type="http://schemas.openxmlformats.org/officeDocument/2006/relationships/tags" Target="../tags/tag206.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image" Target="../media/image3.png"/><Relationship Id="rId5" Type="http://schemas.openxmlformats.org/officeDocument/2006/relationships/tags" Target="../tags/tag210.xml"/><Relationship Id="rId4" Type="http://schemas.openxmlformats.org/officeDocument/2006/relationships/image" Target="../media/image2.png"/><Relationship Id="rId3" Type="http://schemas.openxmlformats.org/officeDocument/2006/relationships/tags" Target="../tags/tag209.xml"/><Relationship Id="rId2" Type="http://schemas.openxmlformats.org/officeDocument/2006/relationships/tags" Target="../tags/tag208.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image" Target="../media/image3.png"/><Relationship Id="rId5" Type="http://schemas.openxmlformats.org/officeDocument/2006/relationships/tags" Target="../tags/tag219.xml"/><Relationship Id="rId4" Type="http://schemas.openxmlformats.org/officeDocument/2006/relationships/image" Target="../media/image2.png"/><Relationship Id="rId3" Type="http://schemas.openxmlformats.org/officeDocument/2006/relationships/tags" Target="../tags/tag218.xml"/><Relationship Id="rId2" Type="http://schemas.openxmlformats.org/officeDocument/2006/relationships/tags" Target="../tags/tag217.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image" Target="../media/image3.png"/><Relationship Id="rId5" Type="http://schemas.openxmlformats.org/officeDocument/2006/relationships/tags" Target="../tags/tag234.xml"/><Relationship Id="rId4" Type="http://schemas.openxmlformats.org/officeDocument/2006/relationships/image" Target="../media/image2.png"/><Relationship Id="rId3" Type="http://schemas.openxmlformats.org/officeDocument/2006/relationships/tags" Target="../tags/tag233.xml"/><Relationship Id="rId2" Type="http://schemas.openxmlformats.org/officeDocument/2006/relationships/tags" Target="../tags/tag232.xml"/><Relationship Id="rId14" Type="http://schemas.openxmlformats.org/officeDocument/2006/relationships/tags" Target="../tags/tag242.xml"/><Relationship Id="rId13" Type="http://schemas.openxmlformats.org/officeDocument/2006/relationships/tags" Target="../tags/tag241.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image" Target="../media/image7.png"/><Relationship Id="rId5" Type="http://schemas.openxmlformats.org/officeDocument/2006/relationships/tags" Target="../tags/tag245.xml"/><Relationship Id="rId4" Type="http://schemas.openxmlformats.org/officeDocument/2006/relationships/image" Target="../media/image6.png"/><Relationship Id="rId3" Type="http://schemas.openxmlformats.org/officeDocument/2006/relationships/tags" Target="../tags/tag244.xml"/><Relationship Id="rId2" Type="http://schemas.openxmlformats.org/officeDocument/2006/relationships/tags" Target="../tags/tag243.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5" Type="http://schemas.openxmlformats.org/officeDocument/2006/relationships/tags" Target="../tags/tag255.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tags" Target="../tags/tag254.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tags" Target="../tags/tag257.xml"/><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tags" Target="../tags/tag258.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image" Target="../media/image3.png"/><Relationship Id="rId2" Type="http://schemas.openxmlformats.org/officeDocument/2006/relationships/tags" Target="../tags/tag261.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271.xml"/><Relationship Id="rId8" Type="http://schemas.openxmlformats.org/officeDocument/2006/relationships/tags" Target="../tags/tag270.xml"/><Relationship Id="rId7" Type="http://schemas.openxmlformats.org/officeDocument/2006/relationships/tags" Target="../tags/tag269.xml"/><Relationship Id="rId6" Type="http://schemas.openxmlformats.org/officeDocument/2006/relationships/image" Target="../media/image3.png"/><Relationship Id="rId5" Type="http://schemas.openxmlformats.org/officeDocument/2006/relationships/tags" Target="../tags/tag268.xml"/><Relationship Id="rId4" Type="http://schemas.openxmlformats.org/officeDocument/2006/relationships/image" Target="../media/image2.png"/><Relationship Id="rId3" Type="http://schemas.openxmlformats.org/officeDocument/2006/relationships/tags" Target="../tags/tag267.xml"/><Relationship Id="rId2" Type="http://schemas.openxmlformats.org/officeDocument/2006/relationships/tags" Target="../tags/tag266.xml"/><Relationship Id="rId11" Type="http://schemas.openxmlformats.org/officeDocument/2006/relationships/tags" Target="../tags/tag273.xml"/><Relationship Id="rId10" Type="http://schemas.openxmlformats.org/officeDocument/2006/relationships/tags" Target="../tags/tag272.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tags" Target="../tags/tag278.xml"/><Relationship Id="rId7" Type="http://schemas.openxmlformats.org/officeDocument/2006/relationships/tags" Target="../tags/tag277.xml"/><Relationship Id="rId6" Type="http://schemas.openxmlformats.org/officeDocument/2006/relationships/image" Target="../media/image3.png"/><Relationship Id="rId5" Type="http://schemas.openxmlformats.org/officeDocument/2006/relationships/tags" Target="../tags/tag276.xml"/><Relationship Id="rId4" Type="http://schemas.openxmlformats.org/officeDocument/2006/relationships/image" Target="../media/image2.png"/><Relationship Id="rId3" Type="http://schemas.openxmlformats.org/officeDocument/2006/relationships/tags" Target="../tags/tag275.xml"/><Relationship Id="rId2" Type="http://schemas.openxmlformats.org/officeDocument/2006/relationships/tags" Target="../tags/tag274.xml"/><Relationship Id="rId12" Type="http://schemas.openxmlformats.org/officeDocument/2006/relationships/tags" Target="../tags/tag282.xml"/><Relationship Id="rId11" Type="http://schemas.openxmlformats.org/officeDocument/2006/relationships/tags" Target="../tags/tag281.xml"/><Relationship Id="rId10" Type="http://schemas.openxmlformats.org/officeDocument/2006/relationships/tags" Target="../tags/tag280.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288.xml"/><Relationship Id="rId8" Type="http://schemas.openxmlformats.org/officeDocument/2006/relationships/tags" Target="../tags/tag287.xml"/><Relationship Id="rId7" Type="http://schemas.openxmlformats.org/officeDocument/2006/relationships/tags" Target="../tags/tag286.xml"/><Relationship Id="rId6" Type="http://schemas.openxmlformats.org/officeDocument/2006/relationships/image" Target="../media/image3.png"/><Relationship Id="rId5" Type="http://schemas.openxmlformats.org/officeDocument/2006/relationships/tags" Target="../tags/tag285.xml"/><Relationship Id="rId4" Type="http://schemas.openxmlformats.org/officeDocument/2006/relationships/image" Target="../media/image2.png"/><Relationship Id="rId3" Type="http://schemas.openxmlformats.org/officeDocument/2006/relationships/tags" Target="../tags/tag284.xml"/><Relationship Id="rId2" Type="http://schemas.openxmlformats.org/officeDocument/2006/relationships/tags" Target="../tags/tag283.xml"/><Relationship Id="rId12" Type="http://schemas.openxmlformats.org/officeDocument/2006/relationships/tags" Target="../tags/tag291.xml"/><Relationship Id="rId11" Type="http://schemas.openxmlformats.org/officeDocument/2006/relationships/tags" Target="../tags/tag290.xml"/><Relationship Id="rId10" Type="http://schemas.openxmlformats.org/officeDocument/2006/relationships/tags" Target="../tags/tag289.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303.xml"/><Relationship Id="rId8" Type="http://schemas.openxmlformats.org/officeDocument/2006/relationships/tags" Target="../tags/tag302.xml"/><Relationship Id="rId7" Type="http://schemas.openxmlformats.org/officeDocument/2006/relationships/tags" Target="../tags/tag301.xml"/><Relationship Id="rId6" Type="http://schemas.openxmlformats.org/officeDocument/2006/relationships/image" Target="../media/image3.png"/><Relationship Id="rId5" Type="http://schemas.openxmlformats.org/officeDocument/2006/relationships/tags" Target="../tags/tag300.xml"/><Relationship Id="rId4" Type="http://schemas.openxmlformats.org/officeDocument/2006/relationships/image" Target="../media/image2.png"/><Relationship Id="rId3" Type="http://schemas.openxmlformats.org/officeDocument/2006/relationships/tags" Target="../tags/tag299.xml"/><Relationship Id="rId2" Type="http://schemas.openxmlformats.org/officeDocument/2006/relationships/tags" Target="../tags/tag298.xml"/><Relationship Id="rId14" Type="http://schemas.openxmlformats.org/officeDocument/2006/relationships/tags" Target="../tags/tag308.xml"/><Relationship Id="rId13" Type="http://schemas.openxmlformats.org/officeDocument/2006/relationships/tags" Target="../tags/tag307.xml"/><Relationship Id="rId12" Type="http://schemas.openxmlformats.org/officeDocument/2006/relationships/tags" Target="../tags/tag306.xml"/><Relationship Id="rId11" Type="http://schemas.openxmlformats.org/officeDocument/2006/relationships/tags" Target="../tags/tag305.xml"/><Relationship Id="rId10" Type="http://schemas.openxmlformats.org/officeDocument/2006/relationships/tags" Target="../tags/tag304.xm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314.xml"/><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image" Target="../media/image7.png"/><Relationship Id="rId5" Type="http://schemas.openxmlformats.org/officeDocument/2006/relationships/tags" Target="../tags/tag311.xml"/><Relationship Id="rId4" Type="http://schemas.openxmlformats.org/officeDocument/2006/relationships/image" Target="../media/image6.png"/><Relationship Id="rId3" Type="http://schemas.openxmlformats.org/officeDocument/2006/relationships/tags" Target="../tags/tag310.xml"/><Relationship Id="rId2" Type="http://schemas.openxmlformats.org/officeDocument/2006/relationships/tags" Target="../tags/tag309.xml"/><Relationship Id="rId11" Type="http://schemas.openxmlformats.org/officeDocument/2006/relationships/tags" Target="../tags/tag316.xml"/><Relationship Id="rId10" Type="http://schemas.openxmlformats.org/officeDocument/2006/relationships/tags" Target="../tags/tag315.xm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74320" y="321260"/>
            <a:ext cx="11683455" cy="3930530"/>
          </a:xfrm>
          <a:prstGeom prst="rect">
            <a:avLst/>
          </a:prstGeom>
          <a:solidFill>
            <a:schemeClr val="tx2">
              <a:lumMod val="10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8" name="任意形状 8"/>
          <p:cNvSpPr/>
          <p:nvPr userDrawn="1">
            <p:custDataLst>
              <p:tags r:id="rId3"/>
            </p:custDataLst>
          </p:nvPr>
        </p:nvSpPr>
        <p:spPr>
          <a:xfrm>
            <a:off x="9490237" y="321259"/>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9" name="任意形状 9"/>
          <p:cNvSpPr/>
          <p:nvPr userDrawn="1">
            <p:custDataLst>
              <p:tags r:id="rId4"/>
            </p:custDataLst>
          </p:nvPr>
        </p:nvSpPr>
        <p:spPr>
          <a:xfrm rot="10800000">
            <a:off x="261015" y="2411670"/>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矩形 9"/>
          <p:cNvSpPr/>
          <p:nvPr userDrawn="1">
            <p:custDataLst>
              <p:tags r:id="rId5"/>
            </p:custDataLst>
          </p:nvPr>
        </p:nvSpPr>
        <p:spPr>
          <a:xfrm>
            <a:off x="9471025" y="6254750"/>
            <a:ext cx="1800225" cy="76201"/>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6"/>
            </p:custDataLst>
          </p:nvPr>
        </p:nvSpPr>
        <p:spPr>
          <a:xfrm flipV="1">
            <a:off x="750570" y="6305550"/>
            <a:ext cx="715645" cy="76201"/>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7"/>
            </p:custDataLst>
          </p:nvPr>
        </p:nvSpPr>
        <p:spPr>
          <a:xfrm>
            <a:off x="1555115" y="6306820"/>
            <a:ext cx="88900" cy="76201"/>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8"/>
            </p:custDataLst>
          </p:nvPr>
        </p:nvSpPr>
        <p:spPr>
          <a:xfrm>
            <a:off x="1731010" y="6306820"/>
            <a:ext cx="253365" cy="76201"/>
          </a:xfrm>
          <a:prstGeom prst="rect">
            <a:avLst/>
          </a:prstGeom>
          <a:solidFill>
            <a:schemeClr val="bg2">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883644" y="809127"/>
            <a:ext cx="9144000" cy="1896745"/>
          </a:xfrm>
        </p:spPr>
        <p:txBody>
          <a:bodyPr lIns="91440" tIns="45720" rIns="91440" bIns="0" anchor="b" anchorCtr="0">
            <a:normAutofit/>
          </a:bodyPr>
          <a:lstStyle>
            <a:lvl1pPr algn="l">
              <a:defRPr sz="6600"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883643" y="3017520"/>
            <a:ext cx="9144000" cy="890270"/>
          </a:xfrm>
        </p:spPr>
        <p:txBody>
          <a:bodyPr lIns="91440" tIns="0" rIns="91440" bIns="45720">
            <a:normAutofit/>
          </a:bodyPr>
          <a:lstStyle>
            <a:lvl1pPr marL="0" indent="0" algn="l" eaLnBrk="1" fontAlgn="auto" latinLnBrk="0" hangingPunct="1">
              <a:lnSpc>
                <a:spcPct val="100000"/>
              </a:lnSpc>
              <a:buNone/>
              <a:defRPr sz="24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883644" y="5050433"/>
            <a:ext cx="3365430" cy="579657"/>
          </a:xfrm>
        </p:spPr>
        <p:txBody>
          <a:bodyPr lIns="91440" tIns="45720" rIns="91440" bIns="45720">
            <a:normAutofit/>
          </a:bodyPr>
          <a:lstStyle>
            <a:lvl1pPr marL="0" indent="0">
              <a:buNone/>
              <a:defRPr sz="2400"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6474460"/>
            <a:ext cx="12192000" cy="383540"/>
          </a:xfrm>
          <a:prstGeom prst="rect">
            <a:avLst/>
          </a:prstGeom>
          <a:solidFill>
            <a:schemeClr val="tx2">
              <a:lumMod val="10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2" name="标题 1"/>
          <p:cNvSpPr>
            <a:spLocks noGrp="1"/>
          </p:cNvSpPr>
          <p:nvPr>
            <p:ph type="title" hasCustomPrompt="1"/>
            <p:custDataLst>
              <p:tags r:id="rId3"/>
            </p:custDataLst>
          </p:nvPr>
        </p:nvSpPr>
        <p:spPr>
          <a:xfrm>
            <a:off x="4676775" y="2059757"/>
            <a:ext cx="6243774" cy="922021"/>
          </a:xfrm>
        </p:spPr>
        <p:txBody>
          <a:bodyPr lIns="91440" tIns="45720" rIns="91440" bIns="0" anchor="b" anchorCtr="0">
            <a:normAutofit/>
          </a:bodyPr>
          <a:lstStyle>
            <a:lvl1pPr>
              <a:defRPr sz="5400" u="none" strike="noStrike" kern="1200" cap="none" spc="300" normalizeH="0" baseline="0">
                <a:solidFill>
                  <a:schemeClr val="accent1"/>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4676775" y="3102596"/>
            <a:ext cx="6243774" cy="1401006"/>
          </a:xfrm>
        </p:spPr>
        <p:txBody>
          <a:bodyPr lIns="91440" tIns="0" rIns="91440" bIns="4572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62255" y="318135"/>
            <a:ext cx="11683365" cy="5634990"/>
          </a:xfrm>
          <a:prstGeom prst="rect">
            <a:avLst/>
          </a:prstGeom>
          <a:solidFill>
            <a:schemeClr val="tx2">
              <a:lumMod val="10000"/>
              <a:alpha val="8000"/>
            </a:schemeClr>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9" name="矩形 8"/>
          <p:cNvSpPr/>
          <p:nvPr userDrawn="1">
            <p:custDataLst>
              <p:tags r:id="rId3"/>
            </p:custDataLst>
          </p:nvPr>
        </p:nvSpPr>
        <p:spPr>
          <a:xfrm>
            <a:off x="1422400" y="4064000"/>
            <a:ext cx="5283200" cy="12700"/>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形状 8"/>
          <p:cNvSpPr/>
          <p:nvPr userDrawn="1">
            <p:custDataLst>
              <p:tags r:id="rId4"/>
            </p:custDataLst>
          </p:nvPr>
        </p:nvSpPr>
        <p:spPr>
          <a:xfrm>
            <a:off x="9480712" y="313004"/>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0"/>
                </a:schemeClr>
              </a:gs>
              <a:gs pos="100000">
                <a:schemeClr val="bg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8" name="任意形状 9"/>
          <p:cNvSpPr/>
          <p:nvPr userDrawn="1">
            <p:custDataLst>
              <p:tags r:id="rId5"/>
            </p:custDataLst>
          </p:nvPr>
        </p:nvSpPr>
        <p:spPr>
          <a:xfrm rot="10800000">
            <a:off x="261015" y="4113028"/>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6"/>
            </p:custDataLst>
          </p:nvPr>
        </p:nvSpPr>
        <p:spPr>
          <a:xfrm>
            <a:off x="1320799" y="2376714"/>
            <a:ext cx="6653601" cy="1607337"/>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9600" b="1" i="0" u="none" strike="noStrike" kern="1200" cap="none" spc="6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49200"/>
            <a:ext cx="9626400" cy="723600"/>
          </a:xfrm>
        </p:spPr>
        <p:txBody>
          <a:bodyPr anchor="ctr">
            <a:normAutofit/>
          </a:bodyPr>
          <a:lstStyle>
            <a:lvl1pPr>
              <a:defRPr sz="32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6" name="任意形状 8"/>
          <p:cNvSpPr/>
          <p:nvPr userDrawn="1">
            <p:custDataLst>
              <p:tags r:id="rId3"/>
            </p:custDataLst>
          </p:nvPr>
        </p:nvSpPr>
        <p:spPr>
          <a:xfrm rot="16200000">
            <a:off x="-21591" y="21328"/>
            <a:ext cx="1741805" cy="169862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40000"/>
                </a:schemeClr>
              </a:gs>
              <a:gs pos="100000">
                <a:schemeClr val="bg2">
                  <a:alpha val="1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任意形状 9"/>
          <p:cNvSpPr/>
          <p:nvPr userDrawn="1">
            <p:custDataLst>
              <p:tags r:id="rId4"/>
            </p:custDataLst>
          </p:nvPr>
        </p:nvSpPr>
        <p:spPr>
          <a:xfrm rot="10800000">
            <a:off x="0" y="5905547"/>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40000"/>
                </a:schemeClr>
              </a:gs>
              <a:gs pos="100000">
                <a:schemeClr val="bg2">
                  <a:alpha val="1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solidFill>
                  <a:schemeClr val="accent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635" y="-10160"/>
            <a:ext cx="12192000" cy="2663825"/>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8" name="任意形状 9"/>
          <p:cNvSpPr/>
          <p:nvPr userDrawn="1">
            <p:custDataLst>
              <p:tags r:id="rId3"/>
            </p:custDataLst>
          </p:nvPr>
        </p:nvSpPr>
        <p:spPr>
          <a:xfrm rot="16200000">
            <a:off x="-15208" y="5080"/>
            <a:ext cx="1243965" cy="121348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20000"/>
                </a:schemeClr>
              </a:gs>
              <a:gs pos="100000">
                <a:schemeClr val="bg2">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4"/>
            </p:custDataLst>
          </p:nvPr>
        </p:nvSpPr>
        <p:spPr>
          <a:xfrm>
            <a:off x="10349230" y="-9939"/>
            <a:ext cx="1847215" cy="180149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40000"/>
                </a:schemeClr>
              </a:gs>
              <a:gs pos="100000">
                <a:schemeClr val="bg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5"/>
            </p:custDataLst>
          </p:nvPr>
        </p:nvSpPr>
        <p:spPr>
          <a:xfrm>
            <a:off x="612000" y="781200"/>
            <a:ext cx="10976400" cy="626400"/>
          </a:xfrm>
        </p:spPr>
        <p:txBody>
          <a:bodyPr anchor="ctr">
            <a:normAutofit/>
          </a:bodyPr>
          <a:lstStyle>
            <a:lvl1pPr algn="ctr">
              <a:defRPr sz="36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810" y="5026661"/>
            <a:ext cx="12192000" cy="1828799"/>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0" name="任意形状 9"/>
          <p:cNvSpPr/>
          <p:nvPr userDrawn="1">
            <p:custDataLst>
              <p:tags r:id="rId3"/>
            </p:custDataLst>
          </p:nvPr>
        </p:nvSpPr>
        <p:spPr>
          <a:xfrm rot="10800000">
            <a:off x="0" y="5902960"/>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5000"/>
                  <a:alpha val="20000"/>
                </a:schemeClr>
              </a:gs>
              <a:gs pos="100000">
                <a:schemeClr val="bg2">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algn="ctr">
              <a:defRPr sz="32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lumMod val="1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755" y="237490"/>
            <a:ext cx="11031220" cy="506730"/>
          </a:xfrm>
        </p:spPr>
        <p:txBody>
          <a:bodyPr wrap="none">
            <a:noAutofit/>
          </a:bodyPr>
          <a:lstStyle>
            <a:lvl1pPr algn="l">
              <a:defRPr sz="28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normAutofit/>
          </a:bodyPr>
          <a:lstStyle>
            <a:lvl1pPr algn="ctr">
              <a:defRPr sz="60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327ff1656f81f2c86fab578f1f8882ae"/>
          <p:cNvPicPr>
            <a:picLocks noChangeAspect="1"/>
          </p:cNvPicPr>
          <p:nvPr>
            <p:custDataLst>
              <p:tags r:id="rId2"/>
            </p:custDataLst>
          </p:nvPr>
        </p:nvPicPr>
        <p:blipFill>
          <a:blip r:embed="rId3"/>
          <a:stretch>
            <a:fillRect/>
          </a:stretch>
        </p:blipFill>
        <p:spPr>
          <a:xfrm>
            <a:off x="6096000" y="685800"/>
            <a:ext cx="5486400" cy="5486400"/>
          </a:xfrm>
          <a:prstGeom prst="rect">
            <a:avLst/>
          </a:prstGeom>
        </p:spPr>
      </p:pic>
      <p:pic>
        <p:nvPicPr>
          <p:cNvPr id="6" name="图片 5" descr="0_pic_quater_left_up"/>
          <p:cNvPicPr>
            <a:picLocks noChangeAspect="1"/>
          </p:cNvPicPr>
          <p:nvPr/>
        </p:nvPicPr>
        <p:blipFill>
          <a:blip r:embed="rId4"/>
          <a:stretch>
            <a:fillRect/>
          </a:stretch>
        </p:blipFill>
        <p:spPr>
          <a:xfrm>
            <a:off x="0" y="0"/>
            <a:ext cx="720090" cy="715645"/>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2" name="标题 2"/>
          <p:cNvSpPr>
            <a:spLocks noGrp="1"/>
          </p:cNvSpPr>
          <p:nvPr>
            <p:ph type="ctrTitle" idx="2" hasCustomPrompt="1"/>
            <p:custDataLst>
              <p:tags r:id="rId5"/>
            </p:custDataLst>
          </p:nvPr>
        </p:nvSpPr>
        <p:spPr>
          <a:xfrm>
            <a:off x="762343" y="2324024"/>
            <a:ext cx="4825365" cy="1846659"/>
          </a:xfrm>
        </p:spPr>
        <p:txBody>
          <a:bodyPr vert="horz" wrap="square" lIns="0" tIns="0" rIns="0" bIns="0" rtlCol="0" anchor="b" anchorCtr="0">
            <a:normAutofit lnSpcReduction="1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dk1">
                    <a:lumMod val="25000"/>
                    <a:lumOff val="75000"/>
                  </a:schemeClr>
                </a:solidFill>
                <a:effectLst/>
                <a:uLnTx/>
                <a:uFillTx/>
                <a:latin typeface="Arial" panose="020B0604020202020204" pitchFamily="34" charset="0"/>
                <a:ea typeface="汉仪乐喵体W" panose="00020600040101010101"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2" name="图片 1" descr="pic_half_top"/>
          <p:cNvPicPr>
            <a:picLocks noChangeAspect="1"/>
          </p:cNvPicPr>
          <p:nvPr/>
        </p:nvPicPr>
        <p:blipFill>
          <a:blip r:embed="rId2"/>
          <a:stretch>
            <a:fillRect/>
          </a:stretch>
        </p:blipFill>
        <p:spPr>
          <a:xfrm>
            <a:off x="4064000" y="4828540"/>
            <a:ext cx="4064000" cy="2028825"/>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
        <p:nvSpPr>
          <p:cNvPr id="3" name="标题 5"/>
          <p:cNvSpPr>
            <a:spLocks noGrp="1"/>
          </p:cNvSpPr>
          <p:nvPr>
            <p:ph type="ctrTitle" idx="2" hasCustomPrompt="1"/>
            <p:custDataLst>
              <p:tags r:id="rId3"/>
            </p:custDataLst>
          </p:nvPr>
        </p:nvSpPr>
        <p:spPr>
          <a:xfrm>
            <a:off x="3348148" y="2232641"/>
            <a:ext cx="5757036" cy="2212389"/>
          </a:xfrm>
        </p:spPr>
        <p:txBody>
          <a:bodyPr vert="horz" wrap="square" lIns="0" tIns="0" rIns="0" bIns="0" rtlCol="0" anchor="b"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4800" b="1" i="0" u="none" strike="noStrike" kern="1200" cap="none" spc="600" normalizeH="0" baseline="0" noProof="0" dirty="0">
                <a:ln>
                  <a:noFill/>
                </a:ln>
                <a:solidFill>
                  <a:schemeClr val="dk1">
                    <a:lumMod val="25000"/>
                    <a:lumOff val="75000"/>
                  </a:schemeClr>
                </a:solidFill>
                <a:effectLst/>
                <a:uLnTx/>
                <a:uFillTx/>
                <a:latin typeface="Arial" panose="020B0604020202020204" pitchFamily="34" charset="0"/>
                <a:ea typeface="汉仪乐喵体W" panose="00020600040101010101" charset="-122"/>
                <a:cs typeface="汉仪乐喵体W" panose="00020600040101010101" charset="-122"/>
                <a:sym typeface="Arial" panose="020B0604020202020204" pitchFamily="34" charset="0"/>
              </a:defRPr>
            </a:lvl1pPr>
          </a:lstStyle>
          <a:p>
            <a:pPr lvl="0"/>
            <a:r>
              <a:rPr>
                <a:sym typeface="+mn-ea"/>
              </a:rPr>
              <a:t>编辑标题</a:t>
            </a:r>
            <a:endParaRPr>
              <a:sym typeface="+mn-e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幼圆" panose="02010509060101010101" charset="-122"/>
              </a:defRPr>
            </a:lvl1pPr>
            <a:lvl2pPr eaLnBrk="1" fontAlgn="auto" latinLnBrk="0" hangingPunct="1">
              <a:defRPr sz="1600">
                <a:solidFill>
                  <a:schemeClr val="tx1"/>
                </a:solidFill>
                <a:latin typeface="Arial" panose="020B0604020202020204" pitchFamily="34" charset="0"/>
                <a:ea typeface="幼圆" panose="02010509060101010101" charset="-122"/>
              </a:defRPr>
            </a:lvl2pPr>
            <a:lvl3pPr eaLnBrk="1" fontAlgn="auto" latinLnBrk="0" hangingPunct="1">
              <a:defRPr sz="1600">
                <a:solidFill>
                  <a:schemeClr val="tx1"/>
                </a:solidFill>
                <a:latin typeface="Arial" panose="020B0604020202020204" pitchFamily="34" charset="0"/>
                <a:ea typeface="幼圆" panose="02010509060101010101" charset="-122"/>
              </a:defRPr>
            </a:lvl3pPr>
            <a:lvl4pPr eaLnBrk="1" fontAlgn="auto" latinLnBrk="0" hangingPunct="1">
              <a:defRPr sz="1600">
                <a:solidFill>
                  <a:schemeClr val="tx1"/>
                </a:solidFill>
                <a:latin typeface="Arial" panose="020B0604020202020204" pitchFamily="34" charset="0"/>
                <a:ea typeface="幼圆" panose="02010509060101010101" charset="-122"/>
              </a:defRPr>
            </a:lvl4pPr>
            <a:lvl5pPr eaLnBrk="1" fontAlgn="auto" latinLnBrk="0" hangingPunct="1">
              <a:defRPr sz="160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幼圆" panose="0201050906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幼圆" panose="0201050906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327ff1656f81f2c86fab578f1f8882ae"/>
          <p:cNvPicPr>
            <a:picLocks noChangeAspect="1"/>
          </p:cNvPicPr>
          <p:nvPr/>
        </p:nvPicPr>
        <p:blipFill>
          <a:blip r:embed="rId2"/>
          <a:stretch>
            <a:fillRect/>
          </a:stretch>
        </p:blipFill>
        <p:spPr>
          <a:xfrm>
            <a:off x="7498080" y="1234440"/>
            <a:ext cx="4388485" cy="4388485"/>
          </a:xfrm>
          <a:prstGeom prst="rect">
            <a:avLst/>
          </a:prstGeom>
        </p:spPr>
      </p:pic>
      <p:sp>
        <p:nvSpPr>
          <p:cNvPr id="6" name="矩形 5"/>
          <p:cNvSpPr/>
          <p:nvPr>
            <p:custDataLst>
              <p:tags r:id="rId3"/>
            </p:custDataLst>
          </p:nvPr>
        </p:nvSpPr>
        <p:spPr>
          <a:xfrm>
            <a:off x="0" y="0"/>
            <a:ext cx="7315200" cy="6858000"/>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7" name="图片 6" descr="1_pic_quater_left_down"/>
          <p:cNvPicPr>
            <a:picLocks noChangeAspect="1"/>
          </p:cNvPicPr>
          <p:nvPr/>
        </p:nvPicPr>
        <p:blipFill>
          <a:blip r:embed="rId4"/>
          <a:stretch>
            <a:fillRect/>
          </a:stretch>
        </p:blipFill>
        <p:spPr>
          <a:xfrm>
            <a:off x="0" y="6141720"/>
            <a:ext cx="720090" cy="715645"/>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幼圆" panose="0201050906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幼圆" panose="02010509060101010101" charset="-122"/>
              </a:defRPr>
            </a:lvl1pPr>
            <a:lvl2pPr indent="0" eaLnBrk="1" fontAlgn="auto" latinLnBrk="0" hangingPunct="1">
              <a:defRPr>
                <a:solidFill>
                  <a:schemeClr val="tx1"/>
                </a:solidFill>
                <a:latin typeface="Arial" panose="020B0604020202020204" pitchFamily="34" charset="0"/>
                <a:ea typeface="幼圆" panose="02010509060101010101" charset="-122"/>
              </a:defRPr>
            </a:lvl2pPr>
            <a:lvl3pPr indent="0" eaLnBrk="1" fontAlgn="auto" latinLnBrk="0" hangingPunct="1">
              <a:defRPr>
                <a:solidFill>
                  <a:schemeClr val="tx1"/>
                </a:solidFill>
                <a:latin typeface="Arial" panose="020B0604020202020204" pitchFamily="34" charset="0"/>
                <a:ea typeface="幼圆" panose="02010509060101010101" charset="-122"/>
              </a:defRPr>
            </a:lvl3pPr>
            <a:lvl4pPr indent="0" eaLnBrk="1" fontAlgn="auto" latinLnBrk="0" hangingPunct="1">
              <a:defRPr>
                <a:solidFill>
                  <a:schemeClr val="tx1"/>
                </a:solidFill>
                <a:latin typeface="Arial" panose="020B0604020202020204" pitchFamily="34" charset="0"/>
                <a:ea typeface="幼圆" panose="02010509060101010101" charset="-122"/>
              </a:defRPr>
            </a:lvl4pPr>
            <a:lvl5pPr indent="0" eaLnBrk="1" fontAlgn="auto" latinLnBrk="0" hangingPunct="1">
              <a:defRPr>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幼圆" panose="02010509060101010101" charset="-122"/>
              </a:defRPr>
            </a:lvl1pPr>
            <a:lvl2pPr>
              <a:defRPr>
                <a:solidFill>
                  <a:schemeClr val="tx1"/>
                </a:solidFill>
                <a:latin typeface="Arial" panose="020B0604020202020204" pitchFamily="34" charset="0"/>
                <a:ea typeface="幼圆" panose="02010509060101010101" charset="-122"/>
              </a:defRPr>
            </a:lvl2pPr>
            <a:lvl3pPr>
              <a:defRPr>
                <a:solidFill>
                  <a:schemeClr val="tx1"/>
                </a:solidFill>
                <a:latin typeface="Arial" panose="020B0604020202020204" pitchFamily="34" charset="0"/>
                <a:ea typeface="幼圆" panose="02010509060101010101" charset="-122"/>
              </a:defRPr>
            </a:lvl3pPr>
            <a:lvl4pPr>
              <a:defRPr>
                <a:solidFill>
                  <a:schemeClr val="tx1"/>
                </a:solidFill>
                <a:latin typeface="Arial" panose="020B0604020202020204" pitchFamily="34" charset="0"/>
                <a:ea typeface="幼圆" panose="02010509060101010101" charset="-122"/>
              </a:defRPr>
            </a:lvl4pPr>
            <a:lvl5pPr>
              <a:defRPr>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327ff1656f81f2c86fab578f1f8882ae"/>
          <p:cNvPicPr>
            <a:picLocks noChangeAspect="1"/>
          </p:cNvPicPr>
          <p:nvPr>
            <p:custDataLst>
              <p:tags r:id="rId2"/>
            </p:custDataLst>
          </p:nvPr>
        </p:nvPicPr>
        <p:blipFill>
          <a:blip r:embed="rId3"/>
          <a:stretch>
            <a:fillRect/>
          </a:stretch>
        </p:blipFill>
        <p:spPr>
          <a:xfrm>
            <a:off x="6096000" y="685800"/>
            <a:ext cx="5486400" cy="5486400"/>
          </a:xfrm>
          <a:prstGeom prst="rect">
            <a:avLst/>
          </a:prstGeom>
        </p:spPr>
      </p:pic>
      <p:pic>
        <p:nvPicPr>
          <p:cNvPr id="6" name="图片 5" descr="0_pic_quater_left_up"/>
          <p:cNvPicPr>
            <a:picLocks noChangeAspect="1"/>
          </p:cNvPicPr>
          <p:nvPr/>
        </p:nvPicPr>
        <p:blipFill>
          <a:blip r:embed="rId4"/>
          <a:stretch>
            <a:fillRect/>
          </a:stretch>
        </p:blipFill>
        <p:spPr>
          <a:xfrm>
            <a:off x="0" y="0"/>
            <a:ext cx="720090" cy="715645"/>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
        <p:nvSpPr>
          <p:cNvPr id="7" name="文本占位符 2"/>
          <p:cNvSpPr>
            <a:spLocks noGrp="1"/>
          </p:cNvSpPr>
          <p:nvPr>
            <p:ph type="body" idx="1" hasCustomPrompt="1"/>
            <p:custDataLst>
              <p:tags r:id="rId5"/>
            </p:custDataLst>
          </p:nvPr>
        </p:nvSpPr>
        <p:spPr>
          <a:xfrm>
            <a:off x="762006" y="3436286"/>
            <a:ext cx="4826038" cy="1326554"/>
          </a:xfrm>
        </p:spPr>
        <p:txBody>
          <a:bodyPr vert="horz" wrap="square" lIns="0" tIns="0" rIns="0" bIns="0" rtlCol="0" anchor="t">
            <a:normAutofit/>
          </a:bodyPr>
          <a:lstStyle>
            <a:lvl1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kumimoji="0" lang="zh-CN" altLang="en-US" sz="2000" b="0" i="0" u="none" strike="noStrike" kern="1200" cap="none" spc="200" normalizeH="0" baseline="0" noProof="0">
                <a:ln>
                  <a:noFill/>
                </a:ln>
                <a:solidFill>
                  <a:schemeClr val="dk1">
                    <a:lumMod val="40000"/>
                    <a:lumOff val="60000"/>
                  </a:schemeClr>
                </a:solidFill>
                <a:effectLst/>
                <a:uLnTx/>
                <a:uFillTx/>
                <a:latin typeface="Arial" panose="020B0604020202020204" pitchFamily="34" charset="0"/>
                <a:ea typeface="幼圆" panose="02010509060101010101"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8" name="标题 4"/>
          <p:cNvSpPr>
            <a:spLocks noGrp="1"/>
          </p:cNvSpPr>
          <p:nvPr>
            <p:ph type="title" hasCustomPrompt="1"/>
            <p:custDataLst>
              <p:tags r:id="rId6"/>
            </p:custDataLst>
          </p:nvPr>
        </p:nvSpPr>
        <p:spPr>
          <a:xfrm>
            <a:off x="762006" y="2095166"/>
            <a:ext cx="4825403" cy="1204595"/>
          </a:xfrm>
        </p:spPr>
        <p:txBody>
          <a:bodyPr vert="horz" wrap="square" lIns="0" tIns="0" rIns="0" bIns="0" rtlCol="0" anchor="b" anchorCtr="0">
            <a:normAutofit/>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7030" b="1" i="0" u="none" strike="noStrike" kern="1200" cap="none" spc="700" normalizeH="0" baseline="0" noProof="0" dirty="0">
                <a:ln>
                  <a:noFill/>
                </a:ln>
                <a:solidFill>
                  <a:schemeClr val="dk1">
                    <a:lumMod val="25000"/>
                    <a:lumOff val="75000"/>
                  </a:schemeClr>
                </a:solidFill>
                <a:effectLst/>
                <a:uLnTx/>
                <a:uFillTx/>
                <a:latin typeface="Arial" panose="020B0604020202020204" pitchFamily="34" charset="0"/>
                <a:ea typeface="汉仪乐喵体W" panose="00020600040101010101"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descr="1_pic_quater_left_down"/>
          <p:cNvPicPr>
            <a:picLocks noChangeAspect="1"/>
          </p:cNvPicPr>
          <p:nvPr>
            <p:custDataLst>
              <p:tags r:id="rId2"/>
            </p:custDataLst>
          </p:nvPr>
        </p:nvPicPr>
        <p:blipFill>
          <a:blip r:embed="rId3"/>
          <a:stretch>
            <a:fillRect/>
          </a:stretch>
        </p:blipFill>
        <p:spPr>
          <a:xfrm>
            <a:off x="0" y="6141720"/>
            <a:ext cx="720090" cy="715645"/>
          </a:xfrm>
          <a:prstGeom prst="rect">
            <a:avLst/>
          </a:prstGeom>
        </p:spPr>
      </p:pic>
      <p:sp>
        <p:nvSpPr>
          <p:cNvPr id="2" name="标题 1"/>
          <p:cNvSpPr>
            <a:spLocks noGrp="1"/>
          </p:cNvSpPr>
          <p:nvPr>
            <p:ph type="title"/>
            <p:custDataLst>
              <p:tags r:id="rId4"/>
            </p:custDataLst>
          </p:nvPr>
        </p:nvSpPr>
        <p:spPr/>
        <p:txBody>
          <a:bodyPr/>
          <a:lstStyle>
            <a:lvl1pPr>
              <a:defRPr baseline="0">
                <a:solidFill>
                  <a:schemeClr val="tx1"/>
                </a:solidFill>
                <a:latin typeface="Arial" panose="020B0604020202020204" pitchFamily="34" charset="0"/>
                <a:ea typeface="幼圆"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91465" y="303530"/>
            <a:ext cx="11608435" cy="6250305"/>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0_pic_quater_left_up"/>
          <p:cNvPicPr>
            <a:picLocks noChangeAspect="1"/>
          </p:cNvPicPr>
          <p:nvPr>
            <p:custDataLst>
              <p:tags r:id="rId3"/>
            </p:custDataLst>
          </p:nvPr>
        </p:nvPicPr>
        <p:blipFill>
          <a:blip r:embed="rId4"/>
          <a:stretch>
            <a:fillRect/>
          </a:stretch>
        </p:blipFill>
        <p:spPr>
          <a:xfrm>
            <a:off x="0" y="0"/>
            <a:ext cx="720090" cy="715645"/>
          </a:xfrm>
          <a:prstGeom prst="rect">
            <a:avLst/>
          </a:prstGeom>
        </p:spPr>
      </p:pic>
      <p:pic>
        <p:nvPicPr>
          <p:cNvPr id="6" name="图片 5" descr="1_pic_quater_right_up"/>
          <p:cNvPicPr>
            <a:picLocks noChangeAspect="1"/>
          </p:cNvPicPr>
          <p:nvPr>
            <p:custDataLst>
              <p:tags r:id="rId5"/>
            </p:custDataLst>
          </p:nvPr>
        </p:nvPicPr>
        <p:blipFill>
          <a:blip r:embed="rId6"/>
          <a:stretch>
            <a:fillRect/>
          </a:stretch>
        </p:blipFill>
        <p:spPr>
          <a:xfrm>
            <a:off x="11471275" y="6141720"/>
            <a:ext cx="720090" cy="715645"/>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幼圆" panose="0201050906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4824095" cy="6858000"/>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0_pic_quater_left_up"/>
          <p:cNvPicPr>
            <a:picLocks noChangeAspect="1"/>
          </p:cNvPicPr>
          <p:nvPr>
            <p:custDataLst>
              <p:tags r:id="rId3"/>
            </p:custDataLst>
          </p:nvPr>
        </p:nvPicPr>
        <p:blipFill>
          <a:blip r:embed="rId4"/>
          <a:stretch>
            <a:fillRect/>
          </a:stretch>
        </p:blipFill>
        <p:spPr>
          <a:xfrm>
            <a:off x="0" y="0"/>
            <a:ext cx="720090" cy="715645"/>
          </a:xfrm>
          <a:prstGeom prst="rect">
            <a:avLst/>
          </a:prstGeom>
        </p:spPr>
      </p:pic>
      <p:pic>
        <p:nvPicPr>
          <p:cNvPr id="6" name="图片 5" descr="1_pic_quater_right_up"/>
          <p:cNvPicPr>
            <a:picLocks noChangeAspect="1"/>
          </p:cNvPicPr>
          <p:nvPr>
            <p:custDataLst>
              <p:tags r:id="rId5"/>
            </p:custDataLst>
          </p:nvPr>
        </p:nvPicPr>
        <p:blipFill>
          <a:blip r:embed="rId6"/>
          <a:stretch>
            <a:fillRect/>
          </a:stretch>
        </p:blipFill>
        <p:spPr>
          <a:xfrm>
            <a:off x="11471275" y="6141720"/>
            <a:ext cx="720090" cy="715645"/>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幼圆" panose="0201050906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2663825"/>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0_pic_quater_left_up"/>
          <p:cNvPicPr>
            <a:picLocks noChangeAspect="1"/>
          </p:cNvPicPr>
          <p:nvPr>
            <p:custDataLst>
              <p:tags r:id="rId3"/>
            </p:custDataLst>
          </p:nvPr>
        </p:nvPicPr>
        <p:blipFill>
          <a:blip r:embed="rId4"/>
          <a:stretch>
            <a:fillRect/>
          </a:stretch>
        </p:blipFill>
        <p:spPr>
          <a:xfrm>
            <a:off x="0" y="0"/>
            <a:ext cx="720090" cy="715645"/>
          </a:xfrm>
          <a:prstGeom prst="rect">
            <a:avLst/>
          </a:prstGeom>
        </p:spPr>
      </p:pic>
      <p:pic>
        <p:nvPicPr>
          <p:cNvPr id="6" name="图片 5" descr="1_pic_quater_right_down"/>
          <p:cNvPicPr>
            <a:picLocks noChangeAspect="1"/>
          </p:cNvPicPr>
          <p:nvPr>
            <p:custDataLst>
              <p:tags r:id="rId5"/>
            </p:custDataLst>
          </p:nvPr>
        </p:nvPicPr>
        <p:blipFill>
          <a:blip r:embed="rId6"/>
          <a:stretch>
            <a:fillRect/>
          </a:stretch>
        </p:blipFill>
        <p:spPr>
          <a:xfrm>
            <a:off x="11471275" y="0"/>
            <a:ext cx="720090" cy="715645"/>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幼圆"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幼圆" panose="0201050906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幼圆"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a:defRPr baseline="0">
                <a:solidFill>
                  <a:schemeClr val="tx1"/>
                </a:solidFill>
                <a:latin typeface="Arial" panose="020B0604020202020204" pitchFamily="34" charset="0"/>
                <a:ea typeface="幼圆"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914400"/>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0_pic_quater_right_up"/>
          <p:cNvPicPr>
            <a:picLocks noChangeAspect="1"/>
          </p:cNvPicPr>
          <p:nvPr>
            <p:custDataLst>
              <p:tags r:id="rId3"/>
            </p:custDataLst>
          </p:nvPr>
        </p:nvPicPr>
        <p:blipFill>
          <a:blip r:embed="rId4"/>
          <a:stretch>
            <a:fillRect/>
          </a:stretch>
        </p:blipFill>
        <p:spPr>
          <a:xfrm>
            <a:off x="11471275" y="6141720"/>
            <a:ext cx="720090" cy="715645"/>
          </a:xfrm>
          <a:prstGeom prst="rect">
            <a:avLst/>
          </a:prstGeom>
        </p:spPr>
      </p:pic>
      <p:pic>
        <p:nvPicPr>
          <p:cNvPr id="6" name="图片 5" descr="1_pic_quater_left_down"/>
          <p:cNvPicPr>
            <a:picLocks noChangeAspect="1"/>
          </p:cNvPicPr>
          <p:nvPr>
            <p:custDataLst>
              <p:tags r:id="rId5"/>
            </p:custDataLst>
          </p:nvPr>
        </p:nvPicPr>
        <p:blipFill>
          <a:blip r:embed="rId6"/>
          <a:stretch>
            <a:fillRect/>
          </a:stretch>
        </p:blipFill>
        <p:spPr>
          <a:xfrm>
            <a:off x="0" y="6141720"/>
            <a:ext cx="720090" cy="715645"/>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幼圆"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幼圆" panose="0201050906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幼圆"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2"/>
            </p:custDataLst>
          </p:nvPr>
        </p:nvSpPr>
        <p:spPr>
          <a:xfrm>
            <a:off x="0" y="953135"/>
            <a:ext cx="12192000" cy="4951095"/>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0_pic_quater_right_up"/>
          <p:cNvPicPr>
            <a:picLocks noChangeAspect="1"/>
          </p:cNvPicPr>
          <p:nvPr>
            <p:custDataLst>
              <p:tags r:id="rId3"/>
            </p:custDataLst>
          </p:nvPr>
        </p:nvPicPr>
        <p:blipFill>
          <a:blip r:embed="rId4"/>
          <a:stretch>
            <a:fillRect/>
          </a:stretch>
        </p:blipFill>
        <p:spPr>
          <a:xfrm>
            <a:off x="10571480" y="5247005"/>
            <a:ext cx="1619885" cy="1610360"/>
          </a:xfrm>
          <a:prstGeom prst="rect">
            <a:avLst/>
          </a:prstGeom>
        </p:spPr>
      </p:pic>
      <p:pic>
        <p:nvPicPr>
          <p:cNvPr id="6" name="图片 5" descr="1_pic_quater_left_down"/>
          <p:cNvPicPr>
            <a:picLocks noChangeAspect="1"/>
          </p:cNvPicPr>
          <p:nvPr>
            <p:custDataLst>
              <p:tags r:id="rId5"/>
            </p:custDataLst>
          </p:nvPr>
        </p:nvPicPr>
        <p:blipFill>
          <a:blip r:embed="rId6"/>
          <a:stretch>
            <a:fillRect/>
          </a:stretch>
        </p:blipFill>
        <p:spPr>
          <a:xfrm>
            <a:off x="0" y="5247005"/>
            <a:ext cx="1619885" cy="1610360"/>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幼圆" panose="0201050906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幼圆"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327ff1656f81f2c86fab578f1f8882ae"/>
          <p:cNvPicPr>
            <a:picLocks noChangeAspect="1"/>
          </p:cNvPicPr>
          <p:nvPr>
            <p:custDataLst>
              <p:tags r:id="rId2"/>
            </p:custDataLst>
          </p:nvPr>
        </p:nvPicPr>
        <p:blipFill>
          <a:blip r:embed="rId3"/>
          <a:stretch>
            <a:fillRect/>
          </a:stretch>
        </p:blipFill>
        <p:spPr>
          <a:xfrm>
            <a:off x="6096000" y="685800"/>
            <a:ext cx="5486400" cy="5486400"/>
          </a:xfrm>
          <a:prstGeom prst="rect">
            <a:avLst/>
          </a:prstGeom>
        </p:spPr>
      </p:pic>
      <p:pic>
        <p:nvPicPr>
          <p:cNvPr id="6" name="图片 5" descr="0_pic_quater_left_up"/>
          <p:cNvPicPr>
            <a:picLocks noChangeAspect="1"/>
          </p:cNvPicPr>
          <p:nvPr/>
        </p:nvPicPr>
        <p:blipFill>
          <a:blip r:embed="rId4"/>
          <a:stretch>
            <a:fillRect/>
          </a:stretch>
        </p:blipFill>
        <p:spPr>
          <a:xfrm>
            <a:off x="0" y="0"/>
            <a:ext cx="720090" cy="715645"/>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2" name="标题 2"/>
          <p:cNvSpPr>
            <a:spLocks noGrp="1"/>
          </p:cNvSpPr>
          <p:nvPr>
            <p:ph type="ctrTitle" idx="2" hasCustomPrompt="1"/>
            <p:custDataLst>
              <p:tags r:id="rId5"/>
            </p:custDataLst>
          </p:nvPr>
        </p:nvSpPr>
        <p:spPr>
          <a:xfrm>
            <a:off x="762343" y="2324024"/>
            <a:ext cx="4825365" cy="1846659"/>
          </a:xfrm>
        </p:spPr>
        <p:txBody>
          <a:bodyPr vert="horz" wrap="square" lIns="0" tIns="0" rIns="0" bIns="0" rtlCol="0" anchor="b" anchorCtr="0">
            <a:normAutofit lnSpcReduction="1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dk1">
                    <a:lumMod val="25000"/>
                    <a:lumOff val="75000"/>
                  </a:schemeClr>
                </a:solidFill>
                <a:effectLst/>
                <a:uLnTx/>
                <a:uFillTx/>
                <a:latin typeface="Arial" panose="020B0604020202020204" pitchFamily="34" charset="0"/>
                <a:ea typeface="汉仪乐喵体W" panose="00020600040101010101"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2" name="图片 1" descr="pic_half_top"/>
          <p:cNvPicPr>
            <a:picLocks noChangeAspect="1"/>
          </p:cNvPicPr>
          <p:nvPr/>
        </p:nvPicPr>
        <p:blipFill>
          <a:blip r:embed="rId2"/>
          <a:stretch>
            <a:fillRect/>
          </a:stretch>
        </p:blipFill>
        <p:spPr>
          <a:xfrm>
            <a:off x="4064000" y="4828540"/>
            <a:ext cx="4064000" cy="2028825"/>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
        <p:nvSpPr>
          <p:cNvPr id="3" name="标题 5"/>
          <p:cNvSpPr>
            <a:spLocks noGrp="1"/>
          </p:cNvSpPr>
          <p:nvPr>
            <p:ph type="ctrTitle" idx="2" hasCustomPrompt="1"/>
            <p:custDataLst>
              <p:tags r:id="rId3"/>
            </p:custDataLst>
          </p:nvPr>
        </p:nvSpPr>
        <p:spPr>
          <a:xfrm>
            <a:off x="3348148" y="2232641"/>
            <a:ext cx="5757036" cy="2212389"/>
          </a:xfrm>
        </p:spPr>
        <p:txBody>
          <a:bodyPr vert="horz" wrap="square" lIns="0" tIns="0" rIns="0" bIns="0" rtlCol="0" anchor="b"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4800" b="1" i="0" u="none" strike="noStrike" kern="1200" cap="none" spc="600" normalizeH="0" baseline="0" noProof="0" dirty="0">
                <a:ln>
                  <a:noFill/>
                </a:ln>
                <a:solidFill>
                  <a:schemeClr val="dk1">
                    <a:lumMod val="25000"/>
                    <a:lumOff val="75000"/>
                  </a:schemeClr>
                </a:solidFill>
                <a:effectLst/>
                <a:uLnTx/>
                <a:uFillTx/>
                <a:latin typeface="Arial" panose="020B0604020202020204" pitchFamily="34" charset="0"/>
                <a:ea typeface="汉仪乐喵体W" panose="00020600040101010101" charset="-122"/>
                <a:cs typeface="汉仪乐喵体W" panose="00020600040101010101" charset="-122"/>
                <a:sym typeface="Arial" panose="020B0604020202020204" pitchFamily="34" charset="0"/>
              </a:defRPr>
            </a:lvl1pPr>
          </a:lstStyle>
          <a:p>
            <a:pPr lvl="0"/>
            <a:r>
              <a:rPr>
                <a:sym typeface="+mn-ea"/>
              </a:rPr>
              <a:t>编辑标题</a:t>
            </a:r>
            <a:endParaRPr>
              <a:sym typeface="+mn-ea"/>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幼圆" panose="02010509060101010101" charset="-122"/>
              </a:defRPr>
            </a:lvl1pPr>
            <a:lvl2pPr eaLnBrk="1" fontAlgn="auto" latinLnBrk="0" hangingPunct="1">
              <a:defRPr sz="1600">
                <a:solidFill>
                  <a:schemeClr val="tx1"/>
                </a:solidFill>
                <a:latin typeface="Arial" panose="020B0604020202020204" pitchFamily="34" charset="0"/>
                <a:ea typeface="幼圆" panose="02010509060101010101" charset="-122"/>
              </a:defRPr>
            </a:lvl2pPr>
            <a:lvl3pPr eaLnBrk="1" fontAlgn="auto" latinLnBrk="0" hangingPunct="1">
              <a:defRPr sz="1600">
                <a:solidFill>
                  <a:schemeClr val="tx1"/>
                </a:solidFill>
                <a:latin typeface="Arial" panose="020B0604020202020204" pitchFamily="34" charset="0"/>
                <a:ea typeface="幼圆" panose="02010509060101010101" charset="-122"/>
              </a:defRPr>
            </a:lvl3pPr>
            <a:lvl4pPr eaLnBrk="1" fontAlgn="auto" latinLnBrk="0" hangingPunct="1">
              <a:defRPr sz="1600">
                <a:solidFill>
                  <a:schemeClr val="tx1"/>
                </a:solidFill>
                <a:latin typeface="Arial" panose="020B0604020202020204" pitchFamily="34" charset="0"/>
                <a:ea typeface="幼圆" panose="02010509060101010101" charset="-122"/>
              </a:defRPr>
            </a:lvl4pPr>
            <a:lvl5pPr eaLnBrk="1" fontAlgn="auto" latinLnBrk="0" hangingPunct="1">
              <a:defRPr sz="160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幼圆" panose="0201050906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幼圆" panose="0201050906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327ff1656f81f2c86fab578f1f8882ae"/>
          <p:cNvPicPr>
            <a:picLocks noChangeAspect="1"/>
          </p:cNvPicPr>
          <p:nvPr/>
        </p:nvPicPr>
        <p:blipFill>
          <a:blip r:embed="rId2"/>
          <a:stretch>
            <a:fillRect/>
          </a:stretch>
        </p:blipFill>
        <p:spPr>
          <a:xfrm>
            <a:off x="7498080" y="1234440"/>
            <a:ext cx="4388485" cy="4388485"/>
          </a:xfrm>
          <a:prstGeom prst="rect">
            <a:avLst/>
          </a:prstGeom>
        </p:spPr>
      </p:pic>
      <p:sp>
        <p:nvSpPr>
          <p:cNvPr id="6" name="矩形 5"/>
          <p:cNvSpPr/>
          <p:nvPr>
            <p:custDataLst>
              <p:tags r:id="rId3"/>
            </p:custDataLst>
          </p:nvPr>
        </p:nvSpPr>
        <p:spPr>
          <a:xfrm>
            <a:off x="0" y="0"/>
            <a:ext cx="7315200" cy="6858000"/>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7" name="图片 6" descr="1_pic_quater_left_down"/>
          <p:cNvPicPr>
            <a:picLocks noChangeAspect="1"/>
          </p:cNvPicPr>
          <p:nvPr/>
        </p:nvPicPr>
        <p:blipFill>
          <a:blip r:embed="rId4"/>
          <a:stretch>
            <a:fillRect/>
          </a:stretch>
        </p:blipFill>
        <p:spPr>
          <a:xfrm>
            <a:off x="0" y="6141720"/>
            <a:ext cx="720090" cy="715645"/>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幼圆" panose="0201050906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幼圆" panose="02010509060101010101" charset="-122"/>
              </a:defRPr>
            </a:lvl1pPr>
            <a:lvl2pPr indent="0" eaLnBrk="1" fontAlgn="auto" latinLnBrk="0" hangingPunct="1">
              <a:defRPr>
                <a:solidFill>
                  <a:schemeClr val="tx1"/>
                </a:solidFill>
                <a:latin typeface="Arial" panose="020B0604020202020204" pitchFamily="34" charset="0"/>
                <a:ea typeface="幼圆" panose="02010509060101010101" charset="-122"/>
              </a:defRPr>
            </a:lvl2pPr>
            <a:lvl3pPr indent="0" eaLnBrk="1" fontAlgn="auto" latinLnBrk="0" hangingPunct="1">
              <a:defRPr>
                <a:solidFill>
                  <a:schemeClr val="tx1"/>
                </a:solidFill>
                <a:latin typeface="Arial" panose="020B0604020202020204" pitchFamily="34" charset="0"/>
                <a:ea typeface="幼圆" panose="02010509060101010101" charset="-122"/>
              </a:defRPr>
            </a:lvl3pPr>
            <a:lvl4pPr indent="0" eaLnBrk="1" fontAlgn="auto" latinLnBrk="0" hangingPunct="1">
              <a:defRPr>
                <a:solidFill>
                  <a:schemeClr val="tx1"/>
                </a:solidFill>
                <a:latin typeface="Arial" panose="020B0604020202020204" pitchFamily="34" charset="0"/>
                <a:ea typeface="幼圆" panose="02010509060101010101" charset="-122"/>
              </a:defRPr>
            </a:lvl4pPr>
            <a:lvl5pPr indent="0" eaLnBrk="1" fontAlgn="auto" latinLnBrk="0" hangingPunct="1">
              <a:defRPr>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1_pic_quater_left_down"/>
          <p:cNvPicPr>
            <a:picLocks noChangeAspect="1"/>
          </p:cNvPicPr>
          <p:nvPr/>
        </p:nvPicPr>
        <p:blipFill>
          <a:blip r:embed="rId2"/>
          <a:stretch>
            <a:fillRect/>
          </a:stretch>
        </p:blipFill>
        <p:spPr>
          <a:xfrm>
            <a:off x="0" y="6141720"/>
            <a:ext cx="720090" cy="715645"/>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幼圆" panose="02010509060101010101" charset="-122"/>
              </a:defRPr>
            </a:lvl1pPr>
            <a:lvl2pPr>
              <a:defRPr>
                <a:solidFill>
                  <a:schemeClr val="tx1"/>
                </a:solidFill>
                <a:latin typeface="Arial" panose="020B0604020202020204" pitchFamily="34" charset="0"/>
                <a:ea typeface="幼圆" panose="02010509060101010101" charset="-122"/>
              </a:defRPr>
            </a:lvl2pPr>
            <a:lvl3pPr>
              <a:defRPr>
                <a:solidFill>
                  <a:schemeClr val="tx1"/>
                </a:solidFill>
                <a:latin typeface="Arial" panose="020B0604020202020204" pitchFamily="34" charset="0"/>
                <a:ea typeface="幼圆" panose="02010509060101010101" charset="-122"/>
              </a:defRPr>
            </a:lvl3pPr>
            <a:lvl4pPr>
              <a:defRPr>
                <a:solidFill>
                  <a:schemeClr val="tx1"/>
                </a:solidFill>
                <a:latin typeface="Arial" panose="020B0604020202020204" pitchFamily="34" charset="0"/>
                <a:ea typeface="幼圆" panose="02010509060101010101" charset="-122"/>
              </a:defRPr>
            </a:lvl4pPr>
            <a:lvl5pPr>
              <a:defRPr>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327ff1656f81f2c86fab578f1f8882ae"/>
          <p:cNvPicPr>
            <a:picLocks noChangeAspect="1"/>
          </p:cNvPicPr>
          <p:nvPr>
            <p:custDataLst>
              <p:tags r:id="rId2"/>
            </p:custDataLst>
          </p:nvPr>
        </p:nvPicPr>
        <p:blipFill>
          <a:blip r:embed="rId3"/>
          <a:stretch>
            <a:fillRect/>
          </a:stretch>
        </p:blipFill>
        <p:spPr>
          <a:xfrm>
            <a:off x="6096000" y="685800"/>
            <a:ext cx="5486400" cy="5486400"/>
          </a:xfrm>
          <a:prstGeom prst="rect">
            <a:avLst/>
          </a:prstGeom>
        </p:spPr>
      </p:pic>
      <p:pic>
        <p:nvPicPr>
          <p:cNvPr id="6" name="图片 5" descr="0_pic_quater_left_up"/>
          <p:cNvPicPr>
            <a:picLocks noChangeAspect="1"/>
          </p:cNvPicPr>
          <p:nvPr/>
        </p:nvPicPr>
        <p:blipFill>
          <a:blip r:embed="rId4"/>
          <a:stretch>
            <a:fillRect/>
          </a:stretch>
        </p:blipFill>
        <p:spPr>
          <a:xfrm>
            <a:off x="0" y="0"/>
            <a:ext cx="720090" cy="715645"/>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a:p>
        </p:txBody>
      </p:sp>
      <p:sp>
        <p:nvSpPr>
          <p:cNvPr id="7" name="文本占位符 2"/>
          <p:cNvSpPr>
            <a:spLocks noGrp="1"/>
          </p:cNvSpPr>
          <p:nvPr>
            <p:ph type="body" idx="1" hasCustomPrompt="1"/>
            <p:custDataLst>
              <p:tags r:id="rId5"/>
            </p:custDataLst>
          </p:nvPr>
        </p:nvSpPr>
        <p:spPr>
          <a:xfrm>
            <a:off x="762006" y="3436286"/>
            <a:ext cx="4826038" cy="1326554"/>
          </a:xfrm>
        </p:spPr>
        <p:txBody>
          <a:bodyPr vert="horz" wrap="square" lIns="0" tIns="0" rIns="0" bIns="0" rtlCol="0" anchor="t">
            <a:normAutofit/>
          </a:bodyPr>
          <a:lstStyle>
            <a:lvl1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defRPr kumimoji="0" lang="zh-CN" altLang="en-US" sz="2000" b="0" i="0" u="none" strike="noStrike" kern="1200" cap="none" spc="200" normalizeH="0" baseline="0" noProof="0">
                <a:ln>
                  <a:noFill/>
                </a:ln>
                <a:solidFill>
                  <a:schemeClr val="dk1">
                    <a:lumMod val="40000"/>
                    <a:lumOff val="60000"/>
                  </a:schemeClr>
                </a:solidFill>
                <a:effectLst/>
                <a:uLnTx/>
                <a:uFillTx/>
                <a:latin typeface="Arial" panose="020B0604020202020204" pitchFamily="34" charset="0"/>
                <a:ea typeface="幼圆" panose="02010509060101010101" charset="-122"/>
                <a:cs typeface="微软雅黑" panose="020B0503020204020204" pitchFamily="3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8" name="标题 4"/>
          <p:cNvSpPr>
            <a:spLocks noGrp="1"/>
          </p:cNvSpPr>
          <p:nvPr>
            <p:ph type="title" hasCustomPrompt="1"/>
            <p:custDataLst>
              <p:tags r:id="rId6"/>
            </p:custDataLst>
          </p:nvPr>
        </p:nvSpPr>
        <p:spPr>
          <a:xfrm>
            <a:off x="762006" y="2095166"/>
            <a:ext cx="4825403" cy="1204595"/>
          </a:xfrm>
        </p:spPr>
        <p:txBody>
          <a:bodyPr vert="horz" wrap="square" lIns="0" tIns="0" rIns="0" bIns="0" rtlCol="0" anchor="b" anchorCtr="0">
            <a:normAutofit/>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7030" b="1" i="0" u="none" strike="noStrike" kern="1200" cap="none" spc="700" normalizeH="0" baseline="0" noProof="0" dirty="0">
                <a:ln>
                  <a:noFill/>
                </a:ln>
                <a:solidFill>
                  <a:schemeClr val="dk1">
                    <a:lumMod val="25000"/>
                    <a:lumOff val="75000"/>
                  </a:schemeClr>
                </a:solidFill>
                <a:effectLst/>
                <a:uLnTx/>
                <a:uFillTx/>
                <a:latin typeface="Arial" panose="020B0604020202020204" pitchFamily="34" charset="0"/>
                <a:ea typeface="汉仪乐喵体W" panose="00020600040101010101"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descr="1_pic_quater_left_down"/>
          <p:cNvPicPr>
            <a:picLocks noChangeAspect="1"/>
          </p:cNvPicPr>
          <p:nvPr>
            <p:custDataLst>
              <p:tags r:id="rId2"/>
            </p:custDataLst>
          </p:nvPr>
        </p:nvPicPr>
        <p:blipFill>
          <a:blip r:embed="rId3"/>
          <a:stretch>
            <a:fillRect/>
          </a:stretch>
        </p:blipFill>
        <p:spPr>
          <a:xfrm>
            <a:off x="0" y="6141720"/>
            <a:ext cx="720090" cy="715645"/>
          </a:xfrm>
          <a:prstGeom prst="rect">
            <a:avLst/>
          </a:prstGeom>
        </p:spPr>
      </p:pic>
      <p:sp>
        <p:nvSpPr>
          <p:cNvPr id="2" name="标题 1"/>
          <p:cNvSpPr>
            <a:spLocks noGrp="1"/>
          </p:cNvSpPr>
          <p:nvPr>
            <p:ph type="title"/>
            <p:custDataLst>
              <p:tags r:id="rId4"/>
            </p:custDataLst>
          </p:nvPr>
        </p:nvSpPr>
        <p:spPr/>
        <p:txBody>
          <a:bodyPr/>
          <a:lstStyle>
            <a:lvl1pPr>
              <a:defRPr baseline="0">
                <a:solidFill>
                  <a:schemeClr val="tx1"/>
                </a:solidFill>
                <a:latin typeface="Arial" panose="020B0604020202020204" pitchFamily="34" charset="0"/>
                <a:ea typeface="幼圆"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91465" y="303530"/>
            <a:ext cx="11608435" cy="6250305"/>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0_pic_quater_left_up"/>
          <p:cNvPicPr>
            <a:picLocks noChangeAspect="1"/>
          </p:cNvPicPr>
          <p:nvPr>
            <p:custDataLst>
              <p:tags r:id="rId3"/>
            </p:custDataLst>
          </p:nvPr>
        </p:nvPicPr>
        <p:blipFill>
          <a:blip r:embed="rId4"/>
          <a:stretch>
            <a:fillRect/>
          </a:stretch>
        </p:blipFill>
        <p:spPr>
          <a:xfrm>
            <a:off x="0" y="0"/>
            <a:ext cx="720090" cy="715645"/>
          </a:xfrm>
          <a:prstGeom prst="rect">
            <a:avLst/>
          </a:prstGeom>
        </p:spPr>
      </p:pic>
      <p:pic>
        <p:nvPicPr>
          <p:cNvPr id="6" name="图片 5" descr="1_pic_quater_right_up"/>
          <p:cNvPicPr>
            <a:picLocks noChangeAspect="1"/>
          </p:cNvPicPr>
          <p:nvPr>
            <p:custDataLst>
              <p:tags r:id="rId5"/>
            </p:custDataLst>
          </p:nvPr>
        </p:nvPicPr>
        <p:blipFill>
          <a:blip r:embed="rId6"/>
          <a:stretch>
            <a:fillRect/>
          </a:stretch>
        </p:blipFill>
        <p:spPr>
          <a:xfrm>
            <a:off x="11471275" y="6141720"/>
            <a:ext cx="720090" cy="715645"/>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幼圆" panose="0201050906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4824095" cy="6858000"/>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0_pic_quater_left_up"/>
          <p:cNvPicPr>
            <a:picLocks noChangeAspect="1"/>
          </p:cNvPicPr>
          <p:nvPr>
            <p:custDataLst>
              <p:tags r:id="rId3"/>
            </p:custDataLst>
          </p:nvPr>
        </p:nvPicPr>
        <p:blipFill>
          <a:blip r:embed="rId4"/>
          <a:stretch>
            <a:fillRect/>
          </a:stretch>
        </p:blipFill>
        <p:spPr>
          <a:xfrm>
            <a:off x="0" y="0"/>
            <a:ext cx="720090" cy="715645"/>
          </a:xfrm>
          <a:prstGeom prst="rect">
            <a:avLst/>
          </a:prstGeom>
        </p:spPr>
      </p:pic>
      <p:pic>
        <p:nvPicPr>
          <p:cNvPr id="6" name="图片 5" descr="1_pic_quater_right_up"/>
          <p:cNvPicPr>
            <a:picLocks noChangeAspect="1"/>
          </p:cNvPicPr>
          <p:nvPr>
            <p:custDataLst>
              <p:tags r:id="rId5"/>
            </p:custDataLst>
          </p:nvPr>
        </p:nvPicPr>
        <p:blipFill>
          <a:blip r:embed="rId6"/>
          <a:stretch>
            <a:fillRect/>
          </a:stretch>
        </p:blipFill>
        <p:spPr>
          <a:xfrm>
            <a:off x="11471275" y="6141720"/>
            <a:ext cx="720090" cy="715645"/>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幼圆" panose="0201050906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2663825"/>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0_pic_quater_left_up"/>
          <p:cNvPicPr>
            <a:picLocks noChangeAspect="1"/>
          </p:cNvPicPr>
          <p:nvPr>
            <p:custDataLst>
              <p:tags r:id="rId3"/>
            </p:custDataLst>
          </p:nvPr>
        </p:nvPicPr>
        <p:blipFill>
          <a:blip r:embed="rId4"/>
          <a:stretch>
            <a:fillRect/>
          </a:stretch>
        </p:blipFill>
        <p:spPr>
          <a:xfrm>
            <a:off x="0" y="0"/>
            <a:ext cx="720090" cy="715645"/>
          </a:xfrm>
          <a:prstGeom prst="rect">
            <a:avLst/>
          </a:prstGeom>
        </p:spPr>
      </p:pic>
      <p:pic>
        <p:nvPicPr>
          <p:cNvPr id="6" name="图片 5" descr="1_pic_quater_right_down"/>
          <p:cNvPicPr>
            <a:picLocks noChangeAspect="1"/>
          </p:cNvPicPr>
          <p:nvPr>
            <p:custDataLst>
              <p:tags r:id="rId5"/>
            </p:custDataLst>
          </p:nvPr>
        </p:nvPicPr>
        <p:blipFill>
          <a:blip r:embed="rId6"/>
          <a:stretch>
            <a:fillRect/>
          </a:stretch>
        </p:blipFill>
        <p:spPr>
          <a:xfrm>
            <a:off x="11471275" y="0"/>
            <a:ext cx="720090" cy="715645"/>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幼圆"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幼圆" panose="0201050906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幼圆"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a:defRPr baseline="0">
                <a:solidFill>
                  <a:schemeClr val="tx1"/>
                </a:solidFill>
                <a:latin typeface="Arial" panose="020B0604020202020204" pitchFamily="34" charset="0"/>
                <a:ea typeface="幼圆"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914400"/>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0_pic_quater_right_up"/>
          <p:cNvPicPr>
            <a:picLocks noChangeAspect="1"/>
          </p:cNvPicPr>
          <p:nvPr>
            <p:custDataLst>
              <p:tags r:id="rId3"/>
            </p:custDataLst>
          </p:nvPr>
        </p:nvPicPr>
        <p:blipFill>
          <a:blip r:embed="rId4"/>
          <a:stretch>
            <a:fillRect/>
          </a:stretch>
        </p:blipFill>
        <p:spPr>
          <a:xfrm>
            <a:off x="11471275" y="6141720"/>
            <a:ext cx="720090" cy="715645"/>
          </a:xfrm>
          <a:prstGeom prst="rect">
            <a:avLst/>
          </a:prstGeom>
        </p:spPr>
      </p:pic>
      <p:pic>
        <p:nvPicPr>
          <p:cNvPr id="6" name="图片 5" descr="1_pic_quater_left_down"/>
          <p:cNvPicPr>
            <a:picLocks noChangeAspect="1"/>
          </p:cNvPicPr>
          <p:nvPr>
            <p:custDataLst>
              <p:tags r:id="rId5"/>
            </p:custDataLst>
          </p:nvPr>
        </p:nvPicPr>
        <p:blipFill>
          <a:blip r:embed="rId6"/>
          <a:stretch>
            <a:fillRect/>
          </a:stretch>
        </p:blipFill>
        <p:spPr>
          <a:xfrm>
            <a:off x="0" y="6141720"/>
            <a:ext cx="720090" cy="715645"/>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幼圆"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幼圆" panose="02010509060101010101" charset="-122"/>
              </a:defRPr>
            </a:lvl1pPr>
            <a:lvl2pPr>
              <a:defRPr baseline="0">
                <a:solidFill>
                  <a:schemeClr val="tx1"/>
                </a:solidFill>
                <a:latin typeface="Arial" panose="020B0604020202020204" pitchFamily="34" charset="0"/>
                <a:ea typeface="幼圆" panose="02010509060101010101" charset="-122"/>
              </a:defRPr>
            </a:lvl2pPr>
            <a:lvl3pPr>
              <a:defRPr baseline="0">
                <a:solidFill>
                  <a:schemeClr val="tx1"/>
                </a:solidFill>
                <a:latin typeface="Arial" panose="020B0604020202020204" pitchFamily="34" charset="0"/>
                <a:ea typeface="幼圆" panose="02010509060101010101" charset="-122"/>
              </a:defRPr>
            </a:lvl3pPr>
            <a:lvl4pPr>
              <a:defRPr baseline="0">
                <a:solidFill>
                  <a:schemeClr val="tx1"/>
                </a:solidFill>
                <a:latin typeface="Arial" panose="020B0604020202020204" pitchFamily="34" charset="0"/>
                <a:ea typeface="幼圆" panose="02010509060101010101" charset="-122"/>
              </a:defRPr>
            </a:lvl4pPr>
            <a:lvl5pPr>
              <a:defRPr baseline="0">
                <a:solidFill>
                  <a:schemeClr val="tx1"/>
                </a:solidFill>
                <a:latin typeface="Arial" panose="020B0604020202020204" pitchFamily="34" charset="0"/>
                <a:ea typeface="幼圆"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幼圆" panose="0201050906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幼圆"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2"/>
            </p:custDataLst>
          </p:nvPr>
        </p:nvSpPr>
        <p:spPr>
          <a:xfrm>
            <a:off x="0" y="953135"/>
            <a:ext cx="12192000" cy="4951095"/>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0_pic_quater_right_up"/>
          <p:cNvPicPr>
            <a:picLocks noChangeAspect="1"/>
          </p:cNvPicPr>
          <p:nvPr>
            <p:custDataLst>
              <p:tags r:id="rId3"/>
            </p:custDataLst>
          </p:nvPr>
        </p:nvPicPr>
        <p:blipFill>
          <a:blip r:embed="rId4"/>
          <a:stretch>
            <a:fillRect/>
          </a:stretch>
        </p:blipFill>
        <p:spPr>
          <a:xfrm>
            <a:off x="10571480" y="5247005"/>
            <a:ext cx="1619885" cy="1610360"/>
          </a:xfrm>
          <a:prstGeom prst="rect">
            <a:avLst/>
          </a:prstGeom>
        </p:spPr>
      </p:pic>
      <p:pic>
        <p:nvPicPr>
          <p:cNvPr id="6" name="图片 5" descr="1_pic_quater_left_down"/>
          <p:cNvPicPr>
            <a:picLocks noChangeAspect="1"/>
          </p:cNvPicPr>
          <p:nvPr>
            <p:custDataLst>
              <p:tags r:id="rId5"/>
            </p:custDataLst>
          </p:nvPr>
        </p:nvPicPr>
        <p:blipFill>
          <a:blip r:embed="rId6"/>
          <a:stretch>
            <a:fillRect/>
          </a:stretch>
        </p:blipFill>
        <p:spPr>
          <a:xfrm>
            <a:off x="0" y="5247005"/>
            <a:ext cx="1619885" cy="1610360"/>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幼圆" panose="0201050906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幼圆"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87.xml"/><Relationship Id="rId23" Type="http://schemas.openxmlformats.org/officeDocument/2006/relationships/tags" Target="../tags/tag186.xml"/><Relationship Id="rId22" Type="http://schemas.openxmlformats.org/officeDocument/2006/relationships/tags" Target="../tags/tag185.xml"/><Relationship Id="rId21" Type="http://schemas.openxmlformats.org/officeDocument/2006/relationships/tags" Target="../tags/tag184.xml"/><Relationship Id="rId20" Type="http://schemas.openxmlformats.org/officeDocument/2006/relationships/tags" Target="../tags/tag183.xml"/><Relationship Id="rId2" Type="http://schemas.openxmlformats.org/officeDocument/2006/relationships/slideLayout" Target="../slideLayouts/slideLayout13.xml"/><Relationship Id="rId19" Type="http://schemas.openxmlformats.org/officeDocument/2006/relationships/tags" Target="../tags/tag182.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2" Type="http://schemas.openxmlformats.org/officeDocument/2006/relationships/theme" Target="../theme/theme3.xml"/><Relationship Id="rId21" Type="http://schemas.openxmlformats.org/officeDocument/2006/relationships/tags" Target="../tags/tag253.xml"/><Relationship Id="rId20" Type="http://schemas.openxmlformats.org/officeDocument/2006/relationships/tags" Target="../tags/tag252.xml"/><Relationship Id="rId2" Type="http://schemas.openxmlformats.org/officeDocument/2006/relationships/slideLayout" Target="../slideLayouts/slideLayout31.xml"/><Relationship Id="rId19" Type="http://schemas.openxmlformats.org/officeDocument/2006/relationships/tags" Target="../tags/tag251.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2" Type="http://schemas.openxmlformats.org/officeDocument/2006/relationships/theme" Target="../theme/theme4.xml"/><Relationship Id="rId21" Type="http://schemas.openxmlformats.org/officeDocument/2006/relationships/tags" Target="../tags/tag319.xml"/><Relationship Id="rId20" Type="http://schemas.openxmlformats.org/officeDocument/2006/relationships/tags" Target="../tags/tag318.xml"/><Relationship Id="rId2" Type="http://schemas.openxmlformats.org/officeDocument/2006/relationships/slideLayout" Target="../slideLayouts/slideLayout49.xml"/><Relationship Id="rId19" Type="http://schemas.openxmlformats.org/officeDocument/2006/relationships/tags" Target="../tags/tag317.xml"/><Relationship Id="rId18" Type="http://schemas.openxmlformats.org/officeDocument/2006/relationships/slideLayout" Target="../slideLayouts/slideLayout65.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1440" tIns="45720" rIns="91440" bIns="4572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accent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幼圆" panose="0201050906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幼圆" panose="0201050906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幼圆" panose="02010509060101010101" charset="-122"/>
                <a:cs typeface="幼圆"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幼圆" panose="02010509060101010101" charset="-122"/>
                <a:cs typeface="幼圆" panose="02010509060101010101"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幼圆" panose="02010509060101010101" charset="-122"/>
                <a:cs typeface="幼圆" panose="02010509060101010101"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幼圆" panose="0201050906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幼圆" panose="0201050906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8.xml"/><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9.xml"/><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40.xml"/><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41.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2.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3.xml"/><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4.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5.xml"/><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50.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54.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tags" Target="../tags/tag323.xml"/></Relationships>
</file>

<file path=ppt/slides/_rels/slide20.xml.rels><?xml version="1.0" encoding="UTF-8" standalone="yes"?>
<Relationships xmlns="http://schemas.openxmlformats.org/package/2006/relationships"><Relationship Id="rId9" Type="http://schemas.openxmlformats.org/officeDocument/2006/relationships/tags" Target="../tags/tag353.xml"/><Relationship Id="rId8" Type="http://schemas.openxmlformats.org/officeDocument/2006/relationships/image" Target="../media/image36.png"/><Relationship Id="rId7" Type="http://schemas.openxmlformats.org/officeDocument/2006/relationships/tags" Target="../tags/tag352.xml"/><Relationship Id="rId6" Type="http://schemas.openxmlformats.org/officeDocument/2006/relationships/tags" Target="../tags/tag35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4" Type="http://schemas.openxmlformats.org/officeDocument/2006/relationships/slideLayout" Target="../slideLayouts/slideLayout2.xml"/><Relationship Id="rId13" Type="http://schemas.openxmlformats.org/officeDocument/2006/relationships/tags" Target="../tags/tag355.xml"/><Relationship Id="rId12" Type="http://schemas.openxmlformats.org/officeDocument/2006/relationships/image" Target="../media/image38.png"/><Relationship Id="rId11" Type="http://schemas.openxmlformats.org/officeDocument/2006/relationships/image" Target="../media/image37.png"/><Relationship Id="rId10" Type="http://schemas.openxmlformats.org/officeDocument/2006/relationships/tags" Target="../tags/tag354.xml"/><Relationship Id="rId1"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56.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59.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60.xml"/><Relationship Id="rId4" Type="http://schemas.openxmlformats.org/officeDocument/2006/relationships/image" Target="../media/image47.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61.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wmf"/><Relationship Id="rId6" Type="http://schemas.openxmlformats.org/officeDocument/2006/relationships/oleObject" Target="../embeddings/oleObject1.bin"/><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tags" Target="../tags/tag363.xml"/><Relationship Id="rId14" Type="http://schemas.openxmlformats.org/officeDocument/2006/relationships/vmlDrawing" Target="../drawings/vmlDrawing1.vml"/><Relationship Id="rId13" Type="http://schemas.openxmlformats.org/officeDocument/2006/relationships/slideLayout" Target="../slideLayouts/slideLayout2.xml"/><Relationship Id="rId12" Type="http://schemas.openxmlformats.org/officeDocument/2006/relationships/tags" Target="../tags/tag364.xml"/><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tags" Target="../tags/tag36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65.xml"/><Relationship Id="rId2" Type="http://schemas.openxmlformats.org/officeDocument/2006/relationships/image" Target="../media/image61.png"/><Relationship Id="rId1" Type="http://schemas.openxmlformats.org/officeDocument/2006/relationships/image" Target="../media/image60.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66.xml"/><Relationship Id="rId5" Type="http://schemas.openxmlformats.org/officeDocument/2006/relationships/image" Target="../media/image66.jpe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67.xml"/><Relationship Id="rId2" Type="http://schemas.openxmlformats.org/officeDocument/2006/relationships/image" Target="../media/image67.png"/><Relationship Id="rId1"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68.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30.xml"/><Relationship Id="rId3" Type="http://schemas.openxmlformats.org/officeDocument/2006/relationships/image" Target="../media/image8.png"/><Relationship Id="rId2" Type="http://schemas.openxmlformats.org/officeDocument/2006/relationships/tags" Target="../tags/tag329.xml"/><Relationship Id="rId1" Type="http://schemas.openxmlformats.org/officeDocument/2006/relationships/tags" Target="../tags/tag328.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tags" Target="../tags/tag371.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tags" Target="../tags/tag370.xml"/><Relationship Id="rId1" Type="http://schemas.openxmlformats.org/officeDocument/2006/relationships/tags" Target="../tags/tag369.xml"/></Relationships>
</file>

<file path=ppt/slides/_rels/slide31.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0" Type="http://schemas.openxmlformats.org/officeDocument/2006/relationships/slideLayout" Target="../slideLayouts/slideLayout2.xml"/><Relationship Id="rId1"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tags" Target="../tags/tag373.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77.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78.xml"/><Relationship Id="rId2" Type="http://schemas.openxmlformats.org/officeDocument/2006/relationships/image" Target="../media/image77.png"/><Relationship Id="rId1"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7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80.xml"/><Relationship Id="rId4" Type="http://schemas.openxmlformats.org/officeDocument/2006/relationships/image" Target="../media/image83.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image" Target="../media/image88.png"/><Relationship Id="rId1" Type="http://schemas.openxmlformats.org/officeDocument/2006/relationships/image" Target="../media/image87.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88.xml"/><Relationship Id="rId2" Type="http://schemas.openxmlformats.org/officeDocument/2006/relationships/image" Target="../media/image89.png"/><Relationship Id="rId1" Type="http://schemas.openxmlformats.org/officeDocument/2006/relationships/tags" Target="../tags/tag387.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3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image" Target="../media/image83.png"/><Relationship Id="rId7" Type="http://schemas.openxmlformats.org/officeDocument/2006/relationships/image" Target="../media/image96.png"/><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0" Type="http://schemas.openxmlformats.org/officeDocument/2006/relationships/slideLayout" Target="../slideLayouts/slideLayout2.xml"/><Relationship Id="rId1" Type="http://schemas.openxmlformats.org/officeDocument/2006/relationships/image" Target="../media/image90.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90.xml"/><Relationship Id="rId4" Type="http://schemas.openxmlformats.org/officeDocument/2006/relationships/image" Target="../media/image83.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94.xml"/><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tags" Target="../tags/tag391.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95.xml"/><Relationship Id="rId2" Type="http://schemas.openxmlformats.org/officeDocument/2006/relationships/image" Target="../media/image101.png"/><Relationship Id="rId1" Type="http://schemas.openxmlformats.org/officeDocument/2006/relationships/image" Target="../media/image100.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96.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97.xml"/><Relationship Id="rId7" Type="http://schemas.openxmlformats.org/officeDocument/2006/relationships/image" Target="../media/image112.png"/><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99.xml"/><Relationship Id="rId2" Type="http://schemas.openxmlformats.org/officeDocument/2006/relationships/image" Target="../media/image113.png"/><Relationship Id="rId1" Type="http://schemas.openxmlformats.org/officeDocument/2006/relationships/tags" Target="../tags/tag398.xml"/></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400.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01.xml"/><Relationship Id="rId5" Type="http://schemas.openxmlformats.org/officeDocument/2006/relationships/image" Target="../media/image124.png"/><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40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33.xml"/><Relationship Id="rId2" Type="http://schemas.openxmlformats.org/officeDocument/2006/relationships/image" Target="../media/image12.png"/><Relationship Id="rId1" Type="http://schemas.openxmlformats.org/officeDocument/2006/relationships/tags" Target="../tags/tag33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06.xml"/><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tags" Target="../tags/tag403.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07.xml"/><Relationship Id="rId2" Type="http://schemas.openxmlformats.org/officeDocument/2006/relationships/image" Target="../media/image132.png"/><Relationship Id="rId1" Type="http://schemas.openxmlformats.org/officeDocument/2006/relationships/image" Target="../media/image131.png"/></Relationships>
</file>

<file path=ppt/slides/_rels/slide52.xml.rels><?xml version="1.0" encoding="UTF-8" standalone="yes"?>
<Relationships xmlns="http://schemas.openxmlformats.org/package/2006/relationships"><Relationship Id="rId9" Type="http://schemas.openxmlformats.org/officeDocument/2006/relationships/tags" Target="../tags/tag410.xml"/><Relationship Id="rId8" Type="http://schemas.openxmlformats.org/officeDocument/2006/relationships/image" Target="../media/image138.png"/><Relationship Id="rId7" Type="http://schemas.openxmlformats.org/officeDocument/2006/relationships/image" Target="../media/image137.png"/><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3" Type="http://schemas.openxmlformats.org/officeDocument/2006/relationships/tags" Target="../tags/tag409.xml"/><Relationship Id="rId2" Type="http://schemas.openxmlformats.org/officeDocument/2006/relationships/tags" Target="../tags/tag408.xml"/><Relationship Id="rId10" Type="http://schemas.openxmlformats.org/officeDocument/2006/relationships/slideLayout" Target="../slideLayouts/slideLayout2.xml"/><Relationship Id="rId1" Type="http://schemas.openxmlformats.org/officeDocument/2006/relationships/image" Target="../media/image133.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11.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414.xml"/><Relationship Id="rId6" Type="http://schemas.openxmlformats.org/officeDocument/2006/relationships/image" Target="../media/image83.png"/><Relationship Id="rId5" Type="http://schemas.openxmlformats.org/officeDocument/2006/relationships/image" Target="../media/image144.png"/><Relationship Id="rId4" Type="http://schemas.openxmlformats.org/officeDocument/2006/relationships/image" Target="../media/image143.png"/><Relationship Id="rId3" Type="http://schemas.openxmlformats.org/officeDocument/2006/relationships/image" Target="../media/image142.png"/><Relationship Id="rId2" Type="http://schemas.openxmlformats.org/officeDocument/2006/relationships/tags" Target="../tags/tag413.xml"/><Relationship Id="rId1" Type="http://schemas.openxmlformats.org/officeDocument/2006/relationships/tags" Target="../tags/tag412.xml"/></Relationships>
</file>

<file path=ppt/slides/_rels/slide55.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tags" Target="../tags/tag415.xml"/><Relationship Id="rId6" Type="http://schemas.openxmlformats.org/officeDocument/2006/relationships/image" Target="../media/image66.jpeg"/><Relationship Id="rId5" Type="http://schemas.openxmlformats.org/officeDocument/2006/relationships/image" Target="../media/image147.png"/><Relationship Id="rId4" Type="http://schemas.openxmlformats.org/officeDocument/2006/relationships/image" Target="../media/image55.wmf"/><Relationship Id="rId3" Type="http://schemas.openxmlformats.org/officeDocument/2006/relationships/oleObject" Target="../embeddings/oleObject2.bin"/><Relationship Id="rId2" Type="http://schemas.openxmlformats.org/officeDocument/2006/relationships/image" Target="../media/image146.png"/><Relationship Id="rId1" Type="http://schemas.openxmlformats.org/officeDocument/2006/relationships/image" Target="../media/image145.png"/></Relationships>
</file>

<file path=ppt/slides/_rels/slide56.xml.rels><?xml version="1.0" encoding="UTF-8" standalone="yes"?>
<Relationships xmlns="http://schemas.openxmlformats.org/package/2006/relationships"><Relationship Id="rId9" Type="http://schemas.openxmlformats.org/officeDocument/2006/relationships/diagramColors" Target="../diagrams/colors4.xml"/><Relationship Id="rId8" Type="http://schemas.openxmlformats.org/officeDocument/2006/relationships/diagramQuickStyle" Target="../diagrams/quickStyle4.xml"/><Relationship Id="rId7" Type="http://schemas.openxmlformats.org/officeDocument/2006/relationships/diagramLayout" Target="../diagrams/layout4.xml"/><Relationship Id="rId6" Type="http://schemas.openxmlformats.org/officeDocument/2006/relationships/diagramData" Target="../diagrams/data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0" Type="http://schemas.openxmlformats.org/officeDocument/2006/relationships/slideLayout" Target="../slideLayouts/slideLayout2.xml"/><Relationship Id="rId2" Type="http://schemas.openxmlformats.org/officeDocument/2006/relationships/diagramLayout" Target="../diagrams/layout3.xml"/><Relationship Id="rId19" Type="http://schemas.openxmlformats.org/officeDocument/2006/relationships/tags" Target="../tags/tag422.xml"/><Relationship Id="rId18" Type="http://schemas.openxmlformats.org/officeDocument/2006/relationships/image" Target="../media/image1.svg"/><Relationship Id="rId17" Type="http://schemas.openxmlformats.org/officeDocument/2006/relationships/image" Target="../media/image148.png"/><Relationship Id="rId16" Type="http://schemas.openxmlformats.org/officeDocument/2006/relationships/tags" Target="../tags/tag421.xml"/><Relationship Id="rId15" Type="http://schemas.openxmlformats.org/officeDocument/2006/relationships/tags" Target="../tags/tag420.xml"/><Relationship Id="rId14" Type="http://schemas.openxmlformats.org/officeDocument/2006/relationships/tags" Target="../tags/tag419.xml"/><Relationship Id="rId13" Type="http://schemas.openxmlformats.org/officeDocument/2006/relationships/tags" Target="../tags/tag418.xml"/><Relationship Id="rId12" Type="http://schemas.openxmlformats.org/officeDocument/2006/relationships/tags" Target="../tags/tag417.xml"/><Relationship Id="rId11" Type="http://schemas.openxmlformats.org/officeDocument/2006/relationships/tags" Target="../tags/tag416.xml"/><Relationship Id="rId10" Type="http://schemas.microsoft.com/office/2007/relationships/diagramDrawing" Target="../diagrams/drawing4.xml"/><Relationship Id="rId1" Type="http://schemas.openxmlformats.org/officeDocument/2006/relationships/diagramData" Target="../diagrams/data3.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23.xml"/><Relationship Id="rId3" Type="http://schemas.openxmlformats.org/officeDocument/2006/relationships/image" Target="../media/image129.png"/><Relationship Id="rId2" Type="http://schemas.openxmlformats.org/officeDocument/2006/relationships/image" Target="../media/image150.png"/><Relationship Id="rId1" Type="http://schemas.openxmlformats.org/officeDocument/2006/relationships/image" Target="../media/image14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5.xml"/><Relationship Id="rId1" Type="http://schemas.openxmlformats.org/officeDocument/2006/relationships/tags" Target="../tags/tag42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6.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34.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35.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36.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7.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custDataLst>
              <p:tags r:id="rId1"/>
            </p:custDataLst>
          </p:nvPr>
        </p:nvCxnSpPr>
        <p:spPr>
          <a:xfrm flipH="1">
            <a:off x="820562" y="4529219"/>
            <a:ext cx="1574893" cy="0"/>
          </a:xfrm>
          <a:prstGeom prst="line">
            <a:avLst/>
          </a:prstGeom>
          <a:ln>
            <a:solidFill>
              <a:schemeClr val="dk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idx="2"/>
            <p:custDataLst>
              <p:tags r:id="rId2"/>
            </p:custDataLst>
          </p:nvPr>
        </p:nvSpPr>
        <p:spPr>
          <a:xfrm>
            <a:off x="762635" y="2041525"/>
            <a:ext cx="6185535" cy="2129155"/>
          </a:xfrm>
        </p:spPr>
        <p:txBody>
          <a:bodyPr>
            <a:normAutofit fontScale="90000" lnSpcReduction="10000"/>
          </a:bodyPr>
          <a:lstStyle/>
          <a:p>
            <a:pPr marL="0" indent="0" algn="l">
              <a:lnSpc>
                <a:spcPct val="100000"/>
              </a:lnSpc>
              <a:spcBef>
                <a:spcPts val="0"/>
              </a:spcBef>
              <a:buSzPct val="100000"/>
              <a:buNone/>
            </a:pPr>
            <a:r>
              <a:rPr lang="zh-CN" altLang="zh-CN" sz="5400" spc="260">
                <a:solidFill>
                  <a:schemeClr val="dk1">
                    <a:lumMod val="25000"/>
                    <a:lumOff val="75000"/>
                  </a:schemeClr>
                </a:solidFill>
                <a:latin typeface="Times New Roman" panose="02020603050405020304" charset="0"/>
                <a:cs typeface="Times New Roman" panose="02020603050405020304" charset="0"/>
              </a:rPr>
              <a:t>短视频点赞数影响因素分析</a:t>
            </a:r>
            <a:r>
              <a:rPr lang="zh-CN" altLang="zh-CN" sz="5400" spc="260">
                <a:solidFill>
                  <a:schemeClr val="dk1">
                    <a:lumMod val="25000"/>
                    <a:lumOff val="75000"/>
                  </a:schemeClr>
                </a:solidFill>
                <a:latin typeface="Times New Roman" panose="02020603050405020304" charset="0"/>
                <a:cs typeface="Times New Roman" panose="02020603050405020304" charset="0"/>
              </a:rPr>
              <a:t>及</a:t>
            </a:r>
            <a:br>
              <a:rPr lang="zh-CN" altLang="zh-CN" sz="5400" spc="260">
                <a:solidFill>
                  <a:schemeClr val="dk1">
                    <a:lumMod val="25000"/>
                    <a:lumOff val="75000"/>
                  </a:schemeClr>
                </a:solidFill>
                <a:latin typeface="Times New Roman" panose="02020603050405020304" charset="0"/>
                <a:cs typeface="Times New Roman" panose="02020603050405020304" charset="0"/>
              </a:rPr>
            </a:br>
            <a:r>
              <a:rPr lang="zh-CN" altLang="zh-CN" sz="5400" spc="260">
                <a:solidFill>
                  <a:schemeClr val="dk1">
                    <a:lumMod val="25000"/>
                    <a:lumOff val="75000"/>
                  </a:schemeClr>
                </a:solidFill>
                <a:latin typeface="Times New Roman" panose="02020603050405020304" charset="0"/>
                <a:cs typeface="Times New Roman" panose="02020603050405020304" charset="0"/>
              </a:rPr>
              <a:t>聚类、生成和分类模型的建立 </a:t>
            </a:r>
            <a:endParaRPr lang="zh-CN" altLang="zh-CN" sz="5400" spc="260">
              <a:solidFill>
                <a:schemeClr val="dk1">
                  <a:lumMod val="25000"/>
                  <a:lumOff val="75000"/>
                </a:schemeClr>
              </a:solidFill>
              <a:latin typeface="Times New Roman" panose="02020603050405020304" charset="0"/>
              <a:cs typeface="Times New Roman" panose="02020603050405020304" charset="0"/>
            </a:endParaRPr>
          </a:p>
        </p:txBody>
      </p:sp>
      <p:sp>
        <p:nvSpPr>
          <p:cNvPr id="3" name="文本框 2"/>
          <p:cNvSpPr txBox="1"/>
          <p:nvPr/>
        </p:nvSpPr>
        <p:spPr>
          <a:xfrm>
            <a:off x="820420" y="4732655"/>
            <a:ext cx="4895850" cy="583565"/>
          </a:xfrm>
          <a:prstGeom prst="rect">
            <a:avLst/>
          </a:prstGeom>
          <a:noFill/>
        </p:spPr>
        <p:txBody>
          <a:bodyPr wrap="square" rtlCol="0">
            <a:spAutoFit/>
          </a:bodyPr>
          <a:lstStyle/>
          <a:p>
            <a:r>
              <a:rPr lang="zh-CN" altLang="en-US" sz="3200"/>
              <a:t>崔正谦，刘瀚斌，廖皓宇</a:t>
            </a:r>
            <a:endParaRPr lang="zh-CN" altLang="en-US" sz="32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785"/>
    </mc:Choice>
    <mc:Fallback>
      <p:transition spd="slow" advTm="37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48350" y="0"/>
            <a:ext cx="6343651" cy="369332"/>
          </a:xfrm>
          <a:prstGeom prst="rect">
            <a:avLst/>
          </a:prstGeom>
          <a:noFill/>
        </p:spPr>
        <p:txBody>
          <a:bodyPr wrap="square" rtlCol="0">
            <a:spAutoFit/>
          </a:bodyPr>
          <a:lstStyle/>
          <a:p>
            <a:pPr algn="r"/>
            <a:r>
              <a:rPr lang="en-US" altLang="zh-CN" dirty="0"/>
              <a:t>1.5 A quick look at the distributions of numerical variables</a:t>
            </a:r>
            <a:endParaRPr lang="en-US" altLang="zh-CN" dirty="0"/>
          </a:p>
        </p:txBody>
      </p:sp>
      <p:sp>
        <p:nvSpPr>
          <p:cNvPr id="5" name="文本框 4"/>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
        <p:nvSpPr>
          <p:cNvPr id="7" name="文本框 6"/>
          <p:cNvSpPr txBox="1"/>
          <p:nvPr/>
        </p:nvSpPr>
        <p:spPr>
          <a:xfrm>
            <a:off x="381000" y="5276849"/>
            <a:ext cx="11515725" cy="1289456"/>
          </a:xfrm>
          <a:prstGeom prst="rect">
            <a:avLst/>
          </a:prstGeom>
          <a:noFill/>
        </p:spPr>
        <p:txBody>
          <a:bodyPr wrap="square" rtlCol="0">
            <a:spAutoFit/>
          </a:bodyPr>
          <a:lstStyle/>
          <a:p>
            <a:pPr marL="285750" indent="-285750" algn="ctr">
              <a:lnSpc>
                <a:spcPct val="150000"/>
              </a:lnSpc>
              <a:buFont typeface="Arial" panose="020B0604020202020204" pitchFamily="34" charset="0"/>
              <a:buChar char="•"/>
            </a:pPr>
            <a:r>
              <a:rPr lang="en-US" altLang="zh-CN" dirty="0"/>
              <a:t>title</a:t>
            </a:r>
            <a:r>
              <a:rPr lang="zh-CN" altLang="en-US" dirty="0"/>
              <a:t>（标题</a:t>
            </a:r>
            <a:r>
              <a:rPr lang="en-US" altLang="zh-CN" dirty="0"/>
              <a:t>/</a:t>
            </a:r>
            <a:r>
              <a:rPr lang="zh-CN" altLang="en-US" dirty="0"/>
              <a:t>介绍性文字长度）：</a:t>
            </a:r>
            <a:endParaRPr lang="en-US" altLang="zh-CN" dirty="0"/>
          </a:p>
          <a:p>
            <a:pPr algn="ctr">
              <a:lnSpc>
                <a:spcPct val="150000"/>
              </a:lnSpc>
            </a:pPr>
            <a:r>
              <a:rPr lang="zh-CN" altLang="en-US" dirty="0"/>
              <a:t>字数有上限，分布扁平化</a:t>
            </a:r>
            <a:endParaRPr lang="en-US" altLang="zh-CN" dirty="0"/>
          </a:p>
          <a:p>
            <a:pPr algn="ctr">
              <a:lnSpc>
                <a:spcPct val="150000"/>
              </a:lnSpc>
            </a:pPr>
            <a:r>
              <a:rPr lang="zh-CN" altLang="en-US" dirty="0"/>
              <a:t>剧情略特殊，两句受欢迎</a:t>
            </a:r>
            <a:endParaRPr lang="zh-CN" altLang="en-US" dirty="0"/>
          </a:p>
        </p:txBody>
      </p:sp>
      <p:pic>
        <p:nvPicPr>
          <p:cNvPr id="8" name="图片 7"/>
          <p:cNvPicPr>
            <a:picLocks noChangeAspect="1"/>
          </p:cNvPicPr>
          <p:nvPr/>
        </p:nvPicPr>
        <p:blipFill>
          <a:blip r:embed="rId1"/>
          <a:stretch>
            <a:fillRect/>
          </a:stretch>
        </p:blipFill>
        <p:spPr>
          <a:xfrm>
            <a:off x="2044699" y="437036"/>
            <a:ext cx="7607302" cy="4772108"/>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677"/>
    </mc:Choice>
    <mc:Fallback>
      <p:transition spd="slow" advTm="67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48350" y="0"/>
            <a:ext cx="6343651" cy="369332"/>
          </a:xfrm>
          <a:prstGeom prst="rect">
            <a:avLst/>
          </a:prstGeom>
          <a:noFill/>
        </p:spPr>
        <p:txBody>
          <a:bodyPr wrap="square" rtlCol="0">
            <a:spAutoFit/>
          </a:bodyPr>
          <a:lstStyle/>
          <a:p>
            <a:pPr algn="r"/>
            <a:r>
              <a:rPr lang="en-US" altLang="zh-CN" dirty="0"/>
              <a:t>1.5 A quick look at the distributions of numerical variables</a:t>
            </a:r>
            <a:endParaRPr lang="en-US" altLang="zh-CN" dirty="0"/>
          </a:p>
        </p:txBody>
      </p:sp>
      <p:sp>
        <p:nvSpPr>
          <p:cNvPr id="5" name="文本框 4"/>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
        <p:nvSpPr>
          <p:cNvPr id="7" name="文本框 6"/>
          <p:cNvSpPr txBox="1"/>
          <p:nvPr/>
        </p:nvSpPr>
        <p:spPr>
          <a:xfrm>
            <a:off x="381000" y="5276849"/>
            <a:ext cx="11515725" cy="1287532"/>
          </a:xfrm>
          <a:prstGeom prst="rect">
            <a:avLst/>
          </a:prstGeom>
          <a:noFill/>
        </p:spPr>
        <p:txBody>
          <a:bodyPr wrap="square" rtlCol="0">
            <a:spAutoFit/>
          </a:bodyPr>
          <a:lstStyle/>
          <a:p>
            <a:pPr marL="285750" indent="-285750" algn="ctr">
              <a:lnSpc>
                <a:spcPct val="150000"/>
              </a:lnSpc>
              <a:buFont typeface="Arial" panose="020B0604020202020204" pitchFamily="34" charset="0"/>
              <a:buChar char="•"/>
            </a:pPr>
            <a:r>
              <a:rPr lang="en-US" altLang="zh-CN" dirty="0"/>
              <a:t>log</a:t>
            </a:r>
            <a:r>
              <a:rPr lang="zh-CN" altLang="en-US" dirty="0"/>
              <a:t>（点赞数）：</a:t>
            </a:r>
            <a:endParaRPr lang="en-US" altLang="zh-CN" dirty="0"/>
          </a:p>
          <a:p>
            <a:pPr algn="ctr">
              <a:lnSpc>
                <a:spcPct val="150000"/>
              </a:lnSpc>
            </a:pPr>
            <a:r>
              <a:rPr lang="zh-CN" altLang="en-US" dirty="0"/>
              <a:t>类别差异明显，中位可差多倍</a:t>
            </a:r>
            <a:endParaRPr lang="en-US" altLang="zh-CN" dirty="0"/>
          </a:p>
          <a:p>
            <a:pPr algn="ctr">
              <a:lnSpc>
                <a:spcPct val="150000"/>
              </a:lnSpc>
            </a:pPr>
            <a:r>
              <a:rPr lang="zh-CN" altLang="en-US" dirty="0"/>
              <a:t>剧情生来受捧，汽车难登高位</a:t>
            </a:r>
            <a:endParaRPr lang="en-US" altLang="zh-CN" dirty="0"/>
          </a:p>
        </p:txBody>
      </p:sp>
      <p:pic>
        <p:nvPicPr>
          <p:cNvPr id="6" name="图片 5"/>
          <p:cNvPicPr>
            <a:picLocks noChangeAspect="1"/>
          </p:cNvPicPr>
          <p:nvPr/>
        </p:nvPicPr>
        <p:blipFill>
          <a:blip r:embed="rId1"/>
          <a:stretch>
            <a:fillRect/>
          </a:stretch>
        </p:blipFill>
        <p:spPr>
          <a:xfrm>
            <a:off x="2194685" y="471570"/>
            <a:ext cx="7802630" cy="480527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204"/>
    </mc:Choice>
    <mc:Fallback>
      <p:transition spd="slow" advTm="20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0"/>
            <a:ext cx="4623435" cy="368300"/>
          </a:xfrm>
          <a:prstGeom prst="rect">
            <a:avLst/>
          </a:prstGeom>
          <a:noFill/>
        </p:spPr>
        <p:txBody>
          <a:bodyPr wrap="square" rtlCol="0">
            <a:spAutoFit/>
          </a:bodyPr>
          <a:lstStyle/>
          <a:p>
            <a:r>
              <a:rPr lang="en-US" altLang="zh-CN" dirty="0"/>
              <a:t>1. Data preprocessing</a:t>
            </a:r>
            <a:endParaRPr lang="en-US" altLang="zh-CN" dirty="0"/>
          </a:p>
        </p:txBody>
      </p:sp>
      <p:sp>
        <p:nvSpPr>
          <p:cNvPr id="8" name="文本框 7"/>
          <p:cNvSpPr txBox="1"/>
          <p:nvPr/>
        </p:nvSpPr>
        <p:spPr>
          <a:xfrm>
            <a:off x="5848350" y="0"/>
            <a:ext cx="6343651" cy="369332"/>
          </a:xfrm>
          <a:prstGeom prst="rect">
            <a:avLst/>
          </a:prstGeom>
          <a:noFill/>
        </p:spPr>
        <p:txBody>
          <a:bodyPr wrap="square" rtlCol="0">
            <a:spAutoFit/>
          </a:bodyPr>
          <a:lstStyle/>
          <a:p>
            <a:pPr algn="r"/>
            <a:r>
              <a:rPr lang="en-US" altLang="zh-CN" dirty="0"/>
              <a:t>1.5 A quick look at the distributions of numerical variables</a:t>
            </a:r>
            <a:endParaRPr lang="en-US" altLang="zh-CN" dirty="0"/>
          </a:p>
        </p:txBody>
      </p:sp>
      <p:pic>
        <p:nvPicPr>
          <p:cNvPr id="10" name="图片 9"/>
          <p:cNvPicPr>
            <a:picLocks noChangeAspect="1"/>
          </p:cNvPicPr>
          <p:nvPr/>
        </p:nvPicPr>
        <p:blipFill>
          <a:blip r:embed="rId1"/>
          <a:stretch>
            <a:fillRect/>
          </a:stretch>
        </p:blipFill>
        <p:spPr>
          <a:xfrm>
            <a:off x="609331" y="426396"/>
            <a:ext cx="5239019" cy="3232316"/>
          </a:xfrm>
          <a:prstGeom prst="rect">
            <a:avLst/>
          </a:prstGeom>
        </p:spPr>
      </p:pic>
      <p:pic>
        <p:nvPicPr>
          <p:cNvPr id="12" name="图片 11"/>
          <p:cNvPicPr>
            <a:picLocks noChangeAspect="1"/>
          </p:cNvPicPr>
          <p:nvPr/>
        </p:nvPicPr>
        <p:blipFill>
          <a:blip r:embed="rId2"/>
          <a:stretch>
            <a:fillRect/>
          </a:stretch>
        </p:blipFill>
        <p:spPr>
          <a:xfrm>
            <a:off x="647433" y="3658712"/>
            <a:ext cx="5200917" cy="3251367"/>
          </a:xfrm>
          <a:prstGeom prst="rect">
            <a:avLst/>
          </a:prstGeom>
        </p:spPr>
      </p:pic>
      <p:sp>
        <p:nvSpPr>
          <p:cNvPr id="13" name="文本框 12"/>
          <p:cNvSpPr txBox="1"/>
          <p:nvPr/>
        </p:nvSpPr>
        <p:spPr>
          <a:xfrm>
            <a:off x="7296082" y="1537777"/>
            <a:ext cx="3448185" cy="38309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七个类别在转（</a:t>
            </a:r>
            <a:r>
              <a:rPr lang="en-US" altLang="zh-CN" dirty="0"/>
              <a:t>share</a:t>
            </a:r>
            <a:r>
              <a:rPr lang="zh-CN" altLang="en-US" dirty="0"/>
              <a:t>）评（</a:t>
            </a:r>
            <a:r>
              <a:rPr lang="en-US" altLang="zh-CN" dirty="0"/>
              <a:t>comment</a:t>
            </a:r>
            <a:r>
              <a:rPr lang="zh-CN" altLang="en-US" dirty="0"/>
              <a:t>）赞（</a:t>
            </a:r>
            <a:r>
              <a:rPr lang="en-US" altLang="zh-CN" dirty="0"/>
              <a:t>like</a:t>
            </a:r>
            <a:r>
              <a:rPr lang="zh-CN" altLang="en-US" dirty="0"/>
              <a:t>）下的排序一致；</a:t>
            </a: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r>
              <a:rPr lang="zh-CN" altLang="en-US" dirty="0"/>
              <a:t>点赞数常有超高值，评论和转发数分布相对对称</a:t>
            </a:r>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91"/>
    </mc:Choice>
    <mc:Fallback>
      <p:transition spd="slow" advTm="19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0"/>
            <a:ext cx="4623435" cy="368300"/>
          </a:xfrm>
          <a:prstGeom prst="rect">
            <a:avLst/>
          </a:prstGeom>
          <a:noFill/>
        </p:spPr>
        <p:txBody>
          <a:bodyPr wrap="square" rtlCol="0">
            <a:spAutoFit/>
          </a:bodyPr>
          <a:lstStyle/>
          <a:p>
            <a:r>
              <a:rPr lang="en-US" altLang="zh-CN" dirty="0"/>
              <a:t>1. Data preprocessing</a:t>
            </a:r>
            <a:endParaRPr lang="en-US" altLang="zh-CN" dirty="0"/>
          </a:p>
        </p:txBody>
      </p:sp>
      <p:sp>
        <p:nvSpPr>
          <p:cNvPr id="8" name="文本框 7"/>
          <p:cNvSpPr txBox="1"/>
          <p:nvPr/>
        </p:nvSpPr>
        <p:spPr>
          <a:xfrm>
            <a:off x="5848350" y="0"/>
            <a:ext cx="6343651" cy="369332"/>
          </a:xfrm>
          <a:prstGeom prst="rect">
            <a:avLst/>
          </a:prstGeom>
          <a:noFill/>
        </p:spPr>
        <p:txBody>
          <a:bodyPr wrap="square" rtlCol="0">
            <a:spAutoFit/>
          </a:bodyPr>
          <a:lstStyle/>
          <a:p>
            <a:pPr algn="r"/>
            <a:r>
              <a:rPr lang="en-US" altLang="zh-CN" dirty="0"/>
              <a:t>1.5 A quick look at the distributions of numerical variables</a:t>
            </a:r>
            <a:endParaRPr lang="en-US" altLang="zh-CN" dirty="0"/>
          </a:p>
        </p:txBody>
      </p:sp>
      <p:pic>
        <p:nvPicPr>
          <p:cNvPr id="5" name="图片 4"/>
          <p:cNvPicPr>
            <a:picLocks noChangeAspect="1"/>
          </p:cNvPicPr>
          <p:nvPr/>
        </p:nvPicPr>
        <p:blipFill>
          <a:blip r:embed="rId1"/>
          <a:stretch>
            <a:fillRect/>
          </a:stretch>
        </p:blipFill>
        <p:spPr>
          <a:xfrm>
            <a:off x="564878" y="390442"/>
            <a:ext cx="5283472" cy="3238666"/>
          </a:xfrm>
          <a:prstGeom prst="rect">
            <a:avLst/>
          </a:prstGeom>
        </p:spPr>
      </p:pic>
      <p:pic>
        <p:nvPicPr>
          <p:cNvPr id="6" name="图片 5"/>
          <p:cNvPicPr>
            <a:picLocks noChangeAspect="1"/>
          </p:cNvPicPr>
          <p:nvPr/>
        </p:nvPicPr>
        <p:blipFill>
          <a:blip r:embed="rId2"/>
          <a:stretch>
            <a:fillRect/>
          </a:stretch>
        </p:blipFill>
        <p:spPr>
          <a:xfrm>
            <a:off x="5848350" y="371391"/>
            <a:ext cx="5264421" cy="3257717"/>
          </a:xfrm>
          <a:prstGeom prst="rect">
            <a:avLst/>
          </a:prstGeom>
        </p:spPr>
      </p:pic>
      <p:pic>
        <p:nvPicPr>
          <p:cNvPr id="9" name="图片 8"/>
          <p:cNvPicPr>
            <a:picLocks noChangeAspect="1"/>
          </p:cNvPicPr>
          <p:nvPr/>
        </p:nvPicPr>
        <p:blipFill>
          <a:blip r:embed="rId3"/>
          <a:stretch>
            <a:fillRect/>
          </a:stretch>
        </p:blipFill>
        <p:spPr>
          <a:xfrm>
            <a:off x="564878" y="3629108"/>
            <a:ext cx="5277121" cy="3232316"/>
          </a:xfrm>
          <a:prstGeom prst="rect">
            <a:avLst/>
          </a:prstGeom>
        </p:spPr>
      </p:pic>
      <p:sp>
        <p:nvSpPr>
          <p:cNvPr id="11" name="文本框 10"/>
          <p:cNvSpPr txBox="1"/>
          <p:nvPr/>
        </p:nvSpPr>
        <p:spPr>
          <a:xfrm>
            <a:off x="6096000" y="4610100"/>
            <a:ext cx="4933950" cy="147637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“深色带”与坐标轴平行：</a:t>
            </a:r>
            <a:endParaRPr lang="en-US" altLang="zh-CN" dirty="0"/>
          </a:p>
          <a:p>
            <a:pPr marL="285750" indent="-285750">
              <a:buFont typeface="Arial" panose="020B0604020202020204" pitchFamily="34" charset="0"/>
              <a:buChar char="•"/>
            </a:pPr>
            <a:endParaRPr lang="en-US" altLang="zh-CN" dirty="0"/>
          </a:p>
          <a:p>
            <a:r>
              <a:rPr lang="zh-CN" altLang="en-US" dirty="0"/>
              <a:t>    以上三组变量组合都没有明显相关性</a:t>
            </a:r>
            <a:endParaRPr lang="zh-CN" altLang="en-US" dirty="0"/>
          </a:p>
          <a:p>
            <a:r>
              <a:rPr lang="en-US" altLang="zh-CN" dirty="0"/>
              <a:t>	</a:t>
            </a:r>
            <a:endParaRPr lang="zh-CN" altLang="en-US" dirty="0"/>
          </a:p>
          <a:p>
            <a:pPr marL="285750" indent="-285750">
              <a:buFont typeface="Arial" panose="020B0604020202020204" pitchFamily="34" charset="0"/>
              <a:buChar char="•"/>
            </a:pPr>
            <a:r>
              <a:rPr lang="zh-CN" altLang="en-US" dirty="0"/>
              <a:t>跟不跟风无所谓</a:t>
            </a:r>
            <a:endParaRPr lang="zh-CN" altLang="en-US"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93"/>
    </mc:Choice>
    <mc:Fallback>
      <p:transition spd="slow" advTm="9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48350" y="0"/>
            <a:ext cx="6343651" cy="369332"/>
          </a:xfrm>
          <a:prstGeom prst="rect">
            <a:avLst/>
          </a:prstGeom>
          <a:noFill/>
        </p:spPr>
        <p:txBody>
          <a:bodyPr wrap="square" rtlCol="0">
            <a:spAutoFit/>
          </a:bodyPr>
          <a:lstStyle/>
          <a:p>
            <a:pPr algn="r"/>
            <a:r>
              <a:rPr lang="en-US" altLang="zh-CN" dirty="0"/>
              <a:t>1.6 Other interesting observations</a:t>
            </a:r>
            <a:endParaRPr lang="en-US" altLang="zh-CN" dirty="0"/>
          </a:p>
        </p:txBody>
      </p:sp>
      <p:sp>
        <p:nvSpPr>
          <p:cNvPr id="5" name="文本框 4"/>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
        <p:nvSpPr>
          <p:cNvPr id="7" name="文本框 6"/>
          <p:cNvSpPr txBox="1"/>
          <p:nvPr/>
        </p:nvSpPr>
        <p:spPr>
          <a:xfrm>
            <a:off x="381000" y="5276849"/>
            <a:ext cx="11515725" cy="872034"/>
          </a:xfrm>
          <a:prstGeom prst="rect">
            <a:avLst/>
          </a:prstGeom>
          <a:noFill/>
        </p:spPr>
        <p:txBody>
          <a:bodyPr wrap="square" rtlCol="0">
            <a:spAutoFit/>
          </a:bodyPr>
          <a:lstStyle/>
          <a:p>
            <a:pPr marL="285750" indent="-285750" algn="ctr">
              <a:lnSpc>
                <a:spcPct val="150000"/>
              </a:lnSpc>
              <a:buFont typeface="Arial" panose="020B0604020202020204" pitchFamily="34" charset="0"/>
              <a:buChar char="•"/>
            </a:pPr>
            <a:r>
              <a:rPr lang="zh-CN" altLang="en-US" dirty="0"/>
              <a:t>各视频类别下作者的创作频率：</a:t>
            </a:r>
            <a:endParaRPr lang="en-US" altLang="zh-CN" dirty="0"/>
          </a:p>
          <a:p>
            <a:pPr marL="285750" indent="-285750" algn="ctr">
              <a:lnSpc>
                <a:spcPct val="150000"/>
              </a:lnSpc>
              <a:buFont typeface="Arial" panose="020B0604020202020204" pitchFamily="34" charset="0"/>
              <a:buChar char="•"/>
            </a:pPr>
            <a:r>
              <a:rPr lang="zh-CN" altLang="en-US" dirty="0"/>
              <a:t>三类常常“浅尝辄止”，四类还需“领域专家”</a:t>
            </a:r>
            <a:endParaRPr lang="en-US" altLang="zh-CN" dirty="0"/>
          </a:p>
        </p:txBody>
      </p:sp>
      <p:pic>
        <p:nvPicPr>
          <p:cNvPr id="6" name="图片 5"/>
          <p:cNvPicPr>
            <a:picLocks noChangeAspect="1"/>
          </p:cNvPicPr>
          <p:nvPr/>
        </p:nvPicPr>
        <p:blipFill>
          <a:blip r:embed="rId1"/>
          <a:stretch>
            <a:fillRect/>
          </a:stretch>
        </p:blipFill>
        <p:spPr>
          <a:xfrm>
            <a:off x="1825541" y="663609"/>
            <a:ext cx="8045617" cy="4613240"/>
          </a:xfrm>
          <a:prstGeom prst="rect">
            <a:avLst/>
          </a:prstGeom>
        </p:spPr>
      </p:pic>
      <p:sp>
        <p:nvSpPr>
          <p:cNvPr id="3" name="等腰三角形 2"/>
          <p:cNvSpPr/>
          <p:nvPr/>
        </p:nvSpPr>
        <p:spPr>
          <a:xfrm>
            <a:off x="4758055" y="4838065"/>
            <a:ext cx="201930" cy="20193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6490335" y="4838065"/>
            <a:ext cx="201930" cy="20193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7359015" y="4838065"/>
            <a:ext cx="201930" cy="20193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3019425" y="1332230"/>
            <a:ext cx="201930" cy="14922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3881755" y="1332230"/>
            <a:ext cx="201930" cy="14922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0800000">
            <a:off x="5619750" y="1332230"/>
            <a:ext cx="201930" cy="14922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8220075" y="1332230"/>
            <a:ext cx="201930" cy="14922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195"/>
    </mc:Choice>
    <mc:Fallback>
      <p:transition spd="slow" advTm="19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848350" y="0"/>
            <a:ext cx="6343651" cy="369332"/>
          </a:xfrm>
          <a:prstGeom prst="rect">
            <a:avLst/>
          </a:prstGeom>
          <a:noFill/>
        </p:spPr>
        <p:txBody>
          <a:bodyPr wrap="square" rtlCol="0">
            <a:spAutoFit/>
          </a:bodyPr>
          <a:lstStyle/>
          <a:p>
            <a:pPr algn="r"/>
            <a:r>
              <a:rPr lang="en-US" altLang="zh-CN" dirty="0"/>
              <a:t>1.6 Other interesting observations</a:t>
            </a:r>
            <a:endParaRPr lang="en-US" altLang="zh-CN" dirty="0"/>
          </a:p>
        </p:txBody>
      </p:sp>
      <p:sp>
        <p:nvSpPr>
          <p:cNvPr id="7" name="文本框 6"/>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
        <p:nvSpPr>
          <p:cNvPr id="8" name="文本框 7"/>
          <p:cNvSpPr txBox="1"/>
          <p:nvPr/>
        </p:nvSpPr>
        <p:spPr>
          <a:xfrm>
            <a:off x="381000" y="5276849"/>
            <a:ext cx="11515725" cy="872034"/>
          </a:xfrm>
          <a:prstGeom prst="rect">
            <a:avLst/>
          </a:prstGeom>
          <a:noFill/>
        </p:spPr>
        <p:txBody>
          <a:bodyPr wrap="square" rtlCol="0">
            <a:spAutoFit/>
          </a:bodyPr>
          <a:lstStyle/>
          <a:p>
            <a:pPr marL="285750" indent="-285750" algn="ctr">
              <a:lnSpc>
                <a:spcPct val="150000"/>
              </a:lnSpc>
              <a:buFont typeface="Arial" panose="020B0604020202020204" pitchFamily="34" charset="0"/>
              <a:buChar char="•"/>
            </a:pPr>
            <a:r>
              <a:rPr lang="zh-CN" altLang="en-US" dirty="0"/>
              <a:t>按每周汇总的分类视频数量变化：</a:t>
            </a:r>
            <a:endParaRPr lang="en-US" altLang="zh-CN" dirty="0"/>
          </a:p>
          <a:p>
            <a:pPr algn="ctr">
              <a:lnSpc>
                <a:spcPct val="150000"/>
              </a:lnSpc>
            </a:pPr>
            <a:r>
              <a:rPr lang="zh-CN" altLang="en-US" dirty="0"/>
              <a:t>行情波澜起伏，各类高低与共</a:t>
            </a:r>
            <a:endParaRPr lang="en-US" altLang="zh-CN" dirty="0"/>
          </a:p>
        </p:txBody>
      </p:sp>
      <p:pic>
        <p:nvPicPr>
          <p:cNvPr id="11" name="图片 10"/>
          <p:cNvPicPr>
            <a:picLocks noChangeAspect="1"/>
          </p:cNvPicPr>
          <p:nvPr/>
        </p:nvPicPr>
        <p:blipFill>
          <a:blip r:embed="rId1"/>
          <a:stretch>
            <a:fillRect/>
          </a:stretch>
        </p:blipFill>
        <p:spPr>
          <a:xfrm>
            <a:off x="2187497" y="369332"/>
            <a:ext cx="7817006" cy="4964084"/>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507"/>
    </mc:Choice>
    <mc:Fallback>
      <p:transition spd="slow" advTm="50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48350" y="0"/>
            <a:ext cx="6343651" cy="369332"/>
          </a:xfrm>
          <a:prstGeom prst="rect">
            <a:avLst/>
          </a:prstGeom>
          <a:noFill/>
        </p:spPr>
        <p:txBody>
          <a:bodyPr wrap="square" rtlCol="0">
            <a:spAutoFit/>
          </a:bodyPr>
          <a:lstStyle/>
          <a:p>
            <a:pPr algn="r"/>
            <a:r>
              <a:rPr lang="en-US" altLang="zh-CN" dirty="0"/>
              <a:t>1.6 Other interesting observations</a:t>
            </a:r>
            <a:endParaRPr lang="en-US" altLang="zh-CN" dirty="0"/>
          </a:p>
        </p:txBody>
      </p:sp>
      <p:sp>
        <p:nvSpPr>
          <p:cNvPr id="9" name="文本框 8"/>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
        <p:nvSpPr>
          <p:cNvPr id="10" name="文本框 9"/>
          <p:cNvSpPr txBox="1"/>
          <p:nvPr/>
        </p:nvSpPr>
        <p:spPr>
          <a:xfrm>
            <a:off x="381000" y="5276849"/>
            <a:ext cx="11515725" cy="872034"/>
          </a:xfrm>
          <a:prstGeom prst="rect">
            <a:avLst/>
          </a:prstGeom>
          <a:noFill/>
        </p:spPr>
        <p:txBody>
          <a:bodyPr wrap="square" rtlCol="0">
            <a:spAutoFit/>
          </a:bodyPr>
          <a:lstStyle/>
          <a:p>
            <a:pPr marL="285750" indent="-285750" algn="ctr">
              <a:lnSpc>
                <a:spcPct val="150000"/>
              </a:lnSpc>
              <a:buFont typeface="Arial" panose="020B0604020202020204" pitchFamily="34" charset="0"/>
              <a:buChar char="•"/>
            </a:pPr>
            <a:r>
              <a:rPr lang="zh-CN" altLang="en-US" dirty="0"/>
              <a:t>按每日所在小时数值（</a:t>
            </a:r>
            <a:r>
              <a:rPr lang="en-US" altLang="zh-CN" dirty="0"/>
              <a:t>hour</a:t>
            </a:r>
            <a:r>
              <a:rPr lang="zh-CN" altLang="en-US" dirty="0"/>
              <a:t>）汇总的分类视频数量变化：</a:t>
            </a:r>
            <a:endParaRPr lang="en-US" altLang="zh-CN" dirty="0"/>
          </a:p>
          <a:p>
            <a:pPr algn="ctr">
              <a:lnSpc>
                <a:spcPct val="150000"/>
              </a:lnSpc>
            </a:pPr>
            <a:r>
              <a:rPr lang="zh-CN" altLang="en-US" dirty="0"/>
              <a:t>饭点一起摸鱼，午夜拒绝加班</a:t>
            </a:r>
            <a:endParaRPr lang="en-US" altLang="zh-CN" dirty="0"/>
          </a:p>
        </p:txBody>
      </p:sp>
      <p:pic>
        <p:nvPicPr>
          <p:cNvPr id="11" name="图片 10"/>
          <p:cNvPicPr>
            <a:picLocks noChangeAspect="1"/>
          </p:cNvPicPr>
          <p:nvPr/>
        </p:nvPicPr>
        <p:blipFill>
          <a:blip r:embed="rId1"/>
          <a:stretch>
            <a:fillRect/>
          </a:stretch>
        </p:blipFill>
        <p:spPr>
          <a:xfrm>
            <a:off x="2286001" y="369332"/>
            <a:ext cx="8001158" cy="4947218"/>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1445"/>
    </mc:Choice>
    <mc:Fallback>
      <p:transition spd="slow" advTm="144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848350" y="0"/>
            <a:ext cx="6343651" cy="369332"/>
          </a:xfrm>
          <a:prstGeom prst="rect">
            <a:avLst/>
          </a:prstGeom>
          <a:noFill/>
        </p:spPr>
        <p:txBody>
          <a:bodyPr wrap="square" rtlCol="0">
            <a:spAutoFit/>
          </a:bodyPr>
          <a:lstStyle/>
          <a:p>
            <a:pPr algn="r"/>
            <a:r>
              <a:rPr lang="en-US" altLang="zh-CN" dirty="0"/>
              <a:t>1.6 Other interesting observations</a:t>
            </a:r>
            <a:endParaRPr lang="en-US" altLang="zh-CN" dirty="0"/>
          </a:p>
        </p:txBody>
      </p:sp>
      <p:sp>
        <p:nvSpPr>
          <p:cNvPr id="7" name="文本框 6"/>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
        <p:nvSpPr>
          <p:cNvPr id="8" name="文本框 7"/>
          <p:cNvSpPr txBox="1"/>
          <p:nvPr/>
        </p:nvSpPr>
        <p:spPr>
          <a:xfrm>
            <a:off x="381000" y="5276849"/>
            <a:ext cx="11515725" cy="873957"/>
          </a:xfrm>
          <a:prstGeom prst="rect">
            <a:avLst/>
          </a:prstGeom>
          <a:noFill/>
        </p:spPr>
        <p:txBody>
          <a:bodyPr wrap="square" rtlCol="0">
            <a:spAutoFit/>
          </a:bodyPr>
          <a:lstStyle/>
          <a:p>
            <a:pPr marL="285750" indent="-285750" algn="ctr">
              <a:lnSpc>
                <a:spcPct val="150000"/>
              </a:lnSpc>
              <a:buFont typeface="Arial" panose="020B0604020202020204" pitchFamily="34" charset="0"/>
              <a:buChar char="•"/>
            </a:pPr>
            <a:r>
              <a:rPr lang="zh-CN" altLang="en-US" dirty="0"/>
              <a:t>什么时候发的视频更容易获赞：</a:t>
            </a:r>
            <a:endParaRPr lang="en-US" altLang="zh-CN" dirty="0"/>
          </a:p>
          <a:p>
            <a:pPr algn="ctr">
              <a:lnSpc>
                <a:spcPct val="150000"/>
              </a:lnSpc>
            </a:pPr>
            <a:r>
              <a:rPr lang="zh-CN" altLang="en-US" dirty="0"/>
              <a:t>日间整体好于半夜，但相比而言凌晨是宠物、美妆、游戏的主场</a:t>
            </a:r>
            <a:endParaRPr lang="en-US" altLang="zh-CN" dirty="0"/>
          </a:p>
        </p:txBody>
      </p:sp>
      <p:pic>
        <p:nvPicPr>
          <p:cNvPr id="4" name="图片 3"/>
          <p:cNvPicPr>
            <a:picLocks noChangeAspect="1"/>
          </p:cNvPicPr>
          <p:nvPr/>
        </p:nvPicPr>
        <p:blipFill>
          <a:blip r:embed="rId1"/>
          <a:stretch>
            <a:fillRect/>
          </a:stretch>
        </p:blipFill>
        <p:spPr>
          <a:xfrm>
            <a:off x="2169478" y="369332"/>
            <a:ext cx="7853043" cy="497111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203"/>
    </mc:Choice>
    <mc:Fallback>
      <p:transition spd="slow" advTm="20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p:cNvSpPr>
            <a:spLocks noChangeAspect="1"/>
          </p:cNvSpPr>
          <p:nvPr>
            <p:custDataLst>
              <p:tags r:id="rId1"/>
            </p:custDataLst>
          </p:nvPr>
        </p:nvSpPr>
        <p:spPr>
          <a:xfrm>
            <a:off x="1293955" y="1323220"/>
            <a:ext cx="815283" cy="639829"/>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6" name="任意多边形 31"/>
          <p:cNvSpPr>
            <a:spLocks noChangeAspect="1"/>
          </p:cNvSpPr>
          <p:nvPr>
            <p:custDataLst>
              <p:tags r:id="rId2"/>
            </p:custDataLst>
          </p:nvPr>
        </p:nvSpPr>
        <p:spPr>
          <a:xfrm rot="10800000">
            <a:off x="10038961" y="4860578"/>
            <a:ext cx="859084" cy="674203"/>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1535430" y="2895600"/>
            <a:ext cx="9144064" cy="1066800"/>
          </a:xfrm>
          <a:prstGeom prst="rect">
            <a:avLst/>
          </a:prstGeom>
          <a:noFill/>
        </p:spPr>
        <p:txBody>
          <a:bodyPr wrap="square" lIns="63500" tIns="25400" rIns="63500" bIns="25400" rtlCol="0" anchor="ctr" anchorCtr="0">
            <a:normAutofit fontScale="90000" lnSpcReduction="10000"/>
          </a:bodyPr>
          <a:lstStyle/>
          <a:p>
            <a:pPr marL="0" indent="0" algn="ctr">
              <a:lnSpc>
                <a:spcPct val="100000"/>
              </a:lnSpc>
              <a:spcBef>
                <a:spcPts val="0"/>
              </a:spcBef>
              <a:spcAft>
                <a:spcPts val="0"/>
              </a:spcAft>
              <a:buSzPct val="100000"/>
              <a:buNone/>
            </a:pPr>
            <a:r>
              <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rPr>
              <a:t>Regression Analysis on the </a:t>
            </a:r>
            <a:endPar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endParaRPr>
          </a:p>
          <a:p>
            <a:pPr marL="0" indent="0" algn="ctr">
              <a:lnSpc>
                <a:spcPct val="100000"/>
              </a:lnSpc>
              <a:spcBef>
                <a:spcPts val="0"/>
              </a:spcBef>
              <a:spcAft>
                <a:spcPts val="0"/>
              </a:spcAft>
              <a:buSzPct val="100000"/>
              <a:buNone/>
            </a:pPr>
            <a:r>
              <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rPr>
              <a:t>number of likes</a:t>
            </a:r>
            <a:endPar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1633"/>
    </mc:Choice>
    <mc:Fallback>
      <p:transition spd="slow" advTm="163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400" y="15240"/>
            <a:ext cx="5911215" cy="368300"/>
          </a:xfrm>
          <a:prstGeom prst="rect">
            <a:avLst/>
          </a:prstGeom>
          <a:noFill/>
        </p:spPr>
        <p:txBody>
          <a:bodyPr wrap="square" rtlCol="0">
            <a:spAutoFit/>
          </a:bodyPr>
          <a:lstStyle/>
          <a:p>
            <a:r>
              <a:rPr lang="en-US" altLang="zh-CN"/>
              <a:t>Scatter plot matrix &amp; Transformation	</a:t>
            </a:r>
            <a:endParaRPr lang="en-US" altLang="zh-CN"/>
          </a:p>
        </p:txBody>
      </p:sp>
      <p:grpSp>
        <p:nvGrpSpPr>
          <p:cNvPr id="4" name="组合 3"/>
          <p:cNvGrpSpPr/>
          <p:nvPr/>
        </p:nvGrpSpPr>
        <p:grpSpPr>
          <a:xfrm>
            <a:off x="851535" y="3542030"/>
            <a:ext cx="5196840" cy="3073400"/>
            <a:chOff x="1165" y="5769"/>
            <a:chExt cx="8184" cy="4840"/>
          </a:xfrm>
        </p:grpSpPr>
        <p:pic>
          <p:nvPicPr>
            <p:cNvPr id="12" name="图片 11"/>
            <p:cNvPicPr>
              <a:picLocks noChangeAspect="1"/>
            </p:cNvPicPr>
            <p:nvPr/>
          </p:nvPicPr>
          <p:blipFill>
            <a:blip r:embed="rId1"/>
            <a:stretch>
              <a:fillRect/>
            </a:stretch>
          </p:blipFill>
          <p:spPr>
            <a:xfrm>
              <a:off x="1165" y="5769"/>
              <a:ext cx="8184" cy="4260"/>
            </a:xfrm>
            <a:prstGeom prst="rect">
              <a:avLst/>
            </a:prstGeom>
          </p:spPr>
        </p:pic>
        <p:sp>
          <p:nvSpPr>
            <p:cNvPr id="6" name="文本框 5"/>
            <p:cNvSpPr txBox="1"/>
            <p:nvPr/>
          </p:nvSpPr>
          <p:spPr>
            <a:xfrm>
              <a:off x="4104" y="10029"/>
              <a:ext cx="3425" cy="580"/>
            </a:xfrm>
            <a:prstGeom prst="rect">
              <a:avLst/>
            </a:prstGeom>
            <a:noFill/>
          </p:spPr>
          <p:txBody>
            <a:bodyPr wrap="square" rtlCol="0">
              <a:spAutoFit/>
            </a:bodyPr>
            <a:lstStyle/>
            <a:p>
              <a:r>
                <a:rPr lang="en-US" altLang="zh-CN"/>
                <a:t>λ</a:t>
              </a:r>
              <a:r>
                <a:rPr lang="zh-CN" altLang="en-US"/>
                <a:t>接近</a:t>
              </a:r>
              <a:r>
                <a:rPr lang="en-US" altLang="zh-CN"/>
                <a:t>0</a:t>
              </a:r>
              <a:r>
                <a:rPr lang="zh-CN" altLang="en-US"/>
                <a:t>，取</a:t>
              </a:r>
              <a:r>
                <a:rPr lang="en-US" altLang="zh-CN"/>
                <a:t>log</a:t>
              </a:r>
              <a:endParaRPr lang="en-US" altLang="zh-CN"/>
            </a:p>
          </p:txBody>
        </p:sp>
      </p:grpSp>
      <p:sp>
        <p:nvSpPr>
          <p:cNvPr id="5" name="文本框 4"/>
          <p:cNvSpPr txBox="1"/>
          <p:nvPr/>
        </p:nvSpPr>
        <p:spPr>
          <a:xfrm>
            <a:off x="7329170" y="1266190"/>
            <a:ext cx="2933700" cy="1198880"/>
          </a:xfrm>
          <a:prstGeom prst="rect">
            <a:avLst/>
          </a:prstGeom>
          <a:noFill/>
        </p:spPr>
        <p:txBody>
          <a:bodyPr wrap="square" rtlCol="0">
            <a:spAutoFit/>
          </a:bodyPr>
          <a:lstStyle/>
          <a:p>
            <a:pPr marL="285750" indent="-285750">
              <a:buFont typeface="Arial" panose="020B0604020202020204" pitchFamily="34" charset="0"/>
              <a:buChar char="•"/>
            </a:pPr>
            <a:r>
              <a:rPr lang="zh-CN" altLang="zh-CN"/>
              <a:t>散点图表明点赞数与评论数和转发数有较强的线性关系，与时长和标题字数的线性关系较弱</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7329170" y="4177030"/>
            <a:ext cx="3837305"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a:latin typeface="微软雅黑" panose="020B0503020204020204" pitchFamily="34" charset="-122"/>
                <a:ea typeface="微软雅黑" panose="020B0503020204020204" pitchFamily="34" charset="-122"/>
                <a:cs typeface="微软雅黑" panose="020B0503020204020204" pitchFamily="34" charset="-122"/>
              </a:rPr>
              <a:t>fit1: log(</a:t>
            </a:r>
            <a:r>
              <a:rPr lang="zh-CN" altLang="en-US">
                <a:latin typeface="微软雅黑" panose="020B0503020204020204" pitchFamily="34" charset="-122"/>
                <a:ea typeface="微软雅黑" panose="020B0503020204020204" pitchFamily="34" charset="-122"/>
                <a:cs typeface="微软雅黑" panose="020B0503020204020204" pitchFamily="34" charset="-122"/>
              </a:rPr>
              <a:t>点赞数</a:t>
            </a:r>
            <a:r>
              <a:rPr lang="en-US" altLang="zh-CN">
                <a:latin typeface="微软雅黑" panose="020B0503020204020204" pitchFamily="34" charset="-122"/>
                <a:ea typeface="微软雅黑" panose="020B0503020204020204" pitchFamily="34" charset="-122"/>
                <a:cs typeface="微软雅黑" panose="020B0503020204020204" pitchFamily="34" charset="-122"/>
              </a:rPr>
              <a:t>) ~ </a:t>
            </a:r>
            <a:r>
              <a:rPr lang="zh-CN" altLang="en-US">
                <a:latin typeface="微软雅黑" panose="020B0503020204020204" pitchFamily="34" charset="-122"/>
                <a:ea typeface="微软雅黑" panose="020B0503020204020204" pitchFamily="34" charset="-122"/>
                <a:cs typeface="微软雅黑" panose="020B0503020204020204" pitchFamily="34" charset="-122"/>
              </a:rPr>
              <a:t>所有自变量</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2" name="组合 31"/>
          <p:cNvGrpSpPr/>
          <p:nvPr/>
        </p:nvGrpSpPr>
        <p:grpSpPr>
          <a:xfrm>
            <a:off x="11292840" y="63500"/>
            <a:ext cx="822960" cy="579120"/>
            <a:chOff x="15192" y="404"/>
            <a:chExt cx="1296" cy="912"/>
          </a:xfrm>
          <a:solidFill>
            <a:srgbClr val="E5ECF6"/>
          </a:solidFill>
        </p:grpSpPr>
        <p:sp>
          <p:nvSpPr>
            <p:cNvPr id="33" name="剪去对角的矩形 32"/>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5408" y="570"/>
              <a:ext cx="864" cy="580"/>
            </a:xfrm>
            <a:prstGeom prst="rect">
              <a:avLst/>
            </a:prstGeom>
            <a:grpFill/>
            <a:ln>
              <a:noFill/>
            </a:ln>
          </p:spPr>
          <p:txBody>
            <a:bodyPr wrap="square" rtlCol="0">
              <a:spAutoFit/>
            </a:bodyPr>
            <a:lstStyle/>
            <a:p>
              <a:pPr algn="ctr"/>
              <a:r>
                <a:rPr lang="en-US" altLang="zh-CN">
                  <a:solidFill>
                    <a:schemeClr val="tx1"/>
                  </a:solidFill>
                </a:rPr>
                <a:t>fit1</a:t>
              </a:r>
              <a:endParaRPr lang="en-US" altLang="zh-CN">
                <a:solidFill>
                  <a:schemeClr val="tx1"/>
                </a:solidFill>
              </a:endParaRPr>
            </a:p>
          </p:txBody>
        </p:sp>
      </p:grpSp>
      <p:pic>
        <p:nvPicPr>
          <p:cNvPr id="35" name="图片 34"/>
          <p:cNvPicPr>
            <a:picLocks noChangeAspect="1"/>
          </p:cNvPicPr>
          <p:nvPr/>
        </p:nvPicPr>
        <p:blipFill>
          <a:blip r:embed="rId2"/>
          <a:stretch>
            <a:fillRect/>
          </a:stretch>
        </p:blipFill>
        <p:spPr>
          <a:xfrm>
            <a:off x="1128395" y="501650"/>
            <a:ext cx="5041265" cy="2922270"/>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317462" y="609605"/>
            <a:ext cx="10972876" cy="685800"/>
          </a:xfrm>
          <a:prstGeom prst="rect">
            <a:avLst/>
          </a:prstGeom>
          <a:noFill/>
        </p:spPr>
        <p:txBody>
          <a:bodyPr wrap="square" lIns="63500" tIns="25400" rIns="63500" bIns="25400" rtlCol="0" anchor="t" anchorCtr="0">
            <a:noAutofit/>
          </a:bodyPr>
          <a:lstStyle/>
          <a:p>
            <a:pPr marL="0" indent="0" algn="ctr">
              <a:lnSpc>
                <a:spcPct val="100000"/>
              </a:lnSpc>
              <a:spcBef>
                <a:spcPts val="0"/>
              </a:spcBef>
              <a:spcAft>
                <a:spcPts val="0"/>
              </a:spcAft>
              <a:buSzPct val="100000"/>
            </a:pPr>
            <a:r>
              <a:rPr lang="en-US" altLang="zh-CN" sz="4000" b="1" spc="220">
                <a:solidFill>
                  <a:schemeClr val="tx1"/>
                </a:solidFill>
                <a:latin typeface="微软雅黑" panose="020B0503020204020204" pitchFamily="34" charset="-122"/>
                <a:ea typeface="微软雅黑" panose="020B0503020204020204" pitchFamily="34" charset="-122"/>
              </a:rPr>
              <a:t>Content</a:t>
            </a:r>
            <a:r>
              <a:rPr lang="en-US" altLang="zh-CN" sz="4000" b="1" spc="220">
                <a:solidFill>
                  <a:schemeClr val="tx1"/>
                </a:solidFill>
                <a:latin typeface="微软雅黑" panose="020B0503020204020204" pitchFamily="34" charset="-122"/>
                <a:ea typeface="微软雅黑" panose="020B0503020204020204" pitchFamily="34" charset="-122"/>
              </a:rPr>
              <a:t>s</a:t>
            </a:r>
            <a:endParaRPr lang="en-US" altLang="zh-CN" sz="4000" b="1" spc="220">
              <a:solidFill>
                <a:schemeClr val="tx1"/>
              </a:solidFill>
              <a:latin typeface="微软雅黑" panose="020B0503020204020204" pitchFamily="34" charset="-122"/>
              <a:ea typeface="微软雅黑" panose="020B0503020204020204" pitchFamily="34" charset="-122"/>
            </a:endParaRPr>
          </a:p>
        </p:txBody>
      </p:sp>
      <p:sp>
        <p:nvSpPr>
          <p:cNvPr id="6" name="矩形 11"/>
          <p:cNvSpPr/>
          <p:nvPr>
            <p:custDataLst>
              <p:tags r:id="rId2"/>
            </p:custDataLst>
          </p:nvPr>
        </p:nvSpPr>
        <p:spPr>
          <a:xfrm>
            <a:off x="2026941" y="1653623"/>
            <a:ext cx="7010456" cy="4341475"/>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solidFill>
                <a:schemeClr val="lt1"/>
              </a:solidFill>
              <a:latin typeface="幼圆" panose="02010509060101010101" charset="-122"/>
              <a:ea typeface="幼圆" panose="02010509060101010101" charset="-122"/>
              <a:sym typeface="+mn-ea"/>
            </a:endParaRPr>
          </a:p>
        </p:txBody>
      </p:sp>
      <p:sp>
        <p:nvSpPr>
          <p:cNvPr id="8" name="矩形 12"/>
          <p:cNvSpPr/>
          <p:nvPr>
            <p:custDataLst>
              <p:tags r:id="rId3"/>
            </p:custDataLst>
          </p:nvPr>
        </p:nvSpPr>
        <p:spPr>
          <a:xfrm>
            <a:off x="9037394" y="2375799"/>
            <a:ext cx="1066165" cy="457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幼圆" panose="02010509060101010101" charset="-122"/>
              <a:ea typeface="幼圆" panose="02010509060101010101" charset="-122"/>
            </a:endParaRPr>
          </a:p>
        </p:txBody>
      </p:sp>
      <p:sp>
        <p:nvSpPr>
          <p:cNvPr id="9" name="矩形 12"/>
          <p:cNvSpPr/>
          <p:nvPr>
            <p:custDataLst>
              <p:tags r:id="rId4"/>
            </p:custDataLst>
          </p:nvPr>
        </p:nvSpPr>
        <p:spPr>
          <a:xfrm>
            <a:off x="807085" y="5311652"/>
            <a:ext cx="1219835" cy="4572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幼圆" panose="02010509060101010101" charset="-122"/>
              <a:ea typeface="幼圆" panose="02010509060101010101" charset="-122"/>
            </a:endParaRPr>
          </a:p>
        </p:txBody>
      </p:sp>
      <p:sp>
        <p:nvSpPr>
          <p:cNvPr id="2" name="文本框 1"/>
          <p:cNvSpPr txBox="1"/>
          <p:nvPr/>
        </p:nvSpPr>
        <p:spPr>
          <a:xfrm>
            <a:off x="1965960" y="1516380"/>
            <a:ext cx="8611870" cy="4615815"/>
          </a:xfrm>
          <a:prstGeom prst="rect">
            <a:avLst/>
          </a:prstGeom>
          <a:noFill/>
        </p:spPr>
        <p:txBody>
          <a:bodyPr wrap="square" rtlCol="0">
            <a:spAutoFit/>
          </a:bodyPr>
          <a:lstStyle/>
          <a:p>
            <a:pPr marL="285750" indent="-285750">
              <a:lnSpc>
                <a:spcPct val="150000"/>
              </a:lnSpc>
              <a:buFont typeface="Wingdings" panose="05000000000000000000" charset="0"/>
              <a:buChar char="p"/>
            </a:pPr>
            <a:r>
              <a:rPr lang="en-US" altLang="zh-CN" sz="2800">
                <a:latin typeface="Times New Roman" panose="02020603050405020304" charset="0"/>
                <a:cs typeface="Times New Roman" panose="02020603050405020304" charset="0"/>
              </a:rPr>
              <a:t> Data Pre-processing &amp; Exploratory Data Analysis(EDA)</a:t>
            </a:r>
            <a:endParaRPr lang="en-US" altLang="zh-CN" sz="280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p"/>
            </a:pPr>
            <a:r>
              <a:rPr lang="en-US" altLang="zh-CN" sz="2800">
                <a:latin typeface="Times New Roman" panose="02020603050405020304" charset="0"/>
                <a:cs typeface="Times New Roman" panose="02020603050405020304" charset="0"/>
              </a:rPr>
              <a:t> Regression Analysis on the number of likes</a:t>
            </a:r>
            <a:endParaRPr lang="en-US" altLang="zh-CN" sz="280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p"/>
            </a:pPr>
            <a:r>
              <a:rPr lang="en-US" altLang="zh-CN" sz="2800">
                <a:latin typeface="Times New Roman" panose="02020603050405020304" charset="0"/>
                <a:cs typeface="Times New Roman" panose="02020603050405020304" charset="0"/>
              </a:rPr>
              <a:t> Categorical Data Analysis of author, BGM and time</a:t>
            </a:r>
            <a:endParaRPr lang="en-US" altLang="zh-CN" sz="280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p"/>
            </a:pPr>
            <a:r>
              <a:rPr lang="en-US" altLang="zh-CN" sz="2800">
                <a:latin typeface="Times New Roman" panose="02020603050405020304" charset="0"/>
                <a:cs typeface="Times New Roman" panose="02020603050405020304" charset="0"/>
              </a:rPr>
              <a:t> Use nonparametric method to verify linear regression &amp; ANOVA</a:t>
            </a:r>
            <a:endParaRPr lang="en-US" altLang="zh-CN" sz="280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p"/>
            </a:pPr>
            <a:r>
              <a:rPr lang="en-US" altLang="zh-CN" sz="2800">
                <a:latin typeface="Times New Roman" panose="02020603050405020304" charset="0"/>
                <a:cs typeface="Times New Roman" panose="02020603050405020304" charset="0"/>
              </a:rPr>
              <a:t> Clustering analysis of short video &amp; Generative Model</a:t>
            </a:r>
            <a:endParaRPr lang="en-US" altLang="zh-CN" sz="280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p"/>
            </a:pPr>
            <a:r>
              <a:rPr lang="en-US" altLang="zh-CN" sz="2800">
                <a:latin typeface="Times New Roman" panose="02020603050405020304" charset="0"/>
                <a:cs typeface="Times New Roman" panose="02020603050405020304" charset="0"/>
              </a:rPr>
              <a:t> Classification of short video types based on PCA</a:t>
            </a:r>
            <a:endParaRPr lang="en-US" altLang="zh-CN" sz="2800">
              <a:latin typeface="Times New Roman" panose="02020603050405020304" charset="0"/>
              <a:cs typeface="Times New Roman" panose="0202060305040502030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2681"/>
    </mc:Choice>
    <mc:Fallback>
      <p:transition spd="slow" advTm="268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示 12"/>
          <p:cNvGraphicFramePr/>
          <p:nvPr/>
        </p:nvGraphicFramePr>
        <p:xfrm>
          <a:off x="855345" y="1976120"/>
          <a:ext cx="7055485" cy="47040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文本框 11"/>
          <p:cNvSpPr txBox="1"/>
          <p:nvPr/>
        </p:nvSpPr>
        <p:spPr>
          <a:xfrm>
            <a:off x="4789805" y="1806575"/>
            <a:ext cx="2228850" cy="398780"/>
          </a:xfrm>
          <a:prstGeom prst="rect">
            <a:avLst/>
          </a:prstGeom>
          <a:noFill/>
        </p:spPr>
        <p:txBody>
          <a:bodyPr wrap="square" rtlCol="0">
            <a:spAutoFit/>
          </a:bodyPr>
          <a:lstStyle/>
          <a:p>
            <a:pPr algn="ctr"/>
            <a:r>
              <a:rPr lang="en-US" altLang="zh-CN" sz="2000">
                <a:latin typeface="Times New Roman" panose="02020603050405020304" charset="0"/>
                <a:cs typeface="Times New Roman" panose="02020603050405020304" charset="0"/>
                <a:sym typeface="+mn-ea"/>
              </a:rPr>
              <a:t>anova() </a:t>
            </a:r>
            <a:r>
              <a:rPr lang="zh-CN" altLang="en-US" sz="2000">
                <a:latin typeface="Times New Roman" panose="02020603050405020304" charset="0"/>
                <a:cs typeface="Times New Roman" panose="02020603050405020304" charset="0"/>
                <a:sym typeface="+mn-ea"/>
              </a:rPr>
              <a:t>检验</a:t>
            </a:r>
            <a:r>
              <a:rPr lang="en-US" altLang="zh-CN" sz="2000">
                <a:latin typeface="Times New Roman" panose="02020603050405020304" charset="0"/>
                <a:cs typeface="Times New Roman" panose="02020603050405020304" charset="0"/>
                <a:sym typeface="+mn-ea"/>
              </a:rPr>
              <a:t> </a:t>
            </a:r>
            <a:endParaRPr lang="en-US" altLang="zh-CN" sz="2000">
              <a:latin typeface="Times New Roman" panose="02020603050405020304" charset="0"/>
              <a:cs typeface="Times New Roman" panose="02020603050405020304" charset="0"/>
            </a:endParaRPr>
          </a:p>
        </p:txBody>
      </p:sp>
      <mc:AlternateContent xmlns:mc="http://schemas.openxmlformats.org/markup-compatibility/2006" xmlns:a14="http://schemas.microsoft.com/office/drawing/2010/main">
        <mc:Choice Requires="a14">
          <p:graphicFrame>
            <p:nvGraphicFramePr>
              <p:cNvPr id="2" name="表格 1"/>
              <p:cNvGraphicFramePr/>
              <p:nvPr>
                <p:custDataLst>
                  <p:tags r:id="rId6"/>
                </p:custDataLst>
              </p:nvPr>
            </p:nvGraphicFramePr>
            <p:xfrm>
              <a:off x="574675" y="719455"/>
              <a:ext cx="3454400" cy="1463040"/>
            </p:xfrm>
            <a:graphic>
              <a:graphicData uri="http://schemas.openxmlformats.org/drawingml/2006/table">
                <a:tbl>
                  <a:tblPr firstRow="1" bandRow="1">
                    <a:tableStyleId>{5C22544A-7EE6-4342-B048-85BDC9FD1C3A}</a:tableStyleId>
                  </a:tblPr>
                  <a:tblGrid>
                    <a:gridCol w="1727200"/>
                    <a:gridCol w="1727200"/>
                  </a:tblGrid>
                  <a:tr h="365760">
                    <a:tc>
                      <a:txBody>
                        <a:bodyPr/>
                        <a:lstStyle/>
                        <a:p>
                          <a:pPr>
                            <a:buNone/>
                          </a:pPr>
                          <a:endParaRPr lang="en-US" altLang="zh-CN"/>
                        </a:p>
                      </a:txBody>
                      <a:tcPr>
                        <a:solidFill>
                          <a:srgbClr val="6096E6"/>
                        </a:solidFill>
                      </a:tcPr>
                    </a:tc>
                    <a:tc>
                      <a:txBody>
                        <a:bodyPr/>
                        <a:lstStyle/>
                        <a:p>
                          <a:pPr algn="ctr">
                            <a:buNone/>
                          </a:pPr>
                          <a:r>
                            <a:rPr lang="en-US" altLang="zh-CN"/>
                            <a:t>fit1</a:t>
                          </a:r>
                          <a:endParaRPr lang="en-US" altLang="zh-CN"/>
                        </a:p>
                      </a:txBody>
                      <a:tcPr>
                        <a:solidFill>
                          <a:srgbClr val="6096E6"/>
                        </a:solidFill>
                      </a:tcPr>
                    </a:tc>
                  </a:tr>
                  <a:tr h="365760">
                    <a:tc>
                      <a:txBody>
                        <a:bodyPr/>
                        <a:lstStyle/>
                        <a:p>
                          <a:pPr algn="ctr">
                            <a:buNone/>
                          </a:pPr>
                          <a:r>
                            <a:rPr lang="en-US" altLang="zh-CN">
                              <a:solidFill>
                                <a:schemeClr val="tx1"/>
                              </a:solidFill>
                            </a:rPr>
                            <a:t># of coef</a:t>
                          </a:r>
                          <a:endParaRPr lang="en-US" altLang="zh-CN">
                            <a:solidFill>
                              <a:schemeClr val="tx1"/>
                            </a:solidFill>
                          </a:endParaRPr>
                        </a:p>
                      </a:txBody>
                      <a:tcPr>
                        <a:solidFill>
                          <a:srgbClr val="D2DDF5"/>
                        </a:solidFill>
                      </a:tcPr>
                    </a:tc>
                    <a:tc>
                      <a:txBody>
                        <a:bodyPr/>
                        <a:lstStyle/>
                        <a:p>
                          <a:pPr algn="ctr">
                            <a:buNone/>
                          </a:pPr>
                          <a:r>
                            <a:rPr lang="en-US" altLang="zh-CN"/>
                            <a:t>96</a:t>
                          </a:r>
                          <a:endParaRPr lang="en-US" altLang="zh-CN"/>
                        </a:p>
                      </a:txBody>
                      <a:tcPr>
                        <a:solidFill>
                          <a:srgbClr val="D2DDF5"/>
                        </a:solidFill>
                      </a:tcPr>
                    </a:tc>
                  </a:tr>
                  <a:tr h="365760">
                    <a:tc>
                      <a:txBody>
                        <a:bodyPr/>
                        <a:lstStyle/>
                        <a:p>
                          <a:pPr>
                            <a:buNone/>
                          </a:pPr>
                          <a14:m>
                            <m:oMathPara xmlns:m="http://schemas.openxmlformats.org/officeDocument/2006/math">
                              <m:oMathParaPr>
                                <m:jc m:val="centerGroup"/>
                              </m:oMathParaPr>
                              <m:oMath xmlns:m="http://schemas.openxmlformats.org/officeDocument/2006/math">
                                <m:sSup>
                                  <m:sSupPr>
                                    <m:ctrlPr>
                                      <a:rPr lang="en-US" altLang="zh-CN" i="1">
                                        <a:solidFill>
                                          <a:schemeClr val="tx1"/>
                                        </a:solidFill>
                                        <a:latin typeface="Cambria Math" panose="02040503050406030204" pitchFamily="18" charset="0"/>
                                        <a:cs typeface="Cambria Math" panose="02040503050406030204" pitchFamily="18" charset="0"/>
                                      </a:rPr>
                                    </m:ctrlPr>
                                  </m:sSupPr>
                                  <m:e>
                                    <m:r>
                                      <a:rPr lang="en-US" altLang="zh-CN" i="1">
                                        <a:solidFill>
                                          <a:schemeClr val="tx1"/>
                                        </a:solidFill>
                                        <a:latin typeface="Cambria Math" panose="02040503050406030204" pitchFamily="18" charset="0"/>
                                        <a:cs typeface="Cambria Math" panose="02040503050406030204" pitchFamily="18" charset="0"/>
                                      </a:rPr>
                                      <m:t>𝑅</m:t>
                                    </m:r>
                                  </m:e>
                                  <m:sup>
                                    <m:r>
                                      <a:rPr lang="en-US" altLang="zh-CN" i="1">
                                        <a:solidFill>
                                          <a:schemeClr val="tx1"/>
                                        </a:solidFill>
                                        <a:latin typeface="Cambria Math" panose="02040503050406030204" pitchFamily="18" charset="0"/>
                                        <a:cs typeface="Cambria Math" panose="02040503050406030204" pitchFamily="18" charset="0"/>
                                      </a:rPr>
                                      <m:t>2</m:t>
                                    </m:r>
                                  </m:sup>
                                </m:sSup>
                              </m:oMath>
                            </m:oMathPara>
                          </a14:m>
                          <a:endParaRPr lang="en-US" altLang="zh-CN" i="1">
                            <a:solidFill>
                              <a:schemeClr val="tx1"/>
                            </a:solidFill>
                            <a:latin typeface="Cambria Math" panose="02040503050406030204" pitchFamily="18" charset="0"/>
                            <a:cs typeface="Cambria Math" panose="02040503050406030204" pitchFamily="18" charset="0"/>
                          </a:endParaRPr>
                        </a:p>
                      </a:txBody>
                      <a:tcPr>
                        <a:solidFill>
                          <a:srgbClr val="EAEFFA"/>
                        </a:solidFill>
                      </a:tcPr>
                    </a:tc>
                    <a:tc>
                      <a:txBody>
                        <a:bodyPr/>
                        <a:lstStyle/>
                        <a:p>
                          <a:pPr algn="ctr">
                            <a:buNone/>
                          </a:pPr>
                          <a:r>
                            <a:rPr lang="en-US" altLang="zh-CN"/>
                            <a:t>0.714</a:t>
                          </a:r>
                          <a:endParaRPr lang="en-US" altLang="zh-CN"/>
                        </a:p>
                      </a:txBody>
                      <a:tcPr/>
                    </a:tc>
                  </a:tr>
                  <a:tr h="365760">
                    <a:tc>
                      <a:txBody>
                        <a:bodyPr/>
                        <a:lstStyle/>
                        <a:p>
                          <a:pPr algn="ctr">
                            <a:buNone/>
                          </a:pPr>
                          <a:r>
                            <a:rPr lang="en-US" altLang="zh-CN"/>
                            <a:t>Adjusted</a:t>
                          </a:r>
                          <a14:m>
                            <m:oMath xmlns:m="http://schemas.openxmlformats.org/officeDocument/2006/math">
                              <m:r>
                                <a:rPr lang="en-US" altLang="zh-CN">
                                  <a:latin typeface="Cambria Math" panose="02040503050406030204" pitchFamily="18" charset="0"/>
                                </a:rPr>
                                <m:t> </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cs typeface="Cambria Math" panose="02040503050406030204" pitchFamily="18" charset="0"/>
                                    </a:rPr>
                                    <m:t>2</m:t>
                                  </m:r>
                                </m:sup>
                              </m:sSup>
                            </m:oMath>
                          </a14:m>
                          <a:endParaRPr lang="en-US" altLang="zh-CN"/>
                        </a:p>
                      </a:txBody>
                      <a:tcPr/>
                    </a:tc>
                    <a:tc>
                      <a:txBody>
                        <a:bodyPr/>
                        <a:lstStyle/>
                        <a:p>
                          <a:pPr algn="ctr">
                            <a:buNone/>
                          </a:pPr>
                          <a:r>
                            <a:rPr lang="en-US" altLang="zh-CN"/>
                            <a:t>0.7095</a:t>
                          </a:r>
                          <a:endParaRPr lang="en-US" altLang="zh-CN"/>
                        </a:p>
                      </a:txBody>
                      <a:tcPr/>
                    </a:tc>
                  </a:tr>
                </a:tbl>
              </a:graphicData>
            </a:graphic>
          </p:graphicFrame>
        </mc:Choice>
        <mc:Fallback xmlns="">
          <p:graphicFrame>
            <p:nvGraphicFramePr>
              <p:cNvPr id="2" name="表格 1"/>
              <p:cNvGraphicFramePr/>
              <p:nvPr>
                <p:custDataLst>
                  <p:tags r:id="rId7"/>
                </p:custDataLst>
              </p:nvPr>
            </p:nvGraphicFramePr>
            <p:xfrm>
              <a:off x="574675" y="719455"/>
              <a:ext cx="3454400" cy="1463040"/>
            </p:xfrm>
            <a:graphic>
              <a:graphicData uri="http://schemas.openxmlformats.org/drawingml/2006/table">
                <a:tbl>
                  <a:tblPr firstRow="1" bandRow="1">
                    <a:tableStyleId>{5C22544A-7EE6-4342-B048-85BDC9FD1C3A}</a:tableStyleId>
                  </a:tblPr>
                  <a:tblGrid>
                    <a:gridCol w="1727200"/>
                    <a:gridCol w="1727200"/>
                  </a:tblGrid>
                  <a:tr h="365760">
                    <a:tc>
                      <a:txBody>
                        <a:bodyPr/>
                        <a:lstStyle/>
                        <a:p>
                          <a:pPr>
                            <a:buNone/>
                          </a:pPr>
                          <a:endParaRPr lang="en-US" altLang="zh-CN"/>
                        </a:p>
                      </a:txBody>
                      <a:tcPr>
                        <a:solidFill>
                          <a:srgbClr val="6096E6"/>
                        </a:solidFill>
                      </a:tcPr>
                    </a:tc>
                    <a:tc>
                      <a:txBody>
                        <a:bodyPr/>
                        <a:lstStyle/>
                        <a:p>
                          <a:pPr algn="ctr">
                            <a:buNone/>
                          </a:pPr>
                          <a:r>
                            <a:rPr lang="en-US" altLang="zh-CN"/>
                            <a:t>fit1</a:t>
                          </a:r>
                          <a:endParaRPr lang="en-US" altLang="zh-CN"/>
                        </a:p>
                      </a:txBody>
                      <a:tcPr>
                        <a:solidFill>
                          <a:srgbClr val="6096E6"/>
                        </a:solidFill>
                      </a:tcPr>
                    </a:tc>
                  </a:tr>
                  <a:tr h="365760">
                    <a:tc>
                      <a:txBody>
                        <a:bodyPr/>
                        <a:lstStyle/>
                        <a:p>
                          <a:pPr algn="ctr">
                            <a:buNone/>
                          </a:pPr>
                          <a:r>
                            <a:rPr lang="en-US" altLang="zh-CN">
                              <a:solidFill>
                                <a:schemeClr val="tx1"/>
                              </a:solidFill>
                            </a:rPr>
                            <a:t># of coef</a:t>
                          </a:r>
                          <a:endParaRPr lang="en-US" altLang="zh-CN">
                            <a:solidFill>
                              <a:schemeClr val="tx1"/>
                            </a:solidFill>
                          </a:endParaRPr>
                        </a:p>
                      </a:txBody>
                      <a:tcPr>
                        <a:solidFill>
                          <a:srgbClr val="D2DDF5"/>
                        </a:solidFill>
                      </a:tcPr>
                    </a:tc>
                    <a:tc>
                      <a:txBody>
                        <a:bodyPr/>
                        <a:lstStyle/>
                        <a:p>
                          <a:pPr algn="ctr">
                            <a:buNone/>
                          </a:pPr>
                          <a:r>
                            <a:rPr lang="en-US" altLang="zh-CN"/>
                            <a:t>96</a:t>
                          </a:r>
                          <a:endParaRPr lang="en-US" altLang="zh-CN"/>
                        </a:p>
                      </a:txBody>
                      <a:tcPr>
                        <a:solidFill>
                          <a:srgbClr val="D2DDF5"/>
                        </a:solidFill>
                      </a:tcPr>
                    </a:tc>
                  </a:tr>
                  <a:tr h="377190">
                    <a:tc>
                      <a:txBody>
                        <a:bodyPr/>
                        <a:lstStyle/>
                        <a:p>
                          <a:endParaRPr lang="zh-CN"/>
                        </a:p>
                      </a:txBody>
                      <a:tcPr>
                        <a:blipFill>
                          <a:blip r:embed="rId8"/>
                        </a:blipFill>
                      </a:tcPr>
                    </a:tc>
                    <a:tc>
                      <a:txBody>
                        <a:bodyPr/>
                        <a:lstStyle/>
                        <a:p>
                          <a:pPr algn="ctr">
                            <a:buNone/>
                          </a:pPr>
                          <a:r>
                            <a:rPr lang="en-US" altLang="zh-CN"/>
                            <a:t>0.714</a:t>
                          </a:r>
                          <a:endParaRPr lang="en-US" altLang="zh-CN"/>
                        </a:p>
                      </a:txBody>
                      <a:tcPr/>
                    </a:tc>
                  </a:tr>
                  <a:tr h="377190">
                    <a:tc>
                      <a:txBody>
                        <a:bodyPr/>
                        <a:lstStyle/>
                        <a:p>
                          <a:endParaRPr lang="zh-CN"/>
                        </a:p>
                      </a:txBody>
                      <a:tcPr>
                        <a:blipFill>
                          <a:blip r:embed="rId8"/>
                        </a:blipFill>
                      </a:tcPr>
                    </a:tc>
                    <a:tc>
                      <a:txBody>
                        <a:bodyPr/>
                        <a:lstStyle/>
                        <a:p>
                          <a:pPr algn="ctr">
                            <a:buNone/>
                          </a:pPr>
                          <a:r>
                            <a:rPr lang="en-US" altLang="zh-CN"/>
                            <a:t>0.7095</a:t>
                          </a:r>
                          <a:endParaRPr lang="en-US" altLang="zh-CN"/>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2"/>
              <p:cNvGraphicFramePr/>
              <p:nvPr>
                <p:custDataLst>
                  <p:tags r:id="rId9"/>
                </p:custDataLst>
              </p:nvPr>
            </p:nvGraphicFramePr>
            <p:xfrm>
              <a:off x="7910830" y="711835"/>
              <a:ext cx="3454400" cy="1474470"/>
            </p:xfrm>
            <a:graphic>
              <a:graphicData uri="http://schemas.openxmlformats.org/drawingml/2006/table">
                <a:tbl>
                  <a:tblPr firstRow="1" bandRow="1">
                    <a:tableStyleId>{5C22544A-7EE6-4342-B048-85BDC9FD1C3A}</a:tableStyleId>
                  </a:tblPr>
                  <a:tblGrid>
                    <a:gridCol w="1727200"/>
                    <a:gridCol w="1727200"/>
                  </a:tblGrid>
                  <a:tr h="365760">
                    <a:tc>
                      <a:txBody>
                        <a:bodyPr/>
                        <a:lstStyle/>
                        <a:p>
                          <a:pPr>
                            <a:buNone/>
                          </a:pPr>
                          <a:endParaRPr lang="en-US" altLang="zh-CN"/>
                        </a:p>
                      </a:txBody>
                      <a:tcPr>
                        <a:solidFill>
                          <a:srgbClr val="6096E6"/>
                        </a:solidFill>
                      </a:tcPr>
                    </a:tc>
                    <a:tc>
                      <a:txBody>
                        <a:bodyPr/>
                        <a:lstStyle/>
                        <a:p>
                          <a:pPr algn="ctr">
                            <a:buNone/>
                          </a:pPr>
                          <a:r>
                            <a:rPr lang="en-US" altLang="zh-CN"/>
                            <a:t> fit2</a:t>
                          </a:r>
                          <a:endParaRPr lang="en-US" altLang="zh-CN"/>
                        </a:p>
                      </a:txBody>
                      <a:tcPr/>
                    </a:tc>
                  </a:tr>
                  <a:tr h="365760">
                    <a:tc>
                      <a:txBody>
                        <a:bodyPr/>
                        <a:lstStyle/>
                        <a:p>
                          <a:pPr algn="ctr">
                            <a:buNone/>
                          </a:pPr>
                          <a:r>
                            <a:rPr lang="en-US" altLang="zh-CN"/>
                            <a:t># of coef</a:t>
                          </a:r>
                          <a:endParaRPr lang="en-US" altLang="zh-CN"/>
                        </a:p>
                      </a:txBody>
                      <a:tcPr/>
                    </a:tc>
                    <a:tc>
                      <a:txBody>
                        <a:bodyPr/>
                        <a:lstStyle/>
                        <a:p>
                          <a:pPr algn="ctr">
                            <a:buNone/>
                          </a:pPr>
                          <a:r>
                            <a:rPr lang="en-US" altLang="zh-CN"/>
                            <a:t>29</a:t>
                          </a:r>
                          <a:endParaRPr lang="en-US" altLang="zh-CN"/>
                        </a:p>
                      </a:txBody>
                      <a:tcPr/>
                    </a:tc>
                  </a:tr>
                  <a:tr h="377190">
                    <a:tc>
                      <a:txBody>
                        <a:bodyPr/>
                        <a:lstStyle/>
                        <a:p>
                          <a:pPr>
                            <a:buNone/>
                          </a:pPr>
                          <a14:m>
                            <m:oMathPara xmlns:m="http://schemas.openxmlformats.org/officeDocument/2006/math">
                              <m:oMathParaPr>
                                <m:jc m:val="centerGroup"/>
                              </m:oMathParaPr>
                              <m:oMath xmlns:m="http://schemas.openxmlformats.org/officeDocument/2006/math">
                                <m:sSup>
                                  <m:sSupPr>
                                    <m:ctrlPr>
                                      <a:rPr lang="en-US" altLang="zh-CN" sz="1800" i="1">
                                        <a:solidFill>
                                          <a:schemeClr val="tx1"/>
                                        </a:solidFill>
                                        <a:latin typeface="Cambria Math" panose="02040503050406030204" pitchFamily="18" charset="0"/>
                                        <a:cs typeface="Cambria Math" panose="02040503050406030204" pitchFamily="18" charset="0"/>
                                      </a:rPr>
                                    </m:ctrlPr>
                                  </m:sSupPr>
                                  <m:e>
                                    <m:r>
                                      <a:rPr lang="en-US" altLang="zh-CN" sz="1800" i="1">
                                        <a:solidFill>
                                          <a:schemeClr val="tx1"/>
                                        </a:solidFill>
                                        <a:latin typeface="Cambria Math" panose="02040503050406030204" pitchFamily="18" charset="0"/>
                                        <a:cs typeface="Cambria Math" panose="02040503050406030204" pitchFamily="18" charset="0"/>
                                      </a:rPr>
                                      <m:t>𝑅</m:t>
                                    </m:r>
                                  </m:e>
                                  <m:sup>
                                    <m:r>
                                      <a:rPr lang="en-US" altLang="zh-CN" sz="1800" i="1">
                                        <a:solidFill>
                                          <a:schemeClr val="tx1"/>
                                        </a:solidFill>
                                        <a:latin typeface="Cambria Math" panose="02040503050406030204" pitchFamily="18" charset="0"/>
                                        <a:cs typeface="Cambria Math" panose="02040503050406030204" pitchFamily="18" charset="0"/>
                                      </a:rPr>
                                      <m:t>2</m:t>
                                    </m:r>
                                  </m:sup>
                                </m:sSup>
                              </m:oMath>
                            </m:oMathPara>
                          </a14:m>
                          <a:endParaRPr lang="en-US" altLang="zh-CN"/>
                        </a:p>
                      </a:txBody>
                      <a:tcPr/>
                    </a:tc>
                    <a:tc>
                      <a:txBody>
                        <a:bodyPr/>
                        <a:lstStyle/>
                        <a:p>
                          <a:pPr algn="ctr">
                            <a:buNone/>
                          </a:pPr>
                          <a:r>
                            <a:rPr lang="en-US" altLang="zh-CN"/>
                            <a:t>0.7093</a:t>
                          </a:r>
                          <a:endParaRPr lang="en-US" altLang="zh-CN"/>
                        </a:p>
                      </a:txBody>
                      <a:tcPr/>
                    </a:tc>
                  </a:tr>
                  <a:tr h="365760">
                    <a:tc>
                      <a:txBody>
                        <a:bodyPr/>
                        <a:lstStyle/>
                        <a:p>
                          <a:pPr algn="ctr">
                            <a:buNone/>
                          </a:pPr>
                          <a:r>
                            <a:rPr lang="en-US" altLang="zh-CN"/>
                            <a:t>Adjusted </a:t>
                          </a:r>
                          <a14:m>
                            <m:oMath xmlns:m="http://schemas.openxmlformats.org/officeDocument/2006/math">
                              <m:sSup>
                                <m:sSupPr>
                                  <m:ctrlPr>
                                    <a:rPr lang="en-US" altLang="zh-CN" sz="1800" i="1">
                                      <a:latin typeface="Cambria Math" panose="02040503050406030204" pitchFamily="18" charset="0"/>
                                      <a:cs typeface="Cambria Math" panose="02040503050406030204" pitchFamily="18" charset="0"/>
                                    </a:rPr>
                                  </m:ctrlPr>
                                </m:sSupPr>
                                <m:e>
                                  <m:r>
                                    <a:rPr lang="en-US" altLang="zh-CN" sz="1800" i="1">
                                      <a:latin typeface="Cambria Math" panose="02040503050406030204" pitchFamily="18" charset="0"/>
                                      <a:cs typeface="Cambria Math" panose="02040503050406030204" pitchFamily="18" charset="0"/>
                                    </a:rPr>
                                    <m:t>𝑅</m:t>
                                  </m:r>
                                </m:e>
                                <m:sup>
                                  <m:r>
                                    <a:rPr lang="en-US" altLang="zh-CN" sz="1800" i="1">
                                      <a:latin typeface="Cambria Math" panose="02040503050406030204" pitchFamily="18" charset="0"/>
                                      <a:cs typeface="Cambria Math" panose="02040503050406030204" pitchFamily="18" charset="0"/>
                                    </a:rPr>
                                    <m:t>2</m:t>
                                  </m:r>
                                </m:sup>
                              </m:sSup>
                            </m:oMath>
                          </a14:m>
                          <a:endParaRPr lang="en-US" altLang="zh-CN"/>
                        </a:p>
                      </a:txBody>
                      <a:tcPr/>
                    </a:tc>
                    <a:tc>
                      <a:txBody>
                        <a:bodyPr/>
                        <a:lstStyle/>
                        <a:p>
                          <a:pPr algn="ctr">
                            <a:buNone/>
                          </a:pPr>
                          <a:r>
                            <a:rPr lang="en-US" altLang="zh-CN"/>
                            <a:t>0.7079</a:t>
                          </a:r>
                          <a:endParaRPr lang="en-US" altLang="zh-CN"/>
                        </a:p>
                      </a:txBody>
                      <a:tcPr/>
                    </a:tc>
                  </a:tr>
                </a:tbl>
              </a:graphicData>
            </a:graphic>
          </p:graphicFrame>
        </mc:Choice>
        <mc:Fallback xmlns="">
          <p:graphicFrame>
            <p:nvGraphicFramePr>
              <p:cNvPr id="3" name="表格 2"/>
              <p:cNvGraphicFramePr/>
              <p:nvPr>
                <p:custDataLst>
                  <p:tags r:id="rId10"/>
                </p:custDataLst>
              </p:nvPr>
            </p:nvGraphicFramePr>
            <p:xfrm>
              <a:off x="7910830" y="711835"/>
              <a:ext cx="3454400" cy="1474470"/>
            </p:xfrm>
            <a:graphic>
              <a:graphicData uri="http://schemas.openxmlformats.org/drawingml/2006/table">
                <a:tbl>
                  <a:tblPr firstRow="1" bandRow="1">
                    <a:tableStyleId>{5C22544A-7EE6-4342-B048-85BDC9FD1C3A}</a:tableStyleId>
                  </a:tblPr>
                  <a:tblGrid>
                    <a:gridCol w="1727200"/>
                    <a:gridCol w="1727200"/>
                  </a:tblGrid>
                  <a:tr h="365760">
                    <a:tc>
                      <a:txBody>
                        <a:bodyPr/>
                        <a:lstStyle/>
                        <a:p>
                          <a:pPr>
                            <a:buNone/>
                          </a:pPr>
                          <a:endParaRPr lang="en-US" altLang="zh-CN"/>
                        </a:p>
                      </a:txBody>
                      <a:tcPr>
                        <a:solidFill>
                          <a:srgbClr val="6096E6"/>
                        </a:solidFill>
                      </a:tcPr>
                    </a:tc>
                    <a:tc>
                      <a:txBody>
                        <a:bodyPr/>
                        <a:lstStyle/>
                        <a:p>
                          <a:pPr algn="ctr">
                            <a:buNone/>
                          </a:pPr>
                          <a:r>
                            <a:rPr lang="en-US" altLang="zh-CN"/>
                            <a:t> fit2</a:t>
                          </a:r>
                          <a:endParaRPr lang="en-US" altLang="zh-CN"/>
                        </a:p>
                      </a:txBody>
                      <a:tcPr/>
                    </a:tc>
                  </a:tr>
                  <a:tr h="365760">
                    <a:tc>
                      <a:txBody>
                        <a:bodyPr/>
                        <a:lstStyle/>
                        <a:p>
                          <a:pPr algn="ctr">
                            <a:buNone/>
                          </a:pPr>
                          <a:r>
                            <a:rPr lang="en-US" altLang="zh-CN"/>
                            <a:t># of coef</a:t>
                          </a:r>
                          <a:endParaRPr lang="en-US" altLang="zh-CN"/>
                        </a:p>
                      </a:txBody>
                      <a:tcPr/>
                    </a:tc>
                    <a:tc>
                      <a:txBody>
                        <a:bodyPr/>
                        <a:lstStyle/>
                        <a:p>
                          <a:pPr algn="ctr">
                            <a:buNone/>
                          </a:pPr>
                          <a:r>
                            <a:rPr lang="en-US" altLang="zh-CN"/>
                            <a:t>29</a:t>
                          </a:r>
                          <a:endParaRPr lang="en-US" altLang="zh-CN"/>
                        </a:p>
                      </a:txBody>
                      <a:tcPr/>
                    </a:tc>
                  </a:tr>
                  <a:tr h="377190">
                    <a:tc>
                      <a:txBody>
                        <a:bodyPr/>
                        <a:lstStyle/>
                        <a:p>
                          <a:endParaRPr lang="zh-CN"/>
                        </a:p>
                      </a:txBody>
                      <a:tcPr>
                        <a:blipFill>
                          <a:blip r:embed="rId11"/>
                        </a:blipFill>
                      </a:tcPr>
                    </a:tc>
                    <a:tc>
                      <a:txBody>
                        <a:bodyPr/>
                        <a:lstStyle/>
                        <a:p>
                          <a:pPr algn="ctr">
                            <a:buNone/>
                          </a:pPr>
                          <a:r>
                            <a:rPr lang="en-US" altLang="zh-CN"/>
                            <a:t>0.7093</a:t>
                          </a:r>
                          <a:endParaRPr lang="en-US" altLang="zh-CN"/>
                        </a:p>
                      </a:txBody>
                      <a:tcPr/>
                    </a:tc>
                  </a:tr>
                  <a:tr h="377190">
                    <a:tc>
                      <a:txBody>
                        <a:bodyPr/>
                        <a:lstStyle/>
                        <a:p>
                          <a:endParaRPr lang="zh-CN"/>
                        </a:p>
                      </a:txBody>
                      <a:tcPr>
                        <a:blipFill>
                          <a:blip r:embed="rId11"/>
                        </a:blipFill>
                      </a:tcPr>
                    </a:tc>
                    <a:tc>
                      <a:txBody>
                        <a:bodyPr/>
                        <a:lstStyle/>
                        <a:p>
                          <a:pPr algn="ctr">
                            <a:buNone/>
                          </a:pPr>
                          <a:r>
                            <a:rPr lang="en-US" altLang="zh-CN"/>
                            <a:t>0.7079</a:t>
                          </a:r>
                          <a:endParaRPr lang="en-US" altLang="zh-CN"/>
                        </a:p>
                      </a:txBody>
                      <a:tcPr/>
                    </a:tc>
                  </a:tr>
                </a:tbl>
              </a:graphicData>
            </a:graphic>
          </p:graphicFrame>
        </mc:Fallback>
      </mc:AlternateContent>
      <p:grpSp>
        <p:nvGrpSpPr>
          <p:cNvPr id="7" name="组合 6"/>
          <p:cNvGrpSpPr/>
          <p:nvPr/>
        </p:nvGrpSpPr>
        <p:grpSpPr>
          <a:xfrm>
            <a:off x="4853940" y="1125855"/>
            <a:ext cx="2231390" cy="634365"/>
            <a:chOff x="8376" y="4922"/>
            <a:chExt cx="2945" cy="837"/>
          </a:xfrm>
        </p:grpSpPr>
        <p:sp>
          <p:nvSpPr>
            <p:cNvPr id="14" name="燕尾形 13"/>
            <p:cNvSpPr/>
            <p:nvPr/>
          </p:nvSpPr>
          <p:spPr>
            <a:xfrm>
              <a:off x="8376" y="4922"/>
              <a:ext cx="2945" cy="837"/>
            </a:xfrm>
            <a:prstGeom prst="chevron">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841" y="4922"/>
              <a:ext cx="2348" cy="770"/>
            </a:xfrm>
            <a:prstGeom prst="rect">
              <a:avLst/>
            </a:prstGeom>
            <a:noFill/>
          </p:spPr>
          <p:txBody>
            <a:bodyPr wrap="square" rtlCol="0">
              <a:spAutoFit/>
            </a:bodyPr>
            <a:lstStyle/>
            <a:p>
              <a:r>
                <a:rPr lang="en-US" altLang="zh-CN" sz="3200">
                  <a:solidFill>
                    <a:schemeClr val="bg2"/>
                  </a:solidFill>
                  <a:latin typeface="Times New Roman" panose="02020603050405020304" charset="0"/>
                  <a:cs typeface="Times New Roman" panose="02020603050405020304" charset="0"/>
                </a:rPr>
                <a:t>stepwise</a:t>
              </a:r>
              <a:endParaRPr lang="en-US" altLang="zh-CN" sz="3200">
                <a:solidFill>
                  <a:schemeClr val="bg2"/>
                </a:solidFill>
                <a:latin typeface="Times New Roman" panose="02020603050405020304" charset="0"/>
                <a:cs typeface="Times New Roman" panose="02020603050405020304" charset="0"/>
              </a:endParaRPr>
            </a:p>
          </p:txBody>
        </p:sp>
      </p:grpSp>
      <p:sp>
        <p:nvSpPr>
          <p:cNvPr id="16" name="文本框 15"/>
          <p:cNvSpPr txBox="1"/>
          <p:nvPr/>
        </p:nvSpPr>
        <p:spPr>
          <a:xfrm>
            <a:off x="0" y="0"/>
            <a:ext cx="4398010" cy="368300"/>
          </a:xfrm>
          <a:prstGeom prst="rect">
            <a:avLst/>
          </a:prstGeom>
          <a:noFill/>
        </p:spPr>
        <p:txBody>
          <a:bodyPr wrap="square" rtlCol="0">
            <a:spAutoFit/>
          </a:bodyPr>
          <a:lstStyle/>
          <a:p>
            <a:r>
              <a:rPr lang="en-US" altLang="zh-CN"/>
              <a:t>Build model &amp; Variable selection</a:t>
            </a:r>
            <a:endParaRPr lang="en-US" altLang="zh-CN"/>
          </a:p>
        </p:txBody>
      </p:sp>
      <mc:AlternateContent xmlns:mc="http://schemas.openxmlformats.org/markup-compatibility/2006">
        <mc:Choice xmlns:a14="http://schemas.microsoft.com/office/drawing/2010/main" Requires="a14">
          <p:sp>
            <p:nvSpPr>
              <p:cNvPr id="18" name="文本框 17"/>
              <p:cNvSpPr txBox="1"/>
              <p:nvPr/>
            </p:nvSpPr>
            <p:spPr>
              <a:xfrm>
                <a:off x="8616950" y="3174365"/>
                <a:ext cx="2967355" cy="2339340"/>
              </a:xfrm>
              <a:prstGeom prst="rect">
                <a:avLst/>
              </a:prstGeom>
              <a:noFill/>
            </p:spPr>
            <p:txBody>
              <a:bodyPr wrap="square" rtlCol="0">
                <a:spAutoFit/>
              </a:bodyPr>
              <a:lstStyle/>
              <a:p>
                <a:pPr marL="285750" indent="-285750">
                  <a:buFont typeface="Arial" panose="020B0604020202020204" pitchFamily="34" charset="0"/>
                  <a:buChar char="•"/>
                </a:pPr>
                <a:r>
                  <a:rPr lang="zh-CN" altLang="en-US">
                    <a:sym typeface="+mn-ea"/>
                  </a:rPr>
                  <a:t>多余变量</a:t>
                </a:r>
                <a:r>
                  <a:rPr lang="en-US" altLang="zh-CN">
                    <a:sym typeface="+mn-ea"/>
                  </a:rPr>
                  <a:t>: </a:t>
                </a:r>
                <a:endParaRPr lang="en-US" altLang="zh-CN">
                  <a:sym typeface="+mn-ea"/>
                </a:endParaRPr>
              </a:p>
              <a:p>
                <a:pPr indent="0">
                  <a:buFont typeface="Arial" panose="020B0604020202020204" pitchFamily="34" charset="0"/>
                  <a:buNone/>
                </a:pPr>
                <a:r>
                  <a:rPr lang="en-US" altLang="zh-CN">
                    <a:sym typeface="+mn-ea"/>
                  </a:rPr>
                  <a:t>     </a:t>
                </a:r>
                <a:r>
                  <a:rPr lang="zh-CN" altLang="en-US">
                    <a:sym typeface="+mn-ea"/>
                  </a:rPr>
                  <a:t>天数，小时，分钟</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14:m>
                  <m:oMath xmlns:m="http://schemas.openxmlformats.org/officeDocument/2006/math">
                    <m:sSup>
                      <m:sSupPr>
                        <m:ctrlPr>
                          <a:rPr lang="en-US" altLang="zh-CN" i="1">
                            <a:solidFill>
                              <a:schemeClr val="tx1"/>
                            </a:solidFill>
                            <a:latin typeface="Cambria Math" panose="02040503050406030204" pitchFamily="18" charset="0"/>
                            <a:cs typeface="Cambria Math" panose="02040503050406030204" pitchFamily="18" charset="0"/>
                          </a:rPr>
                        </m:ctrlPr>
                      </m:sSupPr>
                      <m:e>
                        <m:r>
                          <a:rPr lang="en-US" altLang="zh-CN" i="1">
                            <a:solidFill>
                              <a:schemeClr val="tx1"/>
                            </a:solidFill>
                            <a:latin typeface="Cambria Math" panose="02040503050406030204" pitchFamily="18" charset="0"/>
                            <a:cs typeface="Cambria Math" panose="02040503050406030204" pitchFamily="18" charset="0"/>
                          </a:rPr>
                          <m:t>𝑅</m:t>
                        </m:r>
                      </m:e>
                      <m:sup>
                        <m:r>
                          <a:rPr lang="en-US" altLang="zh-CN" i="1">
                            <a:solidFill>
                              <a:schemeClr val="tx1"/>
                            </a:solidFill>
                            <a:latin typeface="Cambria Math" panose="02040503050406030204" pitchFamily="18" charset="0"/>
                            <a:cs typeface="Cambria Math" panose="02040503050406030204" pitchFamily="18" charset="0"/>
                          </a:rPr>
                          <m:t>2</m:t>
                        </m:r>
                      </m:sup>
                    </m:sSup>
                  </m:oMath>
                </a14:m>
                <a:r>
                  <a:rPr lang="en-US" altLang="zh-CN"/>
                  <a:t> </a:t>
                </a:r>
                <a:r>
                  <a:rPr lang="zh-CN" altLang="en-US"/>
                  <a:t>和</a:t>
                </a:r>
                <a14:m>
                  <m:oMath xmlns:m="http://schemas.openxmlformats.org/officeDocument/2006/math">
                    <m:r>
                      <m:rPr>
                        <m:sty m:val="p"/>
                      </m:rPr>
                      <a:rPr lang="en-US" altLang="zh-CN">
                        <a:latin typeface="Cambria Math" panose="02040503050406030204" pitchFamily="18" charset="0"/>
                      </a:rPr>
                      <m:t>Adjusted</m:t>
                    </m:r>
                    <m:r>
                      <a:rPr lang="en-US" altLang="zh-CN">
                        <a:latin typeface="Cambria Math" panose="02040503050406030204" pitchFamily="18" charset="0"/>
                      </a:rPr>
                      <m:t> </m:t>
                    </m:r>
                    <m:sSup>
                      <m:sSupPr>
                        <m:ctrlPr>
                          <a:rPr lang="en-US" altLang="zh-CN" i="1">
                            <a:solidFill>
                              <a:schemeClr val="tx1"/>
                            </a:solidFill>
                            <a:latin typeface="Cambria Math" panose="02040503050406030204" pitchFamily="18" charset="0"/>
                            <a:cs typeface="Cambria Math" panose="02040503050406030204" pitchFamily="18" charset="0"/>
                          </a:rPr>
                        </m:ctrlPr>
                      </m:sSupPr>
                      <m:e>
                        <m:r>
                          <a:rPr lang="en-US" altLang="zh-CN" i="1">
                            <a:solidFill>
                              <a:schemeClr val="tx1"/>
                            </a:solidFill>
                            <a:latin typeface="Cambria Math" panose="02040503050406030204" pitchFamily="18" charset="0"/>
                            <a:cs typeface="Cambria Math" panose="02040503050406030204" pitchFamily="18" charset="0"/>
                          </a:rPr>
                          <m:t>𝑅</m:t>
                        </m:r>
                      </m:e>
                      <m:sup>
                        <m:r>
                          <a:rPr lang="en-US" altLang="zh-CN" i="1">
                            <a:solidFill>
                              <a:schemeClr val="tx1"/>
                            </a:solidFill>
                            <a:latin typeface="Cambria Math" panose="02040503050406030204" pitchFamily="18" charset="0"/>
                            <a:cs typeface="Cambria Math" panose="02040503050406030204" pitchFamily="18" charset="0"/>
                          </a:rPr>
                          <m:t>2</m:t>
                        </m:r>
                      </m:sup>
                    </m:sSup>
                  </m:oMath>
                </a14:m>
                <a:r>
                  <a:rPr lang="en-US" altLang="zh-CN"/>
                  <a:t> </a:t>
                </a:r>
                <a:r>
                  <a:rPr lang="zh-CN" altLang="en-US"/>
                  <a:t>均接近</a:t>
                </a:r>
                <a:r>
                  <a:rPr lang="en-US" altLang="zh-CN"/>
                  <a:t>71%</a:t>
                </a:r>
                <a:endParaRPr lang="zh-CN" altLang="en-US"/>
              </a:p>
              <a:p>
                <a:endParaRPr lang="zh-CN" altLang="en-US"/>
              </a:p>
              <a:p>
                <a:pPr marL="285750" indent="-285750">
                  <a:buFont typeface="Arial" panose="020B0604020202020204" pitchFamily="34" charset="0"/>
                  <a:buChar char="•"/>
                </a:pPr>
                <a:r>
                  <a:rPr lang="zh-CN" altLang="en-US"/>
                  <a:t>考虑到这是真实数据，线性模型拟合效果很好</a:t>
                </a:r>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8616950" y="3174365"/>
                <a:ext cx="2967355" cy="2339340"/>
              </a:xfrm>
              <a:prstGeom prst="rect">
                <a:avLst/>
              </a:prstGeom>
              <a:blipFill rotWithShape="1">
                <a:blip r:embed="rId12"/>
                <a:stretch>
                  <a:fillRect/>
                </a:stretch>
              </a:blipFill>
            </p:spPr>
            <p:txBody>
              <a:bodyPr/>
              <a:lstStyle/>
              <a:p>
                <a:r>
                  <a:rPr lang="zh-CN" altLang="en-US">
                    <a:noFill/>
                  </a:rPr>
                  <a:t> </a:t>
                </a:r>
              </a:p>
            </p:txBody>
          </p:sp>
        </mc:Fallback>
      </mc:AlternateContent>
      <p:sp>
        <p:nvSpPr>
          <p:cNvPr id="5" name="文本框 4"/>
          <p:cNvSpPr txBox="1"/>
          <p:nvPr/>
        </p:nvSpPr>
        <p:spPr>
          <a:xfrm>
            <a:off x="4029075" y="6274435"/>
            <a:ext cx="774065" cy="583565"/>
          </a:xfrm>
          <a:prstGeom prst="rect">
            <a:avLst/>
          </a:prstGeom>
          <a:noFill/>
        </p:spPr>
        <p:txBody>
          <a:bodyPr wrap="square" rtlCol="0">
            <a:spAutoFit/>
          </a:bodyPr>
          <a:lstStyle/>
          <a:p>
            <a:r>
              <a:rPr lang="en-US" altLang="zh-CN" sz="3200">
                <a:cs typeface="+mn-lt"/>
              </a:rPr>
              <a:t>fit2</a:t>
            </a:r>
            <a:endParaRPr lang="en-US" altLang="zh-CN" sz="3200">
              <a:cs typeface="+mn-lt"/>
            </a:endParaRPr>
          </a:p>
        </p:txBody>
      </p:sp>
      <p:grpSp>
        <p:nvGrpSpPr>
          <p:cNvPr id="4" name="组合 3"/>
          <p:cNvGrpSpPr/>
          <p:nvPr/>
        </p:nvGrpSpPr>
        <p:grpSpPr>
          <a:xfrm>
            <a:off x="11292840" y="63500"/>
            <a:ext cx="822960" cy="579120"/>
            <a:chOff x="15192" y="404"/>
            <a:chExt cx="1296" cy="912"/>
          </a:xfrm>
          <a:solidFill>
            <a:srgbClr val="E5ECF6"/>
          </a:solidFill>
        </p:grpSpPr>
        <p:sp>
          <p:nvSpPr>
            <p:cNvPr id="6" name="剪去对角的矩形 5"/>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5408" y="570"/>
              <a:ext cx="864" cy="580"/>
            </a:xfrm>
            <a:prstGeom prst="rect">
              <a:avLst/>
            </a:prstGeom>
            <a:grpFill/>
            <a:ln>
              <a:noFill/>
            </a:ln>
          </p:spPr>
          <p:txBody>
            <a:bodyPr wrap="square" rtlCol="0">
              <a:spAutoFit/>
            </a:bodyPr>
            <a:lstStyle/>
            <a:p>
              <a:pPr algn="ctr"/>
              <a:r>
                <a:rPr lang="en-US" altLang="zh-CN">
                  <a:solidFill>
                    <a:schemeClr val="tx1"/>
                  </a:solidFill>
                </a:rPr>
                <a:t>fit2</a:t>
              </a:r>
              <a:endParaRPr lang="en-US" altLang="zh-CN">
                <a:solidFill>
                  <a:schemeClr val="tx1"/>
                </a:solidFill>
              </a:endParaRPr>
            </a:p>
          </p:txBody>
        </p:sp>
      </p:grpSp>
    </p:spTree>
    <p:custDataLst>
      <p:tags r:id="rId1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stretch>
            <a:fillRect/>
          </a:stretch>
        </p:blipFill>
        <p:spPr>
          <a:xfrm>
            <a:off x="408305" y="492125"/>
            <a:ext cx="4618355" cy="2793365"/>
          </a:xfrm>
          <a:prstGeom prst="rect">
            <a:avLst/>
          </a:prstGeom>
        </p:spPr>
      </p:pic>
      <p:sp>
        <p:nvSpPr>
          <p:cNvPr id="14" name="文本框 13"/>
          <p:cNvSpPr txBox="1"/>
          <p:nvPr/>
        </p:nvSpPr>
        <p:spPr>
          <a:xfrm>
            <a:off x="5203190" y="2402205"/>
            <a:ext cx="1774190" cy="2030095"/>
          </a:xfrm>
          <a:prstGeom prst="rect">
            <a:avLst/>
          </a:prstGeom>
          <a:noFill/>
        </p:spPr>
        <p:txBody>
          <a:bodyPr wrap="square" rtlCol="0">
            <a:spAutoFit/>
          </a:bodyPr>
          <a:lstStyle/>
          <a:p>
            <a:pPr marL="285750" indent="-285750">
              <a:buFont typeface="Arial" panose="020B0604020202020204" pitchFamily="34" charset="0"/>
              <a:buChar char="•"/>
            </a:pPr>
            <a:r>
              <a:rPr lang="en-US" altLang="zh-CN"/>
              <a:t>点赞数，评论数，分享数在某种程度上属于同一个级别的量</a:t>
            </a:r>
            <a:r>
              <a:rPr lang="zh-CN" altLang="en-US"/>
              <a:t>，同时取对数合理</a:t>
            </a:r>
            <a:endParaRPr lang="zh-CN" altLang="en-US"/>
          </a:p>
        </p:txBody>
      </p:sp>
      <p:sp>
        <p:nvSpPr>
          <p:cNvPr id="2" name="文本框 1"/>
          <p:cNvSpPr txBox="1"/>
          <p:nvPr/>
        </p:nvSpPr>
        <p:spPr>
          <a:xfrm>
            <a:off x="0" y="0"/>
            <a:ext cx="4197985" cy="368300"/>
          </a:xfrm>
          <a:prstGeom prst="rect">
            <a:avLst/>
          </a:prstGeom>
          <a:noFill/>
        </p:spPr>
        <p:txBody>
          <a:bodyPr wrap="square" rtlCol="0">
            <a:spAutoFit/>
          </a:bodyPr>
          <a:lstStyle/>
          <a:p>
            <a:r>
              <a:rPr lang="en-US" altLang="zh-CN">
                <a:sym typeface="+mn-ea"/>
              </a:rPr>
              <a:t>Covariates T</a:t>
            </a:r>
            <a:r>
              <a:rPr lang="en-US" altLang="zh-CN"/>
              <a:t>ransformation </a:t>
            </a:r>
            <a:endParaRPr lang="en-US" altLang="zh-CN"/>
          </a:p>
        </p:txBody>
      </p:sp>
      <p:grpSp>
        <p:nvGrpSpPr>
          <p:cNvPr id="18" name="组合 17"/>
          <p:cNvGrpSpPr/>
          <p:nvPr/>
        </p:nvGrpSpPr>
        <p:grpSpPr>
          <a:xfrm>
            <a:off x="5017135" y="1418590"/>
            <a:ext cx="2157095" cy="612775"/>
            <a:chOff x="8376" y="4922"/>
            <a:chExt cx="2945" cy="837"/>
          </a:xfrm>
        </p:grpSpPr>
        <p:sp>
          <p:nvSpPr>
            <p:cNvPr id="19" name="燕尾形 18"/>
            <p:cNvSpPr/>
            <p:nvPr/>
          </p:nvSpPr>
          <p:spPr>
            <a:xfrm>
              <a:off x="8376" y="4922"/>
              <a:ext cx="2945" cy="837"/>
            </a:xfrm>
            <a:prstGeom prst="chevron">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972" y="4978"/>
              <a:ext cx="2072" cy="713"/>
            </a:xfrm>
            <a:prstGeom prst="rect">
              <a:avLst/>
            </a:prstGeom>
            <a:noFill/>
          </p:spPr>
          <p:txBody>
            <a:bodyPr wrap="square" rtlCol="0">
              <a:spAutoFit/>
            </a:bodyPr>
            <a:lstStyle/>
            <a:p>
              <a:r>
                <a:rPr lang="en-US" altLang="zh-CN" sz="2800">
                  <a:solidFill>
                    <a:schemeClr val="bg2"/>
                  </a:solidFill>
                  <a:latin typeface="Times New Roman" panose="02020603050405020304" charset="0"/>
                  <a:cs typeface="Times New Roman" panose="02020603050405020304" charset="0"/>
                </a:rPr>
                <a:t>take log</a:t>
              </a:r>
              <a:endParaRPr lang="en-US" altLang="zh-CN" sz="2800">
                <a:solidFill>
                  <a:schemeClr val="bg2"/>
                </a:solidFill>
                <a:latin typeface="Times New Roman" panose="02020603050405020304" charset="0"/>
                <a:cs typeface="Times New Roman" panose="02020603050405020304" charset="0"/>
              </a:endParaRPr>
            </a:p>
          </p:txBody>
        </p:sp>
      </p:grpSp>
      <p:grpSp>
        <p:nvGrpSpPr>
          <p:cNvPr id="21" name="组合 20"/>
          <p:cNvGrpSpPr/>
          <p:nvPr/>
        </p:nvGrpSpPr>
        <p:grpSpPr>
          <a:xfrm>
            <a:off x="5027295" y="4762500"/>
            <a:ext cx="2157095" cy="612775"/>
            <a:chOff x="8376" y="4922"/>
            <a:chExt cx="2945" cy="837"/>
          </a:xfrm>
        </p:grpSpPr>
        <p:sp>
          <p:nvSpPr>
            <p:cNvPr id="22" name="燕尾形 21"/>
            <p:cNvSpPr/>
            <p:nvPr/>
          </p:nvSpPr>
          <p:spPr>
            <a:xfrm>
              <a:off x="8376" y="4922"/>
              <a:ext cx="2945" cy="837"/>
            </a:xfrm>
            <a:prstGeom prst="chevron">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972" y="4978"/>
              <a:ext cx="2072" cy="713"/>
            </a:xfrm>
            <a:prstGeom prst="rect">
              <a:avLst/>
            </a:prstGeom>
            <a:noFill/>
          </p:spPr>
          <p:txBody>
            <a:bodyPr wrap="square" rtlCol="0">
              <a:spAutoFit/>
            </a:bodyPr>
            <a:lstStyle/>
            <a:p>
              <a:r>
                <a:rPr lang="en-US" altLang="zh-CN" sz="2800">
                  <a:solidFill>
                    <a:schemeClr val="bg2"/>
                  </a:solidFill>
                  <a:latin typeface="Times New Roman" panose="02020603050405020304" charset="0"/>
                  <a:cs typeface="Times New Roman" panose="02020603050405020304" charset="0"/>
                </a:rPr>
                <a:t>take log</a:t>
              </a:r>
              <a:endParaRPr lang="en-US" altLang="zh-CN" sz="2800">
                <a:solidFill>
                  <a:schemeClr val="bg2"/>
                </a:solidFill>
                <a:latin typeface="Times New Roman" panose="02020603050405020304" charset="0"/>
                <a:cs typeface="Times New Roman" panose="02020603050405020304" charset="0"/>
              </a:endParaRPr>
            </a:p>
          </p:txBody>
        </p:sp>
      </p:grpSp>
      <p:pic>
        <p:nvPicPr>
          <p:cNvPr id="26" name="图片 25"/>
          <p:cNvPicPr>
            <a:picLocks noChangeAspect="1"/>
          </p:cNvPicPr>
          <p:nvPr/>
        </p:nvPicPr>
        <p:blipFill>
          <a:blip r:embed="rId2"/>
          <a:stretch>
            <a:fillRect/>
          </a:stretch>
        </p:blipFill>
        <p:spPr>
          <a:xfrm>
            <a:off x="7230745" y="492760"/>
            <a:ext cx="4592955" cy="2792730"/>
          </a:xfrm>
          <a:prstGeom prst="rect">
            <a:avLst/>
          </a:prstGeom>
        </p:spPr>
      </p:pic>
      <p:pic>
        <p:nvPicPr>
          <p:cNvPr id="27" name="图片 26"/>
          <p:cNvPicPr>
            <a:picLocks noChangeAspect="1"/>
          </p:cNvPicPr>
          <p:nvPr/>
        </p:nvPicPr>
        <p:blipFill>
          <a:blip r:embed="rId3"/>
          <a:stretch>
            <a:fillRect/>
          </a:stretch>
        </p:blipFill>
        <p:spPr>
          <a:xfrm>
            <a:off x="363220" y="3734435"/>
            <a:ext cx="4586605" cy="2831465"/>
          </a:xfrm>
          <a:prstGeom prst="rect">
            <a:avLst/>
          </a:prstGeom>
        </p:spPr>
      </p:pic>
      <p:pic>
        <p:nvPicPr>
          <p:cNvPr id="28" name="图片 27"/>
          <p:cNvPicPr>
            <a:picLocks noChangeAspect="1"/>
          </p:cNvPicPr>
          <p:nvPr/>
        </p:nvPicPr>
        <p:blipFill>
          <a:blip r:embed="rId4"/>
          <a:stretch>
            <a:fillRect/>
          </a:stretch>
        </p:blipFill>
        <p:spPr>
          <a:xfrm>
            <a:off x="7230745" y="3734435"/>
            <a:ext cx="4601845" cy="2842260"/>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96455" y="733425"/>
            <a:ext cx="3563620" cy="1753235"/>
          </a:xfrm>
          <a:prstGeom prst="rect">
            <a:avLst/>
          </a:prstGeom>
          <a:noFill/>
        </p:spPr>
        <p:txBody>
          <a:bodyPr wrap="square" rtlCol="0">
            <a:spAutoFit/>
          </a:bodyPr>
          <a:lstStyle/>
          <a:p>
            <a:pPr marL="285750" indent="-285750">
              <a:buFont typeface="Arial" panose="020B0604020202020204" pitchFamily="34" charset="0"/>
              <a:buChar char="•"/>
            </a:pPr>
            <a:r>
              <a:rPr lang="zh-CN" altLang="zh-CN"/>
              <a:t>残差图：</a:t>
            </a:r>
            <a:r>
              <a:rPr lang="zh-CN" altLang="en-US"/>
              <a:t>红线并非一条直线，而是一条折线。</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散点呈现出明显的集聚趋势，</a:t>
            </a:r>
            <a:r>
              <a:rPr lang="en-US" altLang="zh-CN"/>
              <a:t>fitted value &lt; 11.5 </a:t>
            </a:r>
            <a:r>
              <a:rPr lang="zh-CN" altLang="en-US"/>
              <a:t>的点明显区别于其他的点。</a:t>
            </a:r>
            <a:endParaRPr lang="zh-CN" altLang="en-US"/>
          </a:p>
        </p:txBody>
      </p:sp>
      <p:pic>
        <p:nvPicPr>
          <p:cNvPr id="3" name="图片 2"/>
          <p:cNvPicPr>
            <a:picLocks noChangeAspect="1"/>
          </p:cNvPicPr>
          <p:nvPr/>
        </p:nvPicPr>
        <p:blipFill>
          <a:blip r:embed="rId1"/>
          <a:stretch>
            <a:fillRect/>
          </a:stretch>
        </p:blipFill>
        <p:spPr>
          <a:xfrm>
            <a:off x="7378700" y="2832100"/>
            <a:ext cx="3975735" cy="1193800"/>
          </a:xfrm>
          <a:prstGeom prst="rect">
            <a:avLst/>
          </a:prstGeom>
        </p:spPr>
      </p:pic>
      <p:sp>
        <p:nvSpPr>
          <p:cNvPr id="5" name="文本框 4"/>
          <p:cNvSpPr txBox="1"/>
          <p:nvPr/>
        </p:nvSpPr>
        <p:spPr>
          <a:xfrm>
            <a:off x="0" y="0"/>
            <a:ext cx="4197985" cy="368300"/>
          </a:xfrm>
          <a:prstGeom prst="rect">
            <a:avLst/>
          </a:prstGeom>
          <a:noFill/>
        </p:spPr>
        <p:txBody>
          <a:bodyPr wrap="square" rtlCol="0">
            <a:spAutoFit/>
          </a:bodyPr>
          <a:lstStyle/>
          <a:p>
            <a:r>
              <a:rPr lang="en-US" altLang="zh-CN">
                <a:sym typeface="+mn-ea"/>
              </a:rPr>
              <a:t>Covariates T</a:t>
            </a:r>
            <a:r>
              <a:rPr lang="en-US" altLang="zh-CN"/>
              <a:t>ransformation </a:t>
            </a:r>
            <a:endParaRPr lang="en-US" altLang="zh-CN"/>
          </a:p>
        </p:txBody>
      </p:sp>
      <mc:AlternateContent xmlns:mc="http://schemas.openxmlformats.org/markup-compatibility/2006" xmlns:a14="http://schemas.microsoft.com/office/drawing/2010/main">
        <mc:Choice Requires="a14">
          <p:graphicFrame>
            <p:nvGraphicFramePr>
              <p:cNvPr id="8" name="表格 7"/>
              <p:cNvGraphicFramePr/>
              <p:nvPr>
                <p:custDataLst>
                  <p:tags r:id="rId2"/>
                </p:custDataLst>
              </p:nvPr>
            </p:nvGraphicFramePr>
            <p:xfrm>
              <a:off x="922655" y="753745"/>
              <a:ext cx="4667250" cy="1534160"/>
            </p:xfrm>
            <a:graphic>
              <a:graphicData uri="http://schemas.openxmlformats.org/drawingml/2006/table">
                <a:tbl>
                  <a:tblPr firstRow="1" bandRow="1">
                    <a:tableStyleId>{5C22544A-7EE6-4342-B048-85BDC9FD1C3A}</a:tableStyleId>
                  </a:tblPr>
                  <a:tblGrid>
                    <a:gridCol w="1555750"/>
                    <a:gridCol w="1555750"/>
                    <a:gridCol w="1555750"/>
                  </a:tblGrid>
                  <a:tr h="383540">
                    <a:tc>
                      <a:txBody>
                        <a:bodyPr/>
                        <a:lstStyle/>
                        <a:p>
                          <a:pPr>
                            <a:buNone/>
                          </a:pPr>
                          <a:endParaRPr lang="zh-CN" altLang="en-US"/>
                        </a:p>
                      </a:txBody>
                      <a:tcPr/>
                    </a:tc>
                    <a:tc>
                      <a:txBody>
                        <a:bodyPr/>
                        <a:lstStyle/>
                        <a:p>
                          <a:pPr algn="ctr">
                            <a:buNone/>
                          </a:pPr>
                          <a:r>
                            <a:rPr lang="en-US" altLang="zh-CN"/>
                            <a:t>fit2</a:t>
                          </a:r>
                          <a:endParaRPr lang="en-US" altLang="zh-CN"/>
                        </a:p>
                      </a:txBody>
                      <a:tcPr/>
                    </a:tc>
                    <a:tc>
                      <a:txBody>
                        <a:bodyPr/>
                        <a:lstStyle/>
                        <a:p>
                          <a:pPr algn="ctr">
                            <a:buNone/>
                          </a:pPr>
                          <a:r>
                            <a:rPr lang="en-US" altLang="zh-CN"/>
                            <a:t>fit3</a:t>
                          </a:r>
                          <a:endParaRPr lang="en-US" altLang="zh-CN"/>
                        </a:p>
                      </a:txBody>
                      <a:tcPr/>
                    </a:tc>
                  </a:tr>
                  <a:tr h="383540">
                    <a:tc>
                      <a:txBody>
                        <a:bodyPr/>
                        <a:lstStyle/>
                        <a:p>
                          <a:pPr algn="ctr">
                            <a:buNone/>
                          </a:pPr>
                          <a:r>
                            <a:rPr lang="en-US" altLang="zh-CN"/>
                            <a:t># of coef</a:t>
                          </a:r>
                          <a:endParaRPr lang="en-US" altLang="zh-CN"/>
                        </a:p>
                      </a:txBody>
                      <a:tcPr/>
                    </a:tc>
                    <a:tc>
                      <a:txBody>
                        <a:bodyPr/>
                        <a:lstStyle/>
                        <a:p>
                          <a:pPr algn="ctr">
                            <a:buNone/>
                          </a:pPr>
                          <a:r>
                            <a:rPr lang="en-US" altLang="zh-CN"/>
                            <a:t>29</a:t>
                          </a:r>
                          <a:endParaRPr lang="en-US" altLang="zh-CN"/>
                        </a:p>
                      </a:txBody>
                      <a:tcPr/>
                    </a:tc>
                    <a:tc>
                      <a:txBody>
                        <a:bodyPr/>
                        <a:lstStyle/>
                        <a:p>
                          <a:pPr algn="ctr">
                            <a:buNone/>
                          </a:pPr>
                          <a:r>
                            <a:rPr lang="en-US" altLang="zh-CN"/>
                            <a:t>29</a:t>
                          </a:r>
                          <a:endParaRPr lang="en-US" altLang="zh-CN"/>
                        </a:p>
                      </a:txBody>
                      <a:tcPr/>
                    </a:tc>
                  </a:tr>
                  <a:tr h="383540">
                    <a:tc>
                      <a:txBody>
                        <a:bodyPr/>
                        <a:lstStyle/>
                        <a:p>
                          <a:pPr>
                            <a:buNone/>
                          </a:pPr>
                          <a14:m>
                            <m:oMathPara xmlns:m="http://schemas.openxmlformats.org/officeDocument/2006/math">
                              <m:oMathParaPr>
                                <m:jc m:val="centerGroup"/>
                              </m:oMathParaPr>
                              <m:oMath xmlns:m="http://schemas.openxmlformats.org/officeDocument/2006/math">
                                <m:sSup>
                                  <m:sSupPr>
                                    <m:ctrlPr>
                                      <a:rPr lang="en-US" altLang="zh-CN" sz="1800" i="1">
                                        <a:solidFill>
                                          <a:schemeClr val="tx1"/>
                                        </a:solidFill>
                                        <a:latin typeface="Cambria Math" panose="02040503050406030204" pitchFamily="18" charset="0"/>
                                        <a:cs typeface="Cambria Math" panose="02040503050406030204" pitchFamily="18" charset="0"/>
                                      </a:rPr>
                                    </m:ctrlPr>
                                  </m:sSupPr>
                                  <m:e>
                                    <m:r>
                                      <a:rPr lang="en-US" altLang="zh-CN" sz="1800" i="1">
                                        <a:solidFill>
                                          <a:schemeClr val="tx1"/>
                                        </a:solidFill>
                                        <a:latin typeface="Cambria Math" panose="02040503050406030204" pitchFamily="18" charset="0"/>
                                        <a:cs typeface="Cambria Math" panose="02040503050406030204" pitchFamily="18" charset="0"/>
                                      </a:rPr>
                                      <m:t>𝑅</m:t>
                                    </m:r>
                                  </m:e>
                                  <m:sup>
                                    <m:r>
                                      <a:rPr lang="en-US" altLang="zh-CN" sz="1800" i="1">
                                        <a:solidFill>
                                          <a:schemeClr val="tx1"/>
                                        </a:solidFill>
                                        <a:latin typeface="Cambria Math" panose="02040503050406030204" pitchFamily="18" charset="0"/>
                                        <a:cs typeface="Cambria Math" panose="02040503050406030204" pitchFamily="18" charset="0"/>
                                      </a:rPr>
                                      <m:t>2</m:t>
                                    </m:r>
                                  </m:sup>
                                </m:sSup>
                              </m:oMath>
                            </m:oMathPara>
                          </a14:m>
                          <a:endParaRPr lang="en-US" altLang="zh-CN"/>
                        </a:p>
                      </a:txBody>
                      <a:tcPr/>
                    </a:tc>
                    <a:tc>
                      <a:txBody>
                        <a:bodyPr/>
                        <a:lstStyle/>
                        <a:p>
                          <a:pPr algn="ctr">
                            <a:buNone/>
                          </a:pPr>
                          <a:r>
                            <a:rPr lang="en-US" altLang="zh-CN"/>
                            <a:t>0.7093</a:t>
                          </a:r>
                          <a:endParaRPr lang="en-US" altLang="zh-CN"/>
                        </a:p>
                      </a:txBody>
                      <a:tcPr/>
                    </a:tc>
                    <a:tc>
                      <a:txBody>
                        <a:bodyPr/>
                        <a:lstStyle/>
                        <a:p>
                          <a:pPr algn="ctr">
                            <a:buNone/>
                          </a:pPr>
                          <a:r>
                            <a:rPr lang="en-US" altLang="zh-CN"/>
                            <a:t>0.7853</a:t>
                          </a:r>
                          <a:endParaRPr lang="en-US" altLang="zh-CN"/>
                        </a:p>
                      </a:txBody>
                      <a:tcPr/>
                    </a:tc>
                  </a:tr>
                  <a:tr h="383540">
                    <a:tc>
                      <a:txBody>
                        <a:bodyPr/>
                        <a:lstStyle/>
                        <a:p>
                          <a:pPr algn="ctr">
                            <a:buNone/>
                          </a:pPr>
                          <a:r>
                            <a:rPr lang="en-US" altLang="zh-CN"/>
                            <a:t>Adjusted </a:t>
                          </a:r>
                          <a14:m>
                            <m:oMath xmlns:m="http://schemas.openxmlformats.org/officeDocument/2006/math">
                              <m:sSup>
                                <m:sSupPr>
                                  <m:ctrlPr>
                                    <a:rPr lang="en-US" altLang="zh-CN" sz="1800" i="1">
                                      <a:solidFill>
                                        <a:schemeClr val="tx1"/>
                                      </a:solidFill>
                                      <a:latin typeface="Cambria Math" panose="02040503050406030204" pitchFamily="18" charset="0"/>
                                      <a:cs typeface="Cambria Math" panose="02040503050406030204" pitchFamily="18" charset="0"/>
                                    </a:rPr>
                                  </m:ctrlPr>
                                </m:sSupPr>
                                <m:e>
                                  <m:r>
                                    <a:rPr lang="en-US" altLang="zh-CN" sz="1800" i="1">
                                      <a:solidFill>
                                        <a:schemeClr val="tx1"/>
                                      </a:solidFill>
                                      <a:latin typeface="Cambria Math" panose="02040503050406030204" pitchFamily="18" charset="0"/>
                                      <a:cs typeface="Cambria Math" panose="02040503050406030204" pitchFamily="18" charset="0"/>
                                    </a:rPr>
                                    <m:t>𝑅</m:t>
                                  </m:r>
                                </m:e>
                                <m:sup>
                                  <m:r>
                                    <a:rPr lang="en-US" altLang="zh-CN" sz="1800" i="1">
                                      <a:solidFill>
                                        <a:schemeClr val="tx1"/>
                                      </a:solidFill>
                                      <a:latin typeface="Cambria Math" panose="02040503050406030204" pitchFamily="18" charset="0"/>
                                      <a:cs typeface="Cambria Math" panose="02040503050406030204" pitchFamily="18" charset="0"/>
                                    </a:rPr>
                                    <m:t>2</m:t>
                                  </m:r>
                                </m:sup>
                              </m:sSup>
                            </m:oMath>
                          </a14:m>
                          <a:endParaRPr lang="en-US" altLang="zh-CN"/>
                        </a:p>
                      </a:txBody>
                      <a:tcPr/>
                    </a:tc>
                    <a:tc>
                      <a:txBody>
                        <a:bodyPr/>
                        <a:lstStyle/>
                        <a:p>
                          <a:pPr algn="ctr">
                            <a:buNone/>
                          </a:pPr>
                          <a:r>
                            <a:rPr lang="en-US" altLang="zh-CN"/>
                            <a:t>0.7079</a:t>
                          </a:r>
                          <a:endParaRPr lang="en-US" altLang="zh-CN"/>
                        </a:p>
                      </a:txBody>
                      <a:tcPr/>
                    </a:tc>
                    <a:tc>
                      <a:txBody>
                        <a:bodyPr/>
                        <a:lstStyle/>
                        <a:p>
                          <a:pPr algn="ctr">
                            <a:buNone/>
                          </a:pPr>
                          <a:r>
                            <a:rPr lang="en-US" altLang="zh-CN"/>
                            <a:t>0.7843</a:t>
                          </a:r>
                          <a:endParaRPr lang="en-US" altLang="zh-CN"/>
                        </a:p>
                      </a:txBody>
                      <a:tcPr/>
                    </a:tc>
                  </a:tr>
                </a:tbl>
              </a:graphicData>
            </a:graphic>
          </p:graphicFrame>
        </mc:Choice>
        <mc:Fallback xmlns="">
          <p:graphicFrame>
            <p:nvGraphicFramePr>
              <p:cNvPr id="8" name="表格 7"/>
              <p:cNvGraphicFramePr/>
              <p:nvPr>
                <p:custDataLst>
                  <p:tags r:id="rId3"/>
                </p:custDataLst>
              </p:nvPr>
            </p:nvGraphicFramePr>
            <p:xfrm>
              <a:off x="922655" y="753745"/>
              <a:ext cx="4667250" cy="1534160"/>
            </p:xfrm>
            <a:graphic>
              <a:graphicData uri="http://schemas.openxmlformats.org/drawingml/2006/table">
                <a:tbl>
                  <a:tblPr firstRow="1" bandRow="1">
                    <a:tableStyleId>{5C22544A-7EE6-4342-B048-85BDC9FD1C3A}</a:tableStyleId>
                  </a:tblPr>
                  <a:tblGrid>
                    <a:gridCol w="1555750"/>
                    <a:gridCol w="1555750"/>
                    <a:gridCol w="1555750"/>
                  </a:tblGrid>
                  <a:tr h="383540">
                    <a:tc>
                      <a:txBody>
                        <a:bodyPr/>
                        <a:lstStyle/>
                        <a:p>
                          <a:pPr>
                            <a:buNone/>
                          </a:pPr>
                          <a:endParaRPr lang="zh-CN" altLang="en-US"/>
                        </a:p>
                      </a:txBody>
                      <a:tcPr/>
                    </a:tc>
                    <a:tc>
                      <a:txBody>
                        <a:bodyPr/>
                        <a:lstStyle/>
                        <a:p>
                          <a:pPr algn="ctr">
                            <a:buNone/>
                          </a:pPr>
                          <a:r>
                            <a:rPr lang="en-US" altLang="zh-CN"/>
                            <a:t>fit2</a:t>
                          </a:r>
                          <a:endParaRPr lang="en-US" altLang="zh-CN"/>
                        </a:p>
                      </a:txBody>
                      <a:tcPr/>
                    </a:tc>
                    <a:tc>
                      <a:txBody>
                        <a:bodyPr/>
                        <a:lstStyle/>
                        <a:p>
                          <a:pPr algn="ctr">
                            <a:buNone/>
                          </a:pPr>
                          <a:r>
                            <a:rPr lang="en-US" altLang="zh-CN"/>
                            <a:t>fit3</a:t>
                          </a:r>
                          <a:endParaRPr lang="en-US" altLang="zh-CN"/>
                        </a:p>
                      </a:txBody>
                      <a:tcPr/>
                    </a:tc>
                  </a:tr>
                  <a:tr h="383540">
                    <a:tc>
                      <a:txBody>
                        <a:bodyPr/>
                        <a:lstStyle/>
                        <a:p>
                          <a:pPr algn="ctr">
                            <a:buNone/>
                          </a:pPr>
                          <a:r>
                            <a:rPr lang="en-US" altLang="zh-CN"/>
                            <a:t># of coef</a:t>
                          </a:r>
                          <a:endParaRPr lang="en-US" altLang="zh-CN"/>
                        </a:p>
                      </a:txBody>
                      <a:tcPr/>
                    </a:tc>
                    <a:tc>
                      <a:txBody>
                        <a:bodyPr/>
                        <a:lstStyle/>
                        <a:p>
                          <a:pPr algn="ctr">
                            <a:buNone/>
                          </a:pPr>
                          <a:r>
                            <a:rPr lang="en-US" altLang="zh-CN"/>
                            <a:t>29</a:t>
                          </a:r>
                          <a:endParaRPr lang="en-US" altLang="zh-CN"/>
                        </a:p>
                      </a:txBody>
                      <a:tcPr/>
                    </a:tc>
                    <a:tc>
                      <a:txBody>
                        <a:bodyPr/>
                        <a:lstStyle/>
                        <a:p>
                          <a:pPr algn="ctr">
                            <a:buNone/>
                          </a:pPr>
                          <a:r>
                            <a:rPr lang="en-US" altLang="zh-CN"/>
                            <a:t>29</a:t>
                          </a:r>
                          <a:endParaRPr lang="en-US" altLang="zh-CN"/>
                        </a:p>
                      </a:txBody>
                      <a:tcPr/>
                    </a:tc>
                  </a:tr>
                  <a:tr h="383540">
                    <a:tc>
                      <a:txBody>
                        <a:bodyPr/>
                        <a:lstStyle/>
                        <a:p>
                          <a:endParaRPr lang="zh-CN"/>
                        </a:p>
                      </a:txBody>
                      <a:tcPr>
                        <a:blipFill>
                          <a:blip r:embed="rId4"/>
                        </a:blipFill>
                      </a:tcPr>
                    </a:tc>
                    <a:tc>
                      <a:txBody>
                        <a:bodyPr/>
                        <a:lstStyle/>
                        <a:p>
                          <a:pPr algn="ctr">
                            <a:buNone/>
                          </a:pPr>
                          <a:r>
                            <a:rPr lang="en-US" altLang="zh-CN"/>
                            <a:t>0.7093</a:t>
                          </a:r>
                          <a:endParaRPr lang="en-US" altLang="zh-CN"/>
                        </a:p>
                      </a:txBody>
                      <a:tcPr/>
                    </a:tc>
                    <a:tc>
                      <a:txBody>
                        <a:bodyPr/>
                        <a:lstStyle/>
                        <a:p>
                          <a:pPr algn="ctr">
                            <a:buNone/>
                          </a:pPr>
                          <a:r>
                            <a:rPr lang="en-US" altLang="zh-CN"/>
                            <a:t>0.7853</a:t>
                          </a:r>
                          <a:endParaRPr lang="en-US" altLang="zh-CN"/>
                        </a:p>
                      </a:txBody>
                      <a:tcPr/>
                    </a:tc>
                  </a:tr>
                  <a:tr h="383540">
                    <a:tc>
                      <a:txBody>
                        <a:bodyPr/>
                        <a:lstStyle/>
                        <a:p>
                          <a:endParaRPr lang="zh-CN"/>
                        </a:p>
                      </a:txBody>
                      <a:tcPr>
                        <a:blipFill>
                          <a:blip r:embed="rId4"/>
                        </a:blipFill>
                      </a:tcPr>
                    </a:tc>
                    <a:tc>
                      <a:txBody>
                        <a:bodyPr/>
                        <a:lstStyle/>
                        <a:p>
                          <a:pPr algn="ctr">
                            <a:buNone/>
                          </a:pPr>
                          <a:r>
                            <a:rPr lang="en-US" altLang="zh-CN"/>
                            <a:t>0.7079</a:t>
                          </a:r>
                          <a:endParaRPr lang="en-US" altLang="zh-CN"/>
                        </a:p>
                      </a:txBody>
                      <a:tcPr/>
                    </a:tc>
                    <a:tc>
                      <a:txBody>
                        <a:bodyPr/>
                        <a:lstStyle/>
                        <a:p>
                          <a:pPr algn="ctr">
                            <a:buNone/>
                          </a:pPr>
                          <a:r>
                            <a:rPr lang="en-US" altLang="zh-CN"/>
                            <a:t>0.7843</a:t>
                          </a:r>
                          <a:endParaRPr lang="en-US" altLang="zh-CN"/>
                        </a:p>
                      </a:txBody>
                      <a:tcPr/>
                    </a:tc>
                  </a:tr>
                </a:tbl>
              </a:graphicData>
            </a:graphic>
          </p:graphicFrame>
        </mc:Fallback>
      </mc:AlternateContent>
      <p:grpSp>
        <p:nvGrpSpPr>
          <p:cNvPr id="13" name="组合 12"/>
          <p:cNvGrpSpPr/>
          <p:nvPr/>
        </p:nvGrpSpPr>
        <p:grpSpPr>
          <a:xfrm>
            <a:off x="373380" y="3069590"/>
            <a:ext cx="5307330" cy="3401695"/>
            <a:chOff x="253" y="5506"/>
            <a:chExt cx="8358" cy="5357"/>
          </a:xfrm>
        </p:grpSpPr>
        <p:pic>
          <p:nvPicPr>
            <p:cNvPr id="7" name="图片 6"/>
            <p:cNvPicPr>
              <a:picLocks noChangeAspect="1"/>
            </p:cNvPicPr>
            <p:nvPr/>
          </p:nvPicPr>
          <p:blipFill>
            <a:blip r:embed="rId5"/>
            <a:stretch>
              <a:fillRect/>
            </a:stretch>
          </p:blipFill>
          <p:spPr>
            <a:xfrm>
              <a:off x="253" y="5506"/>
              <a:ext cx="8358" cy="4522"/>
            </a:xfrm>
            <a:prstGeom prst="rect">
              <a:avLst/>
            </a:prstGeom>
          </p:spPr>
        </p:pic>
        <p:sp>
          <p:nvSpPr>
            <p:cNvPr id="12" name="文本框 11"/>
            <p:cNvSpPr txBox="1"/>
            <p:nvPr/>
          </p:nvSpPr>
          <p:spPr>
            <a:xfrm>
              <a:off x="3644" y="10283"/>
              <a:ext cx="1950" cy="580"/>
            </a:xfrm>
            <a:prstGeom prst="rect">
              <a:avLst/>
            </a:prstGeom>
            <a:noFill/>
          </p:spPr>
          <p:txBody>
            <a:bodyPr wrap="square" rtlCol="0">
              <a:spAutoFit/>
            </a:bodyPr>
            <a:lstStyle/>
            <a:p>
              <a:r>
                <a:rPr lang="en-US" altLang="zh-CN"/>
                <a:t>fit3 </a:t>
              </a:r>
              <a:r>
                <a:rPr lang="zh-CN" altLang="en-US"/>
                <a:t>残差图</a:t>
              </a:r>
              <a:endParaRPr lang="zh-CN" altLang="en-US"/>
            </a:p>
          </p:txBody>
        </p:sp>
      </p:grpSp>
      <p:sp>
        <p:nvSpPr>
          <p:cNvPr id="14" name="文本框 13"/>
          <p:cNvSpPr txBox="1"/>
          <p:nvPr/>
        </p:nvSpPr>
        <p:spPr>
          <a:xfrm>
            <a:off x="7290435" y="4187825"/>
            <a:ext cx="2609215" cy="1753235"/>
          </a:xfrm>
          <a:prstGeom prst="rect">
            <a:avLst/>
          </a:prstGeom>
          <a:noFill/>
        </p:spPr>
        <p:txBody>
          <a:bodyPr wrap="square" rtlCol="0">
            <a:spAutoFit/>
          </a:bodyPr>
          <a:lstStyle/>
          <a:p>
            <a:pPr marL="285750" indent="-285750">
              <a:buFont typeface="Arial" panose="020B0604020202020204" pitchFamily="34" charset="0"/>
              <a:buChar char="•"/>
            </a:pPr>
            <a:r>
              <a:rPr lang="en-US" altLang="zh-CN">
                <a:sym typeface="+mn-ea"/>
              </a:rPr>
              <a:t>fitted value &lt; 11.5</a:t>
            </a:r>
            <a:r>
              <a:rPr lang="zh-CN" altLang="en-US">
                <a:sym typeface="+mn-ea"/>
              </a:rPr>
              <a:t>的点全是类别为汽车的短视频。这提醒我们考虑类别与其他变量的</a:t>
            </a:r>
            <a:r>
              <a:rPr lang="en-US" altLang="zh-CN">
                <a:sym typeface="+mn-ea"/>
              </a:rPr>
              <a:t>interaction</a:t>
            </a:r>
            <a:endParaRPr lang="zh-CN" altLang="en-US"/>
          </a:p>
          <a:p>
            <a:endParaRPr lang="zh-CN" altLang="en-US"/>
          </a:p>
        </p:txBody>
      </p:sp>
      <p:cxnSp>
        <p:nvCxnSpPr>
          <p:cNvPr id="15" name="直接连接符 14"/>
          <p:cNvCxnSpPr/>
          <p:nvPr/>
        </p:nvCxnSpPr>
        <p:spPr>
          <a:xfrm>
            <a:off x="6395085" y="260985"/>
            <a:ext cx="0" cy="27711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11292840" y="63500"/>
            <a:ext cx="822960" cy="579120"/>
            <a:chOff x="15192" y="404"/>
            <a:chExt cx="1296" cy="912"/>
          </a:xfrm>
          <a:solidFill>
            <a:srgbClr val="E5ECF6"/>
          </a:solidFill>
        </p:grpSpPr>
        <p:sp>
          <p:nvSpPr>
            <p:cNvPr id="17" name="剪去对角的矩形 16"/>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5408" y="570"/>
              <a:ext cx="864" cy="580"/>
            </a:xfrm>
            <a:prstGeom prst="rect">
              <a:avLst/>
            </a:prstGeom>
            <a:grpFill/>
            <a:ln>
              <a:noFill/>
            </a:ln>
          </p:spPr>
          <p:txBody>
            <a:bodyPr wrap="square" rtlCol="0">
              <a:spAutoFit/>
            </a:bodyPr>
            <a:lstStyle/>
            <a:p>
              <a:pPr algn="ctr"/>
              <a:r>
                <a:rPr lang="en-US" altLang="zh-CN">
                  <a:solidFill>
                    <a:schemeClr val="tx1"/>
                  </a:solidFill>
                </a:rPr>
                <a:t>fit3</a:t>
              </a:r>
              <a:endParaRPr lang="en-US" altLang="zh-CN">
                <a:solidFill>
                  <a:schemeClr val="tx1"/>
                </a:solidFill>
              </a:endParaRPr>
            </a:p>
          </p:txBody>
        </p:sp>
      </p:grpSp>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newplot"/>
          <p:cNvPicPr>
            <a:picLocks noChangeAspect="1"/>
          </p:cNvPicPr>
          <p:nvPr/>
        </p:nvPicPr>
        <p:blipFill>
          <a:blip r:embed="rId1"/>
          <a:stretch>
            <a:fillRect/>
          </a:stretch>
        </p:blipFill>
        <p:spPr>
          <a:xfrm>
            <a:off x="156845" y="1296670"/>
            <a:ext cx="6906260" cy="4264660"/>
          </a:xfrm>
          <a:prstGeom prst="rect">
            <a:avLst/>
          </a:prstGeom>
        </p:spPr>
      </p:pic>
      <p:sp>
        <p:nvSpPr>
          <p:cNvPr id="2" name="文本框 1"/>
          <p:cNvSpPr txBox="1"/>
          <p:nvPr/>
        </p:nvSpPr>
        <p:spPr>
          <a:xfrm>
            <a:off x="8328660" y="2413951"/>
            <a:ext cx="3392170" cy="203009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类别对点赞数有决定性影响</a:t>
            </a:r>
            <a:endParaRPr lang="zh-CN" altLang="en-US" dirty="0"/>
          </a:p>
          <a:p>
            <a:endParaRPr lang="zh-CN" altLang="en-US" dirty="0"/>
          </a:p>
          <a:p>
            <a:endParaRPr lang="zh-CN" altLang="en-US" dirty="0"/>
          </a:p>
          <a:p>
            <a:endParaRPr lang="zh-CN" altLang="en-US" dirty="0"/>
          </a:p>
          <a:p>
            <a:pPr marL="285750" indent="-285750">
              <a:buFont typeface="Arial" panose="020B0604020202020204" pitchFamily="34" charset="0"/>
              <a:buChar char="•"/>
            </a:pPr>
            <a:r>
              <a:rPr lang="zh-CN" altLang="en-US" dirty="0"/>
              <a:t>不同类别的短视频</a:t>
            </a:r>
            <a:r>
              <a:rPr lang="en-US" altLang="zh-CN" dirty="0"/>
              <a:t>log(</a:t>
            </a:r>
            <a:r>
              <a:rPr lang="zh-CN" altLang="en-US" dirty="0"/>
              <a:t>点赞数</a:t>
            </a:r>
            <a:r>
              <a:rPr lang="en-US" altLang="zh-CN" dirty="0"/>
              <a:t>)</a:t>
            </a:r>
            <a:r>
              <a:rPr lang="zh-CN" altLang="en-US" dirty="0"/>
              <a:t>与</a:t>
            </a:r>
            <a:r>
              <a:rPr lang="en-US" altLang="zh-CN" dirty="0"/>
              <a:t>log(</a:t>
            </a:r>
            <a:r>
              <a:rPr lang="zh-CN" altLang="en-US" dirty="0"/>
              <a:t>评论数</a:t>
            </a:r>
            <a:r>
              <a:rPr lang="en-US" altLang="zh-CN" dirty="0"/>
              <a:t>),log(</a:t>
            </a:r>
            <a:r>
              <a:rPr lang="zh-CN" altLang="en-US" dirty="0"/>
              <a:t>转发数</a:t>
            </a:r>
            <a:r>
              <a:rPr lang="en-US" altLang="zh-CN" dirty="0"/>
              <a:t>)</a:t>
            </a:r>
            <a:r>
              <a:rPr lang="zh-CN" altLang="en-US" dirty="0"/>
              <a:t>的线性关系也不太一样</a:t>
            </a:r>
            <a:endParaRPr lang="zh-CN" altLang="en-US" dirty="0"/>
          </a:p>
        </p:txBody>
      </p:sp>
      <p:sp>
        <p:nvSpPr>
          <p:cNvPr id="3" name="文本框 2"/>
          <p:cNvSpPr txBox="1"/>
          <p:nvPr/>
        </p:nvSpPr>
        <p:spPr>
          <a:xfrm>
            <a:off x="0" y="0"/>
            <a:ext cx="4197985" cy="368300"/>
          </a:xfrm>
          <a:prstGeom prst="rect">
            <a:avLst/>
          </a:prstGeom>
          <a:noFill/>
        </p:spPr>
        <p:txBody>
          <a:bodyPr wrap="square" rtlCol="0">
            <a:spAutoFit/>
          </a:bodyPr>
          <a:lstStyle/>
          <a:p>
            <a:r>
              <a:rPr lang="en-US" altLang="zh-CN">
                <a:sym typeface="+mn-ea"/>
              </a:rPr>
              <a:t>Interaction</a:t>
            </a:r>
            <a:r>
              <a:rPr lang="en-US" altLang="zh-CN"/>
              <a:t> </a:t>
            </a:r>
            <a:endParaRPr lang="en-US" altLang="zh-CN"/>
          </a:p>
        </p:txBody>
      </p:sp>
      <p:pic>
        <p:nvPicPr>
          <p:cNvPr id="7" name="3dscatter">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505177" y="1124583"/>
            <a:ext cx="7823483" cy="4608829"/>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199880" y="1259840"/>
            <a:ext cx="2433955" cy="4523105"/>
          </a:xfrm>
          <a:prstGeom prst="rect">
            <a:avLst/>
          </a:prstGeom>
          <a:noFill/>
        </p:spPr>
        <p:txBody>
          <a:bodyPr wrap="square" rtlCol="0">
            <a:spAutoFit/>
          </a:bodyPr>
          <a:lstStyle/>
          <a:p>
            <a:pPr marL="285750" indent="-285750">
              <a:buFont typeface="Arial" panose="020B0604020202020204" pitchFamily="34" charset="0"/>
              <a:buChar char="•"/>
            </a:pPr>
            <a:r>
              <a:rPr lang="zh-CN" altLang="en-US"/>
              <a:t>我们发现汽车类别短视频的斜率明显不同于其他类别短视频的斜率，而其他类别的斜率基本相同。</a:t>
            </a:r>
            <a:endParaRPr lang="zh-CN" altLang="en-US"/>
          </a:p>
          <a:p>
            <a:endParaRPr lang="zh-CN" altLang="en-US"/>
          </a:p>
          <a:p>
            <a:endParaRPr lang="zh-CN" altLang="en-US"/>
          </a:p>
          <a:p>
            <a:pPr marL="285750" indent="-285750">
              <a:buFont typeface="Arial" panose="020B0604020202020204" pitchFamily="34" charset="0"/>
              <a:buChar char="•"/>
            </a:pPr>
            <a:r>
              <a:rPr lang="zh-CN" altLang="en-US"/>
              <a:t>因此，我们引入分类变量</a:t>
            </a:r>
            <a:r>
              <a:rPr lang="en-US" altLang="zh-CN"/>
              <a:t> iscar</a:t>
            </a:r>
            <a:r>
              <a:rPr lang="zh-CN" altLang="en-US"/>
              <a:t>，</a:t>
            </a:r>
            <a:r>
              <a:rPr lang="en-US" altLang="zh-CN"/>
              <a:t> </a:t>
            </a:r>
            <a:r>
              <a:rPr lang="zh-CN" altLang="en-US"/>
              <a:t>取值</a:t>
            </a:r>
            <a:r>
              <a:rPr lang="en-US" altLang="zh-CN"/>
              <a:t>1</a:t>
            </a:r>
            <a:r>
              <a:rPr lang="zh-CN" altLang="en-US"/>
              <a:t>和</a:t>
            </a:r>
            <a:r>
              <a:rPr lang="en-US" altLang="zh-CN"/>
              <a:t>0</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1</a:t>
            </a:r>
            <a:r>
              <a:rPr lang="zh-CN" altLang="en-US"/>
              <a:t>代表汽车类别</a:t>
            </a:r>
            <a:endParaRPr lang="zh-CN" altLang="en-US"/>
          </a:p>
          <a:p>
            <a:pPr marL="285750" indent="-285750">
              <a:buFont typeface="Arial" panose="020B0604020202020204" pitchFamily="34" charset="0"/>
              <a:buChar char="•"/>
            </a:pPr>
            <a:r>
              <a:rPr lang="en-US" altLang="zh-CN"/>
              <a:t>0</a:t>
            </a:r>
            <a:r>
              <a:rPr lang="zh-CN" altLang="en-US"/>
              <a:t>代表非汽车类别</a:t>
            </a:r>
            <a:endParaRPr lang="zh-CN" altLang="en-US"/>
          </a:p>
        </p:txBody>
      </p:sp>
      <p:sp>
        <p:nvSpPr>
          <p:cNvPr id="3" name="文本框 2"/>
          <p:cNvSpPr txBox="1"/>
          <p:nvPr/>
        </p:nvSpPr>
        <p:spPr>
          <a:xfrm>
            <a:off x="0" y="0"/>
            <a:ext cx="4197985" cy="368300"/>
          </a:xfrm>
          <a:prstGeom prst="rect">
            <a:avLst/>
          </a:prstGeom>
          <a:noFill/>
        </p:spPr>
        <p:txBody>
          <a:bodyPr wrap="square" rtlCol="0">
            <a:spAutoFit/>
          </a:bodyPr>
          <a:lstStyle/>
          <a:p>
            <a:r>
              <a:rPr lang="en-US" altLang="zh-CN">
                <a:sym typeface="+mn-ea"/>
              </a:rPr>
              <a:t>Interaction</a:t>
            </a:r>
            <a:r>
              <a:rPr lang="en-US" altLang="zh-CN"/>
              <a:t> </a:t>
            </a:r>
            <a:endParaRPr lang="en-US" altLang="zh-CN"/>
          </a:p>
        </p:txBody>
      </p:sp>
      <p:grpSp>
        <p:nvGrpSpPr>
          <p:cNvPr id="12" name="组合 11"/>
          <p:cNvGrpSpPr/>
          <p:nvPr/>
        </p:nvGrpSpPr>
        <p:grpSpPr>
          <a:xfrm>
            <a:off x="130175" y="586105"/>
            <a:ext cx="4423410" cy="5890895"/>
            <a:chOff x="750" y="923"/>
            <a:chExt cx="6966" cy="9277"/>
          </a:xfrm>
        </p:grpSpPr>
        <p:pic>
          <p:nvPicPr>
            <p:cNvPr id="2" name="图片 1"/>
            <p:cNvPicPr>
              <a:picLocks noChangeAspect="1"/>
            </p:cNvPicPr>
            <p:nvPr/>
          </p:nvPicPr>
          <p:blipFill>
            <a:blip r:embed="rId1"/>
            <a:stretch>
              <a:fillRect/>
            </a:stretch>
          </p:blipFill>
          <p:spPr>
            <a:xfrm>
              <a:off x="750" y="923"/>
              <a:ext cx="6905" cy="4313"/>
            </a:xfrm>
            <a:prstGeom prst="rect">
              <a:avLst/>
            </a:prstGeom>
          </p:spPr>
        </p:pic>
        <p:pic>
          <p:nvPicPr>
            <p:cNvPr id="10" name="图片 9"/>
            <p:cNvPicPr>
              <a:picLocks noChangeAspect="1"/>
            </p:cNvPicPr>
            <p:nvPr/>
          </p:nvPicPr>
          <p:blipFill>
            <a:blip r:embed="rId2"/>
            <a:stretch>
              <a:fillRect/>
            </a:stretch>
          </p:blipFill>
          <p:spPr>
            <a:xfrm>
              <a:off x="750" y="5852"/>
              <a:ext cx="6967" cy="4348"/>
            </a:xfrm>
            <a:prstGeom prst="rect">
              <a:avLst/>
            </a:prstGeom>
          </p:spPr>
        </p:pic>
      </p:grpSp>
      <p:grpSp>
        <p:nvGrpSpPr>
          <p:cNvPr id="13" name="组合 12"/>
          <p:cNvGrpSpPr/>
          <p:nvPr/>
        </p:nvGrpSpPr>
        <p:grpSpPr>
          <a:xfrm>
            <a:off x="4618355" y="549275"/>
            <a:ext cx="4471035" cy="5956935"/>
            <a:chOff x="11768" y="807"/>
            <a:chExt cx="7041" cy="9381"/>
          </a:xfrm>
        </p:grpSpPr>
        <p:pic>
          <p:nvPicPr>
            <p:cNvPr id="4" name="图片 3"/>
            <p:cNvPicPr>
              <a:picLocks noChangeAspect="1"/>
            </p:cNvPicPr>
            <p:nvPr/>
          </p:nvPicPr>
          <p:blipFill>
            <a:blip r:embed="rId3"/>
            <a:stretch>
              <a:fillRect/>
            </a:stretch>
          </p:blipFill>
          <p:spPr>
            <a:xfrm>
              <a:off x="11779" y="807"/>
              <a:ext cx="7030" cy="4372"/>
            </a:xfrm>
            <a:prstGeom prst="rect">
              <a:avLst/>
            </a:prstGeom>
          </p:spPr>
        </p:pic>
        <p:pic>
          <p:nvPicPr>
            <p:cNvPr id="11" name="图片 10"/>
            <p:cNvPicPr>
              <a:picLocks noChangeAspect="1"/>
            </p:cNvPicPr>
            <p:nvPr/>
          </p:nvPicPr>
          <p:blipFill>
            <a:blip r:embed="rId4"/>
            <a:stretch>
              <a:fillRect/>
            </a:stretch>
          </p:blipFill>
          <p:spPr>
            <a:xfrm>
              <a:off x="11768" y="5800"/>
              <a:ext cx="7041" cy="4388"/>
            </a:xfrm>
            <a:prstGeom prst="rect">
              <a:avLst/>
            </a:prstGeom>
          </p:spPr>
        </p:pic>
      </p:grpSp>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0"/>
            <a:ext cx="4197985" cy="368300"/>
          </a:xfrm>
          <a:prstGeom prst="rect">
            <a:avLst/>
          </a:prstGeom>
          <a:noFill/>
        </p:spPr>
        <p:txBody>
          <a:bodyPr wrap="square" rtlCol="0">
            <a:spAutoFit/>
          </a:bodyPr>
          <a:lstStyle/>
          <a:p>
            <a:r>
              <a:rPr lang="en-US" altLang="zh-CN">
                <a:sym typeface="+mn-ea"/>
              </a:rPr>
              <a:t>Interaction </a:t>
            </a:r>
            <a:r>
              <a:rPr lang="en-US" altLang="zh-CN"/>
              <a:t> </a:t>
            </a:r>
            <a:endParaRPr lang="en-US" altLang="zh-CN"/>
          </a:p>
        </p:txBody>
      </p:sp>
      <p:grpSp>
        <p:nvGrpSpPr>
          <p:cNvPr id="4" name="组合 3"/>
          <p:cNvGrpSpPr/>
          <p:nvPr/>
        </p:nvGrpSpPr>
        <p:grpSpPr>
          <a:xfrm>
            <a:off x="10840720" y="63500"/>
            <a:ext cx="1727200" cy="579120"/>
            <a:chOff x="14480" y="404"/>
            <a:chExt cx="2720" cy="912"/>
          </a:xfrm>
          <a:solidFill>
            <a:srgbClr val="E5ECF6"/>
          </a:solidFill>
        </p:grpSpPr>
        <p:sp>
          <p:nvSpPr>
            <p:cNvPr id="11" name="剪去对角的矩形 10"/>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4480" y="570"/>
              <a:ext cx="2720" cy="580"/>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fit4</a:t>
              </a:r>
              <a:endParaRPr lang="en-US" altLang="zh-CN">
                <a:solidFill>
                  <a:schemeClr val="tx1"/>
                </a:solidFill>
              </a:endParaRPr>
            </a:p>
          </p:txBody>
        </p:sp>
      </p:grpSp>
      <mc:AlternateContent xmlns:mc="http://schemas.openxmlformats.org/markup-compatibility/2006" xmlns:a14="http://schemas.microsoft.com/office/drawing/2010/main">
        <mc:Choice Requires="a14">
          <p:graphicFrame>
            <p:nvGraphicFramePr>
              <p:cNvPr id="15" name="表格 14"/>
              <p:cNvGraphicFramePr/>
              <p:nvPr>
                <p:custDataLst>
                  <p:tags r:id="rId1"/>
                </p:custDataLst>
              </p:nvPr>
            </p:nvGraphicFramePr>
            <p:xfrm>
              <a:off x="922655" y="753745"/>
              <a:ext cx="4667250" cy="1534160"/>
            </p:xfrm>
            <a:graphic>
              <a:graphicData uri="http://schemas.openxmlformats.org/drawingml/2006/table">
                <a:tbl>
                  <a:tblPr firstRow="1" bandRow="1">
                    <a:tableStyleId>{5C22544A-7EE6-4342-B048-85BDC9FD1C3A}</a:tableStyleId>
                  </a:tblPr>
                  <a:tblGrid>
                    <a:gridCol w="1555750"/>
                    <a:gridCol w="1555750"/>
                    <a:gridCol w="1555750"/>
                  </a:tblGrid>
                  <a:tr h="383540">
                    <a:tc>
                      <a:txBody>
                        <a:bodyPr/>
                        <a:lstStyle/>
                        <a:p>
                          <a:pPr>
                            <a:buNone/>
                          </a:pPr>
                          <a:endParaRPr lang="zh-CN" altLang="en-US"/>
                        </a:p>
                      </a:txBody>
                      <a:tcPr/>
                    </a:tc>
                    <a:tc>
                      <a:txBody>
                        <a:bodyPr/>
                        <a:lstStyle/>
                        <a:p>
                          <a:pPr algn="ctr">
                            <a:buNone/>
                          </a:pPr>
                          <a:r>
                            <a:rPr lang="en-US" altLang="zh-CN"/>
                            <a:t>fit3</a:t>
                          </a:r>
                          <a:endParaRPr lang="en-US" altLang="zh-CN"/>
                        </a:p>
                      </a:txBody>
                      <a:tcPr/>
                    </a:tc>
                    <a:tc>
                      <a:txBody>
                        <a:bodyPr/>
                        <a:lstStyle/>
                        <a:p>
                          <a:pPr algn="ctr">
                            <a:buNone/>
                          </a:pPr>
                          <a:r>
                            <a:rPr lang="en-US" altLang="zh-CN"/>
                            <a:t>fit4</a:t>
                          </a:r>
                          <a:endParaRPr lang="en-US" altLang="zh-CN"/>
                        </a:p>
                      </a:txBody>
                      <a:tcPr/>
                    </a:tc>
                  </a:tr>
                  <a:tr h="383540">
                    <a:tc>
                      <a:txBody>
                        <a:bodyPr/>
                        <a:lstStyle/>
                        <a:p>
                          <a:pPr algn="ctr">
                            <a:buNone/>
                          </a:pPr>
                          <a:r>
                            <a:rPr lang="en-US" altLang="zh-CN"/>
                            <a:t># of coef</a:t>
                          </a:r>
                          <a:endParaRPr lang="en-US" altLang="zh-CN"/>
                        </a:p>
                      </a:txBody>
                      <a:tcPr/>
                    </a:tc>
                    <a:tc>
                      <a:txBody>
                        <a:bodyPr/>
                        <a:lstStyle/>
                        <a:p>
                          <a:pPr algn="ctr">
                            <a:buNone/>
                          </a:pPr>
                          <a:r>
                            <a:rPr lang="en-US" altLang="zh-CN"/>
                            <a:t>29</a:t>
                          </a:r>
                          <a:endParaRPr lang="en-US" altLang="zh-CN"/>
                        </a:p>
                      </a:txBody>
                      <a:tcPr/>
                    </a:tc>
                    <a:tc>
                      <a:txBody>
                        <a:bodyPr/>
                        <a:lstStyle/>
                        <a:p>
                          <a:pPr algn="ctr">
                            <a:buNone/>
                          </a:pPr>
                          <a:r>
                            <a:rPr lang="en-US" altLang="zh-CN"/>
                            <a:t>52</a:t>
                          </a:r>
                          <a:endParaRPr lang="en-US" altLang="zh-CN"/>
                        </a:p>
                      </a:txBody>
                      <a:tcPr/>
                    </a:tc>
                  </a:tr>
                  <a:tr h="383540">
                    <a:tc>
                      <a:txBody>
                        <a:bodyPr/>
                        <a:lstStyle/>
                        <a:p>
                          <a:pPr>
                            <a:buNone/>
                          </a:pPr>
                          <a14:m>
                            <m:oMathPara xmlns:m="http://schemas.openxmlformats.org/officeDocument/2006/math">
                              <m:oMathParaPr>
                                <m:jc m:val="centerGroup"/>
                              </m:oMathParaPr>
                              <m:oMath xmlns:m="http://schemas.openxmlformats.org/officeDocument/2006/math">
                                <m:sSup>
                                  <m:sSupPr>
                                    <m:ctrlPr>
                                      <a:rPr lang="en-US" altLang="zh-CN" sz="1800" i="1">
                                        <a:solidFill>
                                          <a:schemeClr val="tx1"/>
                                        </a:solidFill>
                                        <a:latin typeface="Cambria Math" panose="02040503050406030204" pitchFamily="18" charset="0"/>
                                        <a:cs typeface="Cambria Math" panose="02040503050406030204" pitchFamily="18" charset="0"/>
                                      </a:rPr>
                                    </m:ctrlPr>
                                  </m:sSupPr>
                                  <m:e>
                                    <m:r>
                                      <a:rPr lang="en-US" altLang="zh-CN" sz="1800" i="1">
                                        <a:solidFill>
                                          <a:schemeClr val="tx1"/>
                                        </a:solidFill>
                                        <a:latin typeface="Cambria Math" panose="02040503050406030204" pitchFamily="18" charset="0"/>
                                        <a:cs typeface="Cambria Math" panose="02040503050406030204" pitchFamily="18" charset="0"/>
                                      </a:rPr>
                                      <m:t>𝑅</m:t>
                                    </m:r>
                                  </m:e>
                                  <m:sup>
                                    <m:r>
                                      <a:rPr lang="en-US" altLang="zh-CN" sz="1800" i="1">
                                        <a:solidFill>
                                          <a:schemeClr val="tx1"/>
                                        </a:solidFill>
                                        <a:latin typeface="Cambria Math" panose="02040503050406030204" pitchFamily="18" charset="0"/>
                                        <a:cs typeface="Cambria Math" panose="02040503050406030204" pitchFamily="18" charset="0"/>
                                      </a:rPr>
                                      <m:t>2</m:t>
                                    </m:r>
                                  </m:sup>
                                </m:sSup>
                              </m:oMath>
                            </m:oMathPara>
                          </a14:m>
                          <a:endParaRPr lang="en-US" altLang="zh-CN"/>
                        </a:p>
                      </a:txBody>
                      <a:tcPr/>
                    </a:tc>
                    <a:tc>
                      <a:txBody>
                        <a:bodyPr/>
                        <a:lstStyle/>
                        <a:p>
                          <a:pPr algn="ctr">
                            <a:buNone/>
                          </a:pPr>
                          <a:r>
                            <a:rPr lang="en-US" altLang="zh-CN"/>
                            <a:t>0.7853</a:t>
                          </a:r>
                          <a:endParaRPr lang="en-US" altLang="zh-CN"/>
                        </a:p>
                      </a:txBody>
                      <a:tcPr/>
                    </a:tc>
                    <a:tc>
                      <a:txBody>
                        <a:bodyPr/>
                        <a:lstStyle/>
                        <a:p>
                          <a:pPr algn="ctr">
                            <a:buNone/>
                          </a:pPr>
                          <a:r>
                            <a:rPr lang="en-US" altLang="zh-CN"/>
                            <a:t>0.8206</a:t>
                          </a:r>
                          <a:endParaRPr lang="en-US" altLang="zh-CN"/>
                        </a:p>
                      </a:txBody>
                      <a:tcPr/>
                    </a:tc>
                  </a:tr>
                  <a:tr h="383540">
                    <a:tc>
                      <a:txBody>
                        <a:bodyPr/>
                        <a:lstStyle/>
                        <a:p>
                          <a:pPr>
                            <a:buNone/>
                          </a:pPr>
                          <a:r>
                            <a:rPr lang="en-US" altLang="zh-CN"/>
                            <a:t>Adjusted </a:t>
                          </a:r>
                          <a14:m>
                            <m:oMath xmlns:m="http://schemas.openxmlformats.org/officeDocument/2006/math">
                              <m:sSup>
                                <m:sSupPr>
                                  <m:ctrlPr>
                                    <a:rPr lang="en-US" altLang="zh-CN" sz="1800" i="1">
                                      <a:solidFill>
                                        <a:schemeClr val="tx1"/>
                                      </a:solidFill>
                                      <a:latin typeface="Cambria Math" panose="02040503050406030204" pitchFamily="18" charset="0"/>
                                      <a:cs typeface="Cambria Math" panose="02040503050406030204" pitchFamily="18" charset="0"/>
                                    </a:rPr>
                                  </m:ctrlPr>
                                </m:sSupPr>
                                <m:e>
                                  <m:r>
                                    <a:rPr lang="en-US" altLang="zh-CN" sz="1800" i="1">
                                      <a:solidFill>
                                        <a:schemeClr val="tx1"/>
                                      </a:solidFill>
                                      <a:latin typeface="Cambria Math" panose="02040503050406030204" pitchFamily="18" charset="0"/>
                                      <a:cs typeface="Cambria Math" panose="02040503050406030204" pitchFamily="18" charset="0"/>
                                    </a:rPr>
                                    <m:t>𝑅</m:t>
                                  </m:r>
                                </m:e>
                                <m:sup>
                                  <m:r>
                                    <a:rPr lang="en-US" altLang="zh-CN" sz="1800" i="1">
                                      <a:solidFill>
                                        <a:schemeClr val="tx1"/>
                                      </a:solidFill>
                                      <a:latin typeface="Cambria Math" panose="02040503050406030204" pitchFamily="18" charset="0"/>
                                      <a:cs typeface="Cambria Math" panose="02040503050406030204" pitchFamily="18" charset="0"/>
                                    </a:rPr>
                                    <m:t>2</m:t>
                                  </m:r>
                                </m:sup>
                              </m:sSup>
                            </m:oMath>
                          </a14:m>
                          <a:endParaRPr lang="en-US" altLang="zh-CN"/>
                        </a:p>
                      </a:txBody>
                      <a:tcPr/>
                    </a:tc>
                    <a:tc>
                      <a:txBody>
                        <a:bodyPr/>
                        <a:lstStyle/>
                        <a:p>
                          <a:pPr algn="ctr">
                            <a:buNone/>
                          </a:pPr>
                          <a:r>
                            <a:rPr lang="en-US" altLang="zh-CN"/>
                            <a:t>0.7843</a:t>
                          </a:r>
                          <a:endParaRPr lang="en-US" altLang="zh-CN"/>
                        </a:p>
                      </a:txBody>
                      <a:tcPr/>
                    </a:tc>
                    <a:tc>
                      <a:txBody>
                        <a:bodyPr/>
                        <a:lstStyle/>
                        <a:p>
                          <a:pPr algn="ctr">
                            <a:buNone/>
                          </a:pPr>
                          <a:r>
                            <a:rPr lang="en-US" altLang="zh-CN" dirty="0"/>
                            <a:t>0.8191</a:t>
                          </a:r>
                          <a:endParaRPr lang="en-US" altLang="zh-CN" dirty="0"/>
                        </a:p>
                      </a:txBody>
                      <a:tcPr/>
                    </a:tc>
                  </a:tr>
                </a:tbl>
              </a:graphicData>
            </a:graphic>
          </p:graphicFrame>
        </mc:Choice>
        <mc:Fallback xmlns="">
          <p:graphicFrame>
            <p:nvGraphicFramePr>
              <p:cNvPr id="15" name="表格 14"/>
              <p:cNvGraphicFramePr/>
              <p:nvPr>
                <p:custDataLst>
                  <p:tags r:id="rId2"/>
                </p:custDataLst>
              </p:nvPr>
            </p:nvGraphicFramePr>
            <p:xfrm>
              <a:off x="922655" y="753745"/>
              <a:ext cx="4667250" cy="1534160"/>
            </p:xfrm>
            <a:graphic>
              <a:graphicData uri="http://schemas.openxmlformats.org/drawingml/2006/table">
                <a:tbl>
                  <a:tblPr firstRow="1" bandRow="1">
                    <a:tableStyleId>{5C22544A-7EE6-4342-B048-85BDC9FD1C3A}</a:tableStyleId>
                  </a:tblPr>
                  <a:tblGrid>
                    <a:gridCol w="1555750"/>
                    <a:gridCol w="1555750"/>
                    <a:gridCol w="1555750"/>
                  </a:tblGrid>
                  <a:tr h="383540">
                    <a:tc>
                      <a:txBody>
                        <a:bodyPr/>
                        <a:lstStyle/>
                        <a:p>
                          <a:pPr>
                            <a:buNone/>
                          </a:pPr>
                          <a:endParaRPr lang="zh-CN" altLang="en-US"/>
                        </a:p>
                      </a:txBody>
                      <a:tcPr/>
                    </a:tc>
                    <a:tc>
                      <a:txBody>
                        <a:bodyPr/>
                        <a:lstStyle/>
                        <a:p>
                          <a:pPr algn="ctr">
                            <a:buNone/>
                          </a:pPr>
                          <a:r>
                            <a:rPr lang="en-US" altLang="zh-CN"/>
                            <a:t>fit3</a:t>
                          </a:r>
                          <a:endParaRPr lang="en-US" altLang="zh-CN"/>
                        </a:p>
                      </a:txBody>
                      <a:tcPr/>
                    </a:tc>
                    <a:tc>
                      <a:txBody>
                        <a:bodyPr/>
                        <a:lstStyle/>
                        <a:p>
                          <a:pPr algn="ctr">
                            <a:buNone/>
                          </a:pPr>
                          <a:r>
                            <a:rPr lang="en-US" altLang="zh-CN"/>
                            <a:t>fit4</a:t>
                          </a:r>
                          <a:endParaRPr lang="en-US" altLang="zh-CN"/>
                        </a:p>
                      </a:txBody>
                      <a:tcPr/>
                    </a:tc>
                  </a:tr>
                  <a:tr h="383540">
                    <a:tc>
                      <a:txBody>
                        <a:bodyPr/>
                        <a:lstStyle/>
                        <a:p>
                          <a:pPr algn="ctr">
                            <a:buNone/>
                          </a:pPr>
                          <a:r>
                            <a:rPr lang="en-US" altLang="zh-CN"/>
                            <a:t># of coef</a:t>
                          </a:r>
                          <a:endParaRPr lang="en-US" altLang="zh-CN"/>
                        </a:p>
                      </a:txBody>
                      <a:tcPr/>
                    </a:tc>
                    <a:tc>
                      <a:txBody>
                        <a:bodyPr/>
                        <a:lstStyle/>
                        <a:p>
                          <a:pPr algn="ctr">
                            <a:buNone/>
                          </a:pPr>
                          <a:r>
                            <a:rPr lang="en-US" altLang="zh-CN"/>
                            <a:t>29</a:t>
                          </a:r>
                          <a:endParaRPr lang="en-US" altLang="zh-CN"/>
                        </a:p>
                      </a:txBody>
                      <a:tcPr/>
                    </a:tc>
                    <a:tc>
                      <a:txBody>
                        <a:bodyPr/>
                        <a:lstStyle/>
                        <a:p>
                          <a:pPr algn="ctr">
                            <a:buNone/>
                          </a:pPr>
                          <a:r>
                            <a:rPr lang="en-US" altLang="zh-CN"/>
                            <a:t>52</a:t>
                          </a:r>
                          <a:endParaRPr lang="en-US" altLang="zh-CN"/>
                        </a:p>
                      </a:txBody>
                      <a:tcPr/>
                    </a:tc>
                  </a:tr>
                  <a:tr h="383540">
                    <a:tc>
                      <a:txBody>
                        <a:bodyPr/>
                        <a:lstStyle/>
                        <a:p>
                          <a:endParaRPr lang="zh-CN"/>
                        </a:p>
                      </a:txBody>
                      <a:tcPr>
                        <a:blipFill>
                          <a:blip r:embed="rId3"/>
                        </a:blipFill>
                      </a:tcPr>
                    </a:tc>
                    <a:tc>
                      <a:txBody>
                        <a:bodyPr/>
                        <a:lstStyle/>
                        <a:p>
                          <a:pPr algn="ctr">
                            <a:buNone/>
                          </a:pPr>
                          <a:r>
                            <a:rPr lang="en-US" altLang="zh-CN"/>
                            <a:t>0.7853</a:t>
                          </a:r>
                          <a:endParaRPr lang="en-US" altLang="zh-CN"/>
                        </a:p>
                      </a:txBody>
                      <a:tcPr/>
                    </a:tc>
                    <a:tc>
                      <a:txBody>
                        <a:bodyPr/>
                        <a:lstStyle/>
                        <a:p>
                          <a:pPr algn="ctr">
                            <a:buNone/>
                          </a:pPr>
                          <a:r>
                            <a:rPr lang="en-US" altLang="zh-CN"/>
                            <a:t>0.8206</a:t>
                          </a:r>
                          <a:endParaRPr lang="en-US" altLang="zh-CN"/>
                        </a:p>
                      </a:txBody>
                      <a:tcPr/>
                    </a:tc>
                  </a:tr>
                  <a:tr h="383540">
                    <a:tc>
                      <a:txBody>
                        <a:bodyPr/>
                        <a:lstStyle/>
                        <a:p>
                          <a:endParaRPr lang="zh-CN"/>
                        </a:p>
                      </a:txBody>
                      <a:tcPr>
                        <a:blipFill>
                          <a:blip r:embed="rId3"/>
                        </a:blipFill>
                      </a:tcPr>
                    </a:tc>
                    <a:tc>
                      <a:txBody>
                        <a:bodyPr/>
                        <a:lstStyle/>
                        <a:p>
                          <a:pPr algn="ctr">
                            <a:buNone/>
                          </a:pPr>
                          <a:r>
                            <a:rPr lang="en-US" altLang="zh-CN"/>
                            <a:t>0.7843</a:t>
                          </a:r>
                          <a:endParaRPr lang="en-US" altLang="zh-CN"/>
                        </a:p>
                      </a:txBody>
                      <a:tcPr/>
                    </a:tc>
                    <a:tc>
                      <a:txBody>
                        <a:bodyPr/>
                        <a:lstStyle/>
                        <a:p>
                          <a:pPr algn="ctr">
                            <a:buNone/>
                          </a:pPr>
                          <a:r>
                            <a:rPr lang="en-US" altLang="zh-CN" dirty="0"/>
                            <a:t>0.8191</a:t>
                          </a:r>
                          <a:endParaRPr lang="en-US" altLang="zh-CN" dirty="0"/>
                        </a:p>
                      </a:txBody>
                      <a:tcPr/>
                    </a:tc>
                  </a:tr>
                </a:tbl>
              </a:graphicData>
            </a:graphic>
          </p:graphicFrame>
        </mc:Fallback>
      </mc:AlternateContent>
      <mc:AlternateContent xmlns:mc="http://schemas.openxmlformats.org/markup-compatibility/2006">
        <mc:Choice xmlns:a14="http://schemas.microsoft.com/office/drawing/2010/main" Requires="a14">
          <p:sp>
            <p:nvSpPr>
              <p:cNvPr id="40" name="文本框 39"/>
              <p:cNvSpPr txBox="1"/>
              <p:nvPr/>
            </p:nvSpPr>
            <p:spPr>
              <a:xfrm>
                <a:off x="7511415" y="1231265"/>
                <a:ext cx="2174875" cy="3797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i="1">
                            <a:solidFill>
                              <a:schemeClr val="tx1"/>
                            </a:solidFill>
                            <a:latin typeface="Cambria Math" panose="02040503050406030204" pitchFamily="18" charset="0"/>
                            <a:cs typeface="Cambria Math" panose="02040503050406030204" pitchFamily="18" charset="0"/>
                          </a:rPr>
                        </m:ctrlPr>
                      </m:sSupPr>
                      <m:e>
                        <m:r>
                          <a:rPr lang="en-US" altLang="zh-CN" i="1">
                            <a:solidFill>
                              <a:schemeClr val="tx1"/>
                            </a:solidFill>
                            <a:latin typeface="Cambria Math" panose="02040503050406030204" pitchFamily="18" charset="0"/>
                            <a:cs typeface="Cambria Math" panose="02040503050406030204" pitchFamily="18" charset="0"/>
                          </a:rPr>
                          <m:t>𝑅</m:t>
                        </m:r>
                      </m:e>
                      <m:sup>
                        <m:r>
                          <a:rPr lang="en-US" altLang="zh-CN" i="1">
                            <a:solidFill>
                              <a:schemeClr val="tx1"/>
                            </a:solidFill>
                            <a:latin typeface="Cambria Math" panose="02040503050406030204" pitchFamily="18" charset="0"/>
                            <a:cs typeface="Cambria Math" panose="02040503050406030204" pitchFamily="18" charset="0"/>
                          </a:rPr>
                          <m:t>2</m:t>
                        </m:r>
                      </m:sup>
                    </m:sSup>
                  </m:oMath>
                </a14:m>
                <a:r>
                  <a:rPr lang="zh-CN" altLang="en-US"/>
                  <a:t>提升</a:t>
                </a:r>
                <a:r>
                  <a:rPr lang="en-US" altLang="zh-CN"/>
                  <a:t>4%</a:t>
                </a:r>
                <a:endParaRPr lang="en-US" altLang="zh-CN"/>
              </a:p>
            </p:txBody>
          </p:sp>
        </mc:Choice>
        <mc:Fallback>
          <p:sp>
            <p:nvSpPr>
              <p:cNvPr id="40" name="文本框 39"/>
              <p:cNvSpPr txBox="1">
                <a:spLocks noRot="1" noChangeAspect="1" noMove="1" noResize="1" noEditPoints="1" noAdjustHandles="1" noChangeArrowheads="1" noChangeShapeType="1" noTextEdit="1"/>
              </p:cNvSpPr>
              <p:nvPr/>
            </p:nvSpPr>
            <p:spPr>
              <a:xfrm>
                <a:off x="7511415" y="1231265"/>
                <a:ext cx="2174875" cy="379730"/>
              </a:xfrm>
              <a:prstGeom prst="rect">
                <a:avLst/>
              </a:prstGeom>
              <a:blipFill rotWithShape="1">
                <a:blip r:embed="rId4"/>
                <a:stretch>
                  <a:fillRect/>
                </a:stretch>
              </a:blipFill>
            </p:spPr>
            <p:txBody>
              <a:bodyPr/>
              <a:lstStyle/>
              <a:p>
                <a:r>
                  <a:rPr lang="zh-CN" altLang="en-US">
                    <a:noFill/>
                  </a:rPr>
                  <a:t> </a:t>
                </a:r>
              </a:p>
            </p:txBody>
          </p:sp>
        </mc:Fallback>
      </mc:AlternateContent>
      <p:grpSp>
        <p:nvGrpSpPr>
          <p:cNvPr id="48" name="组合 47"/>
          <p:cNvGrpSpPr/>
          <p:nvPr/>
        </p:nvGrpSpPr>
        <p:grpSpPr>
          <a:xfrm>
            <a:off x="-30480" y="2673350"/>
            <a:ext cx="11323320" cy="3091815"/>
            <a:chOff x="0" y="4641"/>
            <a:chExt cx="17832" cy="4869"/>
          </a:xfrm>
        </p:grpSpPr>
        <p:grpSp>
          <p:nvGrpSpPr>
            <p:cNvPr id="39" name="组合 38"/>
            <p:cNvGrpSpPr/>
            <p:nvPr/>
          </p:nvGrpSpPr>
          <p:grpSpPr>
            <a:xfrm>
              <a:off x="0" y="4641"/>
              <a:ext cx="17833" cy="3768"/>
              <a:chOff x="-65" y="3804"/>
              <a:chExt cx="17833" cy="3768"/>
            </a:xfrm>
          </p:grpSpPr>
          <p:grpSp>
            <p:nvGrpSpPr>
              <p:cNvPr id="34" name="组合 33"/>
              <p:cNvGrpSpPr/>
              <p:nvPr/>
            </p:nvGrpSpPr>
            <p:grpSpPr>
              <a:xfrm>
                <a:off x="-65" y="3804"/>
                <a:ext cx="17833" cy="3768"/>
                <a:chOff x="-761" y="3900"/>
                <a:chExt cx="17833" cy="3768"/>
              </a:xfrm>
            </p:grpSpPr>
            <p:grpSp>
              <p:nvGrpSpPr>
                <p:cNvPr id="29" name="组合 28"/>
                <p:cNvGrpSpPr/>
                <p:nvPr/>
              </p:nvGrpSpPr>
              <p:grpSpPr>
                <a:xfrm>
                  <a:off x="-761" y="4655"/>
                  <a:ext cx="12744" cy="2326"/>
                  <a:chOff x="-1737" y="4655"/>
                  <a:chExt cx="12744" cy="2326"/>
                </a:xfrm>
              </p:grpSpPr>
              <p:sp>
                <p:nvSpPr>
                  <p:cNvPr id="21" name="左大括号 20"/>
                  <p:cNvSpPr/>
                  <p:nvPr/>
                </p:nvSpPr>
                <p:spPr>
                  <a:xfrm>
                    <a:off x="8148" y="4655"/>
                    <a:ext cx="473" cy="2327"/>
                  </a:xfrm>
                  <a:prstGeom prst="leftBrace">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框 26"/>
                      <p:cNvSpPr txBox="1"/>
                      <p:nvPr/>
                    </p:nvSpPr>
                    <p:spPr>
                      <a:xfrm>
                        <a:off x="-1737" y="5154"/>
                        <a:ext cx="12745" cy="133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𝑦</m:t>
                              </m:r>
                              <m:r>
                                <a:rPr lang="en-US" altLang="zh-CN" i="1">
                                  <a:latin typeface="Cambria Math" panose="02040503050406030204" pitchFamily="18" charset="0"/>
                                  <a:cs typeface="Cambria Math" panose="02040503050406030204" pitchFamily="18" charset="0"/>
                                </a:rPr>
                                <m:t>= </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𝛽</m:t>
                                  </m:r>
                                </m:e>
                                <m:sub>
                                  <m:r>
                                    <a:rPr lang="en-US" altLang="zh-CN" i="1">
                                      <a:latin typeface="Cambria Math" panose="02040503050406030204" pitchFamily="18" charset="0"/>
                                      <a:cs typeface="Cambria Math" panose="02040503050406030204" pitchFamily="18" charset="0"/>
                                    </a:rPr>
                                    <m:t>0</m:t>
                                  </m:r>
                                </m:sub>
                              </m:sSub>
                              <m:r>
                                <a:rPr lang="en-US" altLang="zh-CN" i="1">
                                  <a:latin typeface="Cambria Math" panose="02040503050406030204" pitchFamily="18" charset="0"/>
                                  <a:cs typeface="Cambria Math" panose="02040503050406030204" pitchFamily="18" charset="0"/>
                                </a:rPr>
                                <m:t>+</m:t>
                              </m:r>
                              <m:nary>
                                <m:naryPr>
                                  <m:chr m:val="∑"/>
                                  <m:limLoc m:val="undOvr"/>
                                  <m:ctrlPr>
                                    <a:rPr lang="en-US" altLang="zh-CN" i="1">
                                      <a:latin typeface="Cambria Math" panose="02040503050406030204" pitchFamily="18" charset="0"/>
                                      <a:cs typeface="Cambria Math" panose="02040503050406030204" pitchFamily="18" charset="0"/>
                                    </a:rPr>
                                  </m:ctrlPr>
                                </m:naryPr>
                                <m:sub>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𝑚</m:t>
                                  </m:r>
                                </m:sup>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𝛽</m:t>
                                      </m:r>
                                    </m:e>
                                    <m:sub>
                                      <m:r>
                                        <a:rPr lang="en-US" altLang="zh-CN" i="1">
                                          <a:latin typeface="Cambria Math" panose="02040503050406030204" pitchFamily="18" charset="0"/>
                                          <a:cs typeface="Cambria Math" panose="02040503050406030204" pitchFamily="18" charset="0"/>
                                        </a:rPr>
                                        <m:t>𝑖</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Sub>
                                </m:e>
                              </m:nary>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𝑖𝑠𝑐𝑎𝑟</m:t>
                              </m:r>
                              <m:r>
                                <a:rPr lang="en-US" altLang="zh-CN" i="1">
                                  <a:latin typeface="Cambria Math" panose="02040503050406030204" pitchFamily="18" charset="0"/>
                                  <a:cs typeface="Cambria Math" panose="02040503050406030204" pitchFamily="18" charset="0"/>
                                </a:rPr>
                                <m:t>∗(</m:t>
                              </m:r>
                              <m:nary>
                                <m:naryPr>
                                  <m:chr m:val="∑"/>
                                  <m:limLoc m:val="undOvr"/>
                                  <m:ctrlPr>
                                    <a:rPr lang="en-US" altLang="zh-CN" i="1">
                                      <a:latin typeface="Cambria Math" panose="02040503050406030204" pitchFamily="18" charset="0"/>
                                      <a:cs typeface="Cambria Math" panose="02040503050406030204" pitchFamily="18" charset="0"/>
                                    </a:rPr>
                                  </m:ctrlPr>
                                </m:naryPr>
                                <m:sub>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𝑚</m:t>
                                  </m:r>
                                </m:sup>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𝛾</m:t>
                                      </m:r>
                                    </m:e>
                                    <m:sub>
                                      <m:r>
                                        <a:rPr lang="en-US" altLang="zh-CN" i="1">
                                          <a:latin typeface="Cambria Math" panose="02040503050406030204" pitchFamily="18" charset="0"/>
                                          <a:cs typeface="Cambria Math" panose="02040503050406030204" pitchFamily="18" charset="0"/>
                                        </a:rPr>
                                        <m:t>𝑖</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Sub>
                                </m:e>
                              </m:nary>
                              <m:r>
                                <a:rPr lang="en-US" altLang="zh-CN" i="1">
                                  <a:latin typeface="Cambria Math" panose="02040503050406030204" pitchFamily="18" charset="0"/>
                                  <a:cs typeface="Cambria Math" panose="02040503050406030204" pitchFamily="18" charset="0"/>
                                </a:rPr>
                                <m:t>) =</m:t>
                              </m:r>
                            </m:oMath>
                          </m:oMathPara>
                        </a14:m>
                        <a:endParaRPr lang="en-US" altLang="zh-CN"/>
                      </a:p>
                    </p:txBody>
                  </p:sp>
                </mc:Choice>
                <mc:Fallback>
                  <p:sp>
                    <p:nvSpPr>
                      <p:cNvPr id="27" name="文本框 26"/>
                      <p:cNvSpPr txBox="1">
                        <a:spLocks noRot="1" noChangeAspect="1" noMove="1" noResize="1" noEditPoints="1" noAdjustHandles="1" noChangeArrowheads="1" noChangeShapeType="1" noTextEdit="1"/>
                      </p:cNvSpPr>
                      <p:nvPr/>
                    </p:nvSpPr>
                    <p:spPr>
                      <a:xfrm>
                        <a:off x="-1737" y="5154"/>
                        <a:ext cx="12745" cy="1330"/>
                      </a:xfrm>
                      <a:prstGeom prst="rect">
                        <a:avLst/>
                      </a:prstGeom>
                      <a:blipFill rotWithShape="1">
                        <a:blip r:embed="rId5"/>
                      </a:blipFill>
                    </p:spPr>
                    <p:txBody>
                      <a:bodyPr/>
                      <a:lstStyle/>
                      <a:p>
                        <a:r>
                          <a:rPr lang="zh-CN" altLang="en-US">
                            <a:noFill/>
                          </a:rPr>
                          <a:t> </a:t>
                        </a:r>
                      </a:p>
                    </p:txBody>
                  </p:sp>
                </mc:Fallback>
              </mc:AlternateContent>
            </p:grpSp>
            <p:grpSp>
              <p:nvGrpSpPr>
                <p:cNvPr id="33" name="组合 32"/>
                <p:cNvGrpSpPr/>
                <p:nvPr/>
              </p:nvGrpSpPr>
              <p:grpSpPr>
                <a:xfrm>
                  <a:off x="8220" y="3900"/>
                  <a:ext cx="8852" cy="3769"/>
                  <a:chOff x="8220" y="3900"/>
                  <a:chExt cx="8852" cy="3769"/>
                </a:xfrm>
              </p:grpSpPr>
              <p:graphicFrame>
                <p:nvGraphicFramePr>
                  <p:cNvPr id="19" name="对象 18">
                    <a:hlinkClick r:id="" action="ppaction://ole?verb=0"/>
                  </p:cNvPr>
                  <p:cNvGraphicFramePr>
                    <a:graphicFrameLocks noChangeAspect="1"/>
                  </p:cNvGraphicFramePr>
                  <p:nvPr/>
                </p:nvGraphicFramePr>
                <p:xfrm>
                  <a:off x="8880" y="5230"/>
                  <a:ext cx="1440" cy="340"/>
                </p:xfrm>
                <a:graphic>
                  <a:graphicData uri="http://schemas.openxmlformats.org/presentationml/2006/ole">
                    <mc:AlternateContent xmlns:mc="http://schemas.openxmlformats.org/markup-compatibility/2006">
                      <mc:Choice xmlns:v="urn:schemas-microsoft-com:vml" Requires="v">
                        <p:oleObj spid="_x0000_s2056" name="" r:id="rId6" imgW="914400" imgH="215900" progId="Equation.KSEE3">
                          <p:embed/>
                        </p:oleObj>
                      </mc:Choice>
                      <mc:Fallback>
                        <p:oleObj name="" r:id="rId6" imgW="914400" imgH="215900" progId="Equation.KSEE3">
                          <p:embed/>
                          <p:pic>
                            <p:nvPicPr>
                              <p:cNvPr id="0" name="图片 1024"/>
                              <p:cNvPicPr/>
                              <p:nvPr/>
                            </p:nvPicPr>
                            <p:blipFill>
                              <a:blip r:embed="rId7"/>
                              <a:stretch>
                                <a:fillRect/>
                              </a:stretch>
                            </p:blipFill>
                            <p:spPr>
                              <a:xfrm>
                                <a:off x="8880" y="5230"/>
                                <a:ext cx="1440" cy="34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2" name="文本框 21"/>
                      <p:cNvSpPr txBox="1"/>
                      <p:nvPr/>
                    </p:nvSpPr>
                    <p:spPr>
                      <a:xfrm>
                        <a:off x="8803" y="3900"/>
                        <a:ext cx="4473" cy="133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𝛽</m:t>
                                  </m:r>
                                </m:e>
                                <m:sub>
                                  <m:r>
                                    <a:rPr lang="en-US" altLang="zh-CN" i="1">
                                      <a:latin typeface="Cambria Math" panose="02040503050406030204" pitchFamily="18" charset="0"/>
                                      <a:cs typeface="Cambria Math" panose="02040503050406030204" pitchFamily="18" charset="0"/>
                                    </a:rPr>
                                    <m:t>0</m:t>
                                  </m:r>
                                </m:sub>
                              </m:sSub>
                              <m:r>
                                <a:rPr lang="en-US" altLang="zh-CN" i="1">
                                  <a:latin typeface="Cambria Math" panose="02040503050406030204" pitchFamily="18" charset="0"/>
                                  <a:cs typeface="Cambria Math" panose="02040503050406030204" pitchFamily="18" charset="0"/>
                                </a:rPr>
                                <m:t>+</m:t>
                              </m:r>
                              <m:nary>
                                <m:naryPr>
                                  <m:chr m:val="∑"/>
                                  <m:limLoc m:val="undOvr"/>
                                  <m:ctrlPr>
                                    <a:rPr lang="en-US" altLang="zh-CN" i="1">
                                      <a:latin typeface="Cambria Math" panose="02040503050406030204" pitchFamily="18" charset="0"/>
                                      <a:cs typeface="Cambria Math" panose="02040503050406030204" pitchFamily="18" charset="0"/>
                                    </a:rPr>
                                  </m:ctrlPr>
                                </m:naryPr>
                                <m:sub>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𝑚</m:t>
                                  </m:r>
                                </m:sup>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𝛽</m:t>
                                      </m:r>
                                    </m:e>
                                    <m:sub>
                                      <m:r>
                                        <a:rPr lang="en-US" altLang="zh-CN" i="1">
                                          <a:latin typeface="Cambria Math" panose="02040503050406030204" pitchFamily="18" charset="0"/>
                                          <a:cs typeface="Cambria Math" panose="02040503050406030204" pitchFamily="18" charset="0"/>
                                        </a:rPr>
                                        <m:t>𝑖</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Sub>
                                </m:e>
                              </m:nary>
                              <m:r>
                                <a:rPr lang="en-US" altLang="zh-CN" i="1">
                                  <a:latin typeface="Cambria Math" panose="02040503050406030204" pitchFamily="18" charset="0"/>
                                  <a:cs typeface="Cambria Math" panose="02040503050406030204" pitchFamily="18" charset="0"/>
                                </a:rPr>
                                <m:t>,</m:t>
                              </m:r>
                            </m:oMath>
                          </m:oMathPara>
                        </a14:m>
                        <a:endParaRPr lang="en-US" altLang="zh-CN"/>
                      </a:p>
                    </p:txBody>
                  </p:sp>
                </mc:Choice>
                <mc:Fallback>
                  <p:sp>
                    <p:nvSpPr>
                      <p:cNvPr id="22" name="文本框 21"/>
                      <p:cNvSpPr txBox="1">
                        <a:spLocks noRot="1" noChangeAspect="1" noMove="1" noResize="1" noEditPoints="1" noAdjustHandles="1" noChangeArrowheads="1" noChangeShapeType="1" noTextEdit="1"/>
                      </p:cNvSpPr>
                      <p:nvPr/>
                    </p:nvSpPr>
                    <p:spPr>
                      <a:xfrm>
                        <a:off x="8803" y="3900"/>
                        <a:ext cx="4473" cy="1330"/>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8220" y="6339"/>
                        <a:ext cx="7136" cy="133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𝛽</m:t>
                                  </m:r>
                                </m:e>
                                <m:sub>
                                  <m:r>
                                    <a:rPr lang="en-US" altLang="zh-CN" i="1">
                                      <a:latin typeface="Cambria Math" panose="02040503050406030204" pitchFamily="18" charset="0"/>
                                      <a:cs typeface="Cambria Math" panose="02040503050406030204" pitchFamily="18" charset="0"/>
                                    </a:rPr>
                                    <m:t>0</m:t>
                                  </m:r>
                                </m:sub>
                              </m:sSub>
                              <m:r>
                                <a:rPr lang="en-US" altLang="zh-CN" i="1">
                                  <a:latin typeface="Cambria Math" panose="02040503050406030204" pitchFamily="18" charset="0"/>
                                  <a:cs typeface="Cambria Math" panose="02040503050406030204" pitchFamily="18" charset="0"/>
                                </a:rPr>
                                <m:t>+</m:t>
                              </m:r>
                              <m:nary>
                                <m:naryPr>
                                  <m:chr m:val="∑"/>
                                  <m:limLoc m:val="undOvr"/>
                                  <m:ctrlPr>
                                    <a:rPr lang="en-US" altLang="zh-CN" i="1">
                                      <a:latin typeface="Cambria Math" panose="02040503050406030204" pitchFamily="18" charset="0"/>
                                      <a:cs typeface="Cambria Math" panose="02040503050406030204" pitchFamily="18" charset="0"/>
                                    </a:rPr>
                                  </m:ctrlPr>
                                </m:naryPr>
                                <m:sub>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𝑚</m:t>
                                  </m:r>
                                </m:sup>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𝛽</m:t>
                                      </m:r>
                                    </m:e>
                                    <m:sub>
                                      <m:r>
                                        <a:rPr lang="en-US" altLang="zh-CN" i="1">
                                          <a:latin typeface="Cambria Math" panose="02040503050406030204" pitchFamily="18" charset="0"/>
                                          <a:cs typeface="Cambria Math" panose="02040503050406030204" pitchFamily="18" charset="0"/>
                                        </a:rPr>
                                        <m:t>𝑖</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Sub>
                                </m:e>
                              </m:nary>
                              <m:r>
                                <a:rPr lang="en-US" altLang="zh-CN" i="1">
                                  <a:latin typeface="Cambria Math" panose="02040503050406030204" pitchFamily="18" charset="0"/>
                                  <a:cs typeface="Cambria Math" panose="02040503050406030204" pitchFamily="18" charset="0"/>
                                </a:rPr>
                                <m:t>+</m:t>
                              </m:r>
                              <m:nary>
                                <m:naryPr>
                                  <m:chr m:val="∑"/>
                                  <m:limLoc m:val="undOvr"/>
                                  <m:ctrlPr>
                                    <a:rPr lang="en-US" altLang="zh-CN" i="1">
                                      <a:latin typeface="Cambria Math" panose="02040503050406030204" pitchFamily="18" charset="0"/>
                                      <a:cs typeface="Cambria Math" panose="02040503050406030204" pitchFamily="18" charset="0"/>
                                    </a:rPr>
                                  </m:ctrlPr>
                                </m:naryPr>
                                <m:sub>
                                  <m:r>
                                    <a:rPr lang="en-US" altLang="zh-CN" i="1">
                                      <a:latin typeface="Cambria Math" panose="02040503050406030204" pitchFamily="18" charset="0"/>
                                      <a:cs typeface="Cambria Math" panose="02040503050406030204" pitchFamily="18" charset="0"/>
                                    </a:rPr>
                                    <m:t>𝑖</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𝑚</m:t>
                                  </m:r>
                                </m:sup>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𝛾</m:t>
                                      </m:r>
                                    </m:e>
                                    <m:sub>
                                      <m:r>
                                        <a:rPr lang="en-US" altLang="zh-CN" i="1">
                                          <a:latin typeface="Cambria Math" panose="02040503050406030204" pitchFamily="18" charset="0"/>
                                          <a:cs typeface="Cambria Math" panose="02040503050406030204" pitchFamily="18" charset="0"/>
                                        </a:rPr>
                                        <m:t>𝑖</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Sub>
                                </m:e>
                              </m:nary>
                              <m:r>
                                <a:rPr lang="en-US" altLang="zh-CN" i="1">
                                  <a:latin typeface="Cambria Math" panose="02040503050406030204" pitchFamily="18" charset="0"/>
                                  <a:cs typeface="Cambria Math" panose="02040503050406030204" pitchFamily="18" charset="0"/>
                                </a:rPr>
                                <m:t>,</m:t>
                              </m:r>
                            </m:oMath>
                          </m:oMathPara>
                        </a14:m>
                        <a:endParaRPr lang="en-US" altLang="zh-CN"/>
                      </a:p>
                    </p:txBody>
                  </p:sp>
                </mc:Choice>
                <mc:Fallback>
                  <p:sp>
                    <p:nvSpPr>
                      <p:cNvPr id="23" name="文本框 22"/>
                      <p:cNvSpPr txBox="1">
                        <a:spLocks noRot="1" noChangeAspect="1" noMove="1" noResize="1" noEditPoints="1" noAdjustHandles="1" noChangeArrowheads="1" noChangeShapeType="1" noTextEdit="1"/>
                      </p:cNvSpPr>
                      <p:nvPr/>
                    </p:nvSpPr>
                    <p:spPr>
                      <a:xfrm>
                        <a:off x="8220" y="6339"/>
                        <a:ext cx="7136" cy="1330"/>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13176" y="4347"/>
                        <a:ext cx="3896" cy="58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𝑖𝑠𝑐𝑎𝑟</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0</m:t>
                              </m:r>
                            </m:oMath>
                          </m:oMathPara>
                        </a14:m>
                        <a:endParaRPr lang="en-US" altLang="zh-CN" i="1">
                          <a:latin typeface="Cambria Math" panose="02040503050406030204" pitchFamily="18" charset="0"/>
                          <a:cs typeface="Cambria Math" panose="02040503050406030204" pitchFamily="18"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13176" y="4347"/>
                        <a:ext cx="3896" cy="580"/>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13176" y="6772"/>
                        <a:ext cx="3896" cy="58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𝑖𝑠𝑐𝑎𝑟</m:t>
                              </m:r>
                              <m:r>
                                <a:rPr lang="en-US" altLang="zh-CN" i="1">
                                  <a:latin typeface="Cambria Math" panose="02040503050406030204" pitchFamily="18" charset="0"/>
                                  <a:ea typeface="MS Mincho" charset="0"/>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m:t>
                              </m:r>
                            </m:oMath>
                          </m:oMathPara>
                        </a14:m>
                        <a:endParaRPr lang="en-US" altLang="zh-CN" i="1">
                          <a:latin typeface="Cambria Math" panose="02040503050406030204" pitchFamily="18" charset="0"/>
                          <a:cs typeface="Cambria Math" panose="02040503050406030204" pitchFamily="18" charset="0"/>
                        </a:endParaRPr>
                      </a:p>
                    </p:txBody>
                  </p:sp>
                </mc:Choice>
                <mc:Fallback>
                  <p:sp>
                    <p:nvSpPr>
                      <p:cNvPr id="32" name="文本框 31"/>
                      <p:cNvSpPr txBox="1">
                        <a:spLocks noRot="1" noChangeAspect="1" noMove="1" noResize="1" noEditPoints="1" noAdjustHandles="1" noChangeArrowheads="1" noChangeShapeType="1" noTextEdit="1"/>
                      </p:cNvSpPr>
                      <p:nvPr/>
                    </p:nvSpPr>
                    <p:spPr>
                      <a:xfrm>
                        <a:off x="13176" y="6772"/>
                        <a:ext cx="3896" cy="580"/>
                      </a:xfrm>
                      <a:prstGeom prst="rect">
                        <a:avLst/>
                      </a:prstGeom>
                      <a:blipFill rotWithShape="1">
                        <a:blip r:embed="rId11"/>
                      </a:blipFill>
                    </p:spPr>
                    <p:txBody>
                      <a:bodyPr/>
                      <a:lstStyle/>
                      <a:p>
                        <a:r>
                          <a:rPr lang="zh-CN" altLang="en-US">
                            <a:noFill/>
                          </a:rPr>
                          <a:t> </a:t>
                        </a:r>
                      </a:p>
                    </p:txBody>
                  </p:sp>
                </mc:Fallback>
              </mc:AlternateContent>
            </p:grpSp>
          </p:grpSp>
          <p:cxnSp>
            <p:nvCxnSpPr>
              <p:cNvPr id="36" name="直接连接符 35"/>
              <p:cNvCxnSpPr/>
              <p:nvPr/>
            </p:nvCxnSpPr>
            <p:spPr>
              <a:xfrm flipH="1">
                <a:off x="4730" y="6531"/>
                <a:ext cx="18" cy="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3744" y="4970"/>
                <a:ext cx="2160" cy="1429"/>
              </a:xfrm>
              <a:prstGeom prst="rect">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617" y="5047"/>
              <a:ext cx="3525" cy="1182"/>
              <a:chOff x="14480" y="404"/>
              <a:chExt cx="2720" cy="912"/>
            </a:xfrm>
            <a:solidFill>
              <a:srgbClr val="E5ECF6"/>
            </a:solidFill>
          </p:grpSpPr>
          <p:sp>
            <p:nvSpPr>
              <p:cNvPr id="43" name="剪去对角的矩形 42"/>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4480" y="636"/>
                <a:ext cx="2720" cy="448"/>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fit4:</a:t>
                </a:r>
                <a:endParaRPr lang="en-US" altLang="zh-CN">
                  <a:solidFill>
                    <a:schemeClr val="tx1"/>
                  </a:solidFill>
                </a:endParaRPr>
              </a:p>
            </p:txBody>
          </p:sp>
        </p:grpSp>
        <p:grpSp>
          <p:nvGrpSpPr>
            <p:cNvPr id="45" name="组合 44"/>
            <p:cNvGrpSpPr/>
            <p:nvPr/>
          </p:nvGrpSpPr>
          <p:grpSpPr>
            <a:xfrm>
              <a:off x="3041" y="8328"/>
              <a:ext cx="3525" cy="1182"/>
              <a:chOff x="14480" y="404"/>
              <a:chExt cx="2720" cy="912"/>
            </a:xfrm>
            <a:solidFill>
              <a:srgbClr val="E5ECF6"/>
            </a:solidFill>
          </p:grpSpPr>
          <p:sp>
            <p:nvSpPr>
              <p:cNvPr id="46" name="剪去对角的矩形 45"/>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4480" y="636"/>
                <a:ext cx="2720" cy="448"/>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fit3</a:t>
                </a:r>
                <a:endParaRPr lang="en-US" altLang="zh-CN">
                  <a:solidFill>
                    <a:schemeClr val="tx1"/>
                  </a:solidFill>
                </a:endParaRPr>
              </a:p>
            </p:txBody>
          </p:sp>
        </p:grpSp>
      </p:grpSp>
    </p:spTree>
    <p:custDataLst>
      <p:tags r:id="rId1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rcRect l="803" t="30199"/>
          <a:stretch>
            <a:fillRect/>
          </a:stretch>
        </p:blipFill>
        <p:spPr>
          <a:xfrm>
            <a:off x="901700" y="3404870"/>
            <a:ext cx="6263640" cy="1184275"/>
          </a:xfrm>
          <a:prstGeom prst="rect">
            <a:avLst/>
          </a:prstGeom>
        </p:spPr>
      </p:pic>
      <p:sp>
        <p:nvSpPr>
          <p:cNvPr id="17" name="文本框 16"/>
          <p:cNvSpPr txBox="1"/>
          <p:nvPr/>
        </p:nvSpPr>
        <p:spPr>
          <a:xfrm>
            <a:off x="7409180" y="1743075"/>
            <a:ext cx="2391410" cy="368300"/>
          </a:xfrm>
          <a:prstGeom prst="rect">
            <a:avLst/>
          </a:prstGeom>
          <a:noFill/>
        </p:spPr>
        <p:txBody>
          <a:bodyPr wrap="square" rtlCol="0">
            <a:spAutoFit/>
          </a:bodyPr>
          <a:lstStyle/>
          <a:p>
            <a:pPr algn="ctr"/>
            <a:r>
              <a:rPr lang="en-US" altLang="zh-CN">
                <a:latin typeface="Times New Roman" panose="02020603050405020304" charset="0"/>
                <a:cs typeface="Times New Roman" panose="02020603050405020304" charset="0"/>
                <a:sym typeface="+mn-ea"/>
              </a:rPr>
              <a:t>anova() </a:t>
            </a:r>
            <a:r>
              <a:rPr lang="zh-CN" altLang="en-US">
                <a:latin typeface="Times New Roman" panose="02020603050405020304" charset="0"/>
                <a:cs typeface="Times New Roman" panose="02020603050405020304" charset="0"/>
                <a:sym typeface="+mn-ea"/>
              </a:rPr>
              <a:t>检验</a:t>
            </a:r>
            <a:endParaRPr lang="en-US" altLang="zh-CN"/>
          </a:p>
        </p:txBody>
      </p:sp>
      <p:sp>
        <p:nvSpPr>
          <p:cNvPr id="18" name="文本框 17"/>
          <p:cNvSpPr txBox="1"/>
          <p:nvPr/>
        </p:nvSpPr>
        <p:spPr>
          <a:xfrm>
            <a:off x="1303020" y="2340610"/>
            <a:ext cx="4917440" cy="368300"/>
          </a:xfrm>
          <a:prstGeom prst="rect">
            <a:avLst/>
          </a:prstGeom>
          <a:noFill/>
        </p:spPr>
        <p:txBody>
          <a:bodyPr wrap="square" rtlCol="0">
            <a:spAutoFit/>
          </a:bodyPr>
          <a:lstStyle/>
          <a:p>
            <a:r>
              <a:rPr lang="en-US" altLang="zh-CN"/>
              <a:t>log(comment):log(share) + log(share):duration</a:t>
            </a:r>
            <a:endParaRPr lang="zh-CN" altLang="en-US"/>
          </a:p>
        </p:txBody>
      </p:sp>
      <p:grpSp>
        <p:nvGrpSpPr>
          <p:cNvPr id="4" name="组合 3"/>
          <p:cNvGrpSpPr/>
          <p:nvPr/>
        </p:nvGrpSpPr>
        <p:grpSpPr>
          <a:xfrm>
            <a:off x="7631430" y="1114425"/>
            <a:ext cx="1870075" cy="531495"/>
            <a:chOff x="8376" y="4922"/>
            <a:chExt cx="2945" cy="837"/>
          </a:xfrm>
        </p:grpSpPr>
        <p:sp>
          <p:nvSpPr>
            <p:cNvPr id="5" name="燕尾形 4"/>
            <p:cNvSpPr/>
            <p:nvPr/>
          </p:nvSpPr>
          <p:spPr>
            <a:xfrm>
              <a:off x="8376" y="4922"/>
              <a:ext cx="2945" cy="837"/>
            </a:xfrm>
            <a:prstGeom prst="chevron">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972" y="4978"/>
              <a:ext cx="2072" cy="725"/>
            </a:xfrm>
            <a:prstGeom prst="rect">
              <a:avLst/>
            </a:prstGeom>
            <a:noFill/>
          </p:spPr>
          <p:txBody>
            <a:bodyPr wrap="square" rtlCol="0">
              <a:spAutoFit/>
            </a:bodyPr>
            <a:lstStyle/>
            <a:p>
              <a:r>
                <a:rPr lang="en-US" altLang="zh-CN" sz="2400">
                  <a:solidFill>
                    <a:schemeClr val="bg2"/>
                  </a:solidFill>
                  <a:latin typeface="Times New Roman" panose="02020603050405020304" charset="0"/>
                  <a:cs typeface="Times New Roman" panose="02020603050405020304" charset="0"/>
                </a:rPr>
                <a:t>stepwise</a:t>
              </a:r>
              <a:endParaRPr lang="en-US" altLang="zh-CN" sz="2400">
                <a:solidFill>
                  <a:schemeClr val="bg2"/>
                </a:solidFill>
                <a:latin typeface="Times New Roman" panose="02020603050405020304" charset="0"/>
                <a:cs typeface="Times New Roman" panose="02020603050405020304" charset="0"/>
              </a:endParaRPr>
            </a:p>
          </p:txBody>
        </p:sp>
      </p:grpSp>
      <p:grpSp>
        <p:nvGrpSpPr>
          <p:cNvPr id="8" name="组合 7"/>
          <p:cNvGrpSpPr/>
          <p:nvPr/>
        </p:nvGrpSpPr>
        <p:grpSpPr>
          <a:xfrm>
            <a:off x="10840720" y="63500"/>
            <a:ext cx="1727200" cy="579120"/>
            <a:chOff x="14480" y="404"/>
            <a:chExt cx="2720" cy="912"/>
          </a:xfrm>
          <a:solidFill>
            <a:srgbClr val="E5ECF6"/>
          </a:solidFill>
        </p:grpSpPr>
        <p:sp>
          <p:nvSpPr>
            <p:cNvPr id="11" name="剪去对角的矩形 10"/>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4480" y="570"/>
              <a:ext cx="2720" cy="580"/>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fit5,6</a:t>
              </a:r>
              <a:endParaRPr lang="en-US" altLang="zh-CN">
                <a:solidFill>
                  <a:schemeClr val="tx1"/>
                </a:solidFill>
              </a:endParaRPr>
            </a:p>
          </p:txBody>
        </p:sp>
      </p:grpSp>
      <p:sp>
        <p:nvSpPr>
          <p:cNvPr id="14" name="文本框 13"/>
          <p:cNvSpPr txBox="1"/>
          <p:nvPr/>
        </p:nvSpPr>
        <p:spPr>
          <a:xfrm>
            <a:off x="0" y="0"/>
            <a:ext cx="4197985" cy="368300"/>
          </a:xfrm>
          <a:prstGeom prst="rect">
            <a:avLst/>
          </a:prstGeom>
          <a:noFill/>
        </p:spPr>
        <p:txBody>
          <a:bodyPr wrap="square" rtlCol="0">
            <a:spAutoFit/>
          </a:bodyPr>
          <a:lstStyle/>
          <a:p>
            <a:r>
              <a:rPr lang="en-US" altLang="zh-CN">
                <a:sym typeface="+mn-ea"/>
              </a:rPr>
              <a:t>Interaction &amp; Variable selection</a:t>
            </a:r>
            <a:r>
              <a:rPr lang="en-US" altLang="zh-CN"/>
              <a:t> </a:t>
            </a:r>
            <a:endParaRPr lang="en-US" altLang="zh-CN"/>
          </a:p>
        </p:txBody>
      </p:sp>
      <p:grpSp>
        <p:nvGrpSpPr>
          <p:cNvPr id="15" name="组合 14"/>
          <p:cNvGrpSpPr/>
          <p:nvPr/>
        </p:nvGrpSpPr>
        <p:grpSpPr>
          <a:xfrm>
            <a:off x="315595" y="1004570"/>
            <a:ext cx="2238375" cy="750570"/>
            <a:chOff x="14480" y="404"/>
            <a:chExt cx="2720" cy="912"/>
          </a:xfrm>
          <a:solidFill>
            <a:srgbClr val="E5ECF6"/>
          </a:solidFill>
        </p:grpSpPr>
        <p:sp>
          <p:nvSpPr>
            <p:cNvPr id="19" name="剪去对角的矩形 18"/>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4480" y="636"/>
              <a:ext cx="2720" cy="448"/>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fit4</a:t>
              </a:r>
              <a:endParaRPr lang="en-US" altLang="zh-CN">
                <a:solidFill>
                  <a:schemeClr val="tx1"/>
                </a:solidFill>
              </a:endParaRPr>
            </a:p>
          </p:txBody>
        </p:sp>
      </p:grpSp>
      <p:grpSp>
        <p:nvGrpSpPr>
          <p:cNvPr id="21" name="组合 20"/>
          <p:cNvGrpSpPr/>
          <p:nvPr/>
        </p:nvGrpSpPr>
        <p:grpSpPr>
          <a:xfrm>
            <a:off x="4858385" y="1005205"/>
            <a:ext cx="2238375" cy="750570"/>
            <a:chOff x="14480" y="404"/>
            <a:chExt cx="2720" cy="912"/>
          </a:xfrm>
          <a:solidFill>
            <a:srgbClr val="E5ECF6"/>
          </a:solidFill>
        </p:grpSpPr>
        <p:sp>
          <p:nvSpPr>
            <p:cNvPr id="22" name="剪去对角的矩形 21"/>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4480" y="636"/>
              <a:ext cx="2720" cy="448"/>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fit5</a:t>
              </a:r>
              <a:endParaRPr lang="en-US" altLang="zh-CN">
                <a:solidFill>
                  <a:schemeClr val="tx1"/>
                </a:solidFill>
              </a:endParaRPr>
            </a:p>
          </p:txBody>
        </p:sp>
      </p:grpSp>
      <p:grpSp>
        <p:nvGrpSpPr>
          <p:cNvPr id="24" name="组合 23"/>
          <p:cNvGrpSpPr/>
          <p:nvPr/>
        </p:nvGrpSpPr>
        <p:grpSpPr>
          <a:xfrm>
            <a:off x="9658985" y="1028700"/>
            <a:ext cx="2238375" cy="750570"/>
            <a:chOff x="14480" y="404"/>
            <a:chExt cx="2720" cy="912"/>
          </a:xfrm>
          <a:solidFill>
            <a:srgbClr val="E5ECF6"/>
          </a:solidFill>
        </p:grpSpPr>
        <p:sp>
          <p:nvSpPr>
            <p:cNvPr id="25" name="剪去对角的矩形 24"/>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4480" y="636"/>
              <a:ext cx="2720" cy="448"/>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fit6</a:t>
              </a:r>
              <a:endParaRPr lang="en-US" altLang="zh-CN">
                <a:solidFill>
                  <a:schemeClr val="tx1"/>
                </a:solidFill>
              </a:endParaRPr>
            </a:p>
          </p:txBody>
        </p:sp>
      </p:grpSp>
      <p:grpSp>
        <p:nvGrpSpPr>
          <p:cNvPr id="27" name="组合 26"/>
          <p:cNvGrpSpPr/>
          <p:nvPr/>
        </p:nvGrpSpPr>
        <p:grpSpPr>
          <a:xfrm>
            <a:off x="2771140" y="1113790"/>
            <a:ext cx="1870075" cy="531495"/>
            <a:chOff x="8376" y="4922"/>
            <a:chExt cx="2945" cy="837"/>
          </a:xfrm>
        </p:grpSpPr>
        <p:sp>
          <p:nvSpPr>
            <p:cNvPr id="28" name="燕尾形 27"/>
            <p:cNvSpPr/>
            <p:nvPr/>
          </p:nvSpPr>
          <p:spPr>
            <a:xfrm>
              <a:off x="8376" y="4922"/>
              <a:ext cx="2945" cy="837"/>
            </a:xfrm>
            <a:prstGeom prst="chevron">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8700" y="4978"/>
              <a:ext cx="2471" cy="725"/>
            </a:xfrm>
            <a:prstGeom prst="rect">
              <a:avLst/>
            </a:prstGeom>
            <a:noFill/>
          </p:spPr>
          <p:txBody>
            <a:bodyPr wrap="square" rtlCol="0">
              <a:spAutoFit/>
            </a:bodyPr>
            <a:lstStyle/>
            <a:p>
              <a:r>
                <a:rPr lang="en-US" altLang="zh-CN" sz="2400">
                  <a:solidFill>
                    <a:schemeClr val="bg2"/>
                  </a:solidFill>
                  <a:latin typeface="Times New Roman" panose="02020603050405020304" charset="0"/>
                  <a:cs typeface="Times New Roman" panose="02020603050405020304" charset="0"/>
                </a:rPr>
                <a:t>interaction</a:t>
              </a:r>
              <a:endParaRPr lang="en-US" altLang="zh-CN" sz="2400">
                <a:solidFill>
                  <a:schemeClr val="bg2"/>
                </a:solidFill>
                <a:latin typeface="Times New Roman" panose="02020603050405020304" charset="0"/>
                <a:cs typeface="Times New Roman" panose="02020603050405020304" charset="0"/>
              </a:endParaRPr>
            </a:p>
          </p:txBody>
        </p:sp>
      </p:grpSp>
      <p:cxnSp>
        <p:nvCxnSpPr>
          <p:cNvPr id="30" name="直接箭头连接符 29"/>
          <p:cNvCxnSpPr/>
          <p:nvPr/>
        </p:nvCxnSpPr>
        <p:spPr>
          <a:xfrm flipH="1" flipV="1">
            <a:off x="3758565" y="1779270"/>
            <a:ext cx="5080" cy="5435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文本框 39"/>
              <p:cNvSpPr txBox="1"/>
              <p:nvPr/>
            </p:nvSpPr>
            <p:spPr>
              <a:xfrm>
                <a:off x="901700" y="5163820"/>
                <a:ext cx="2174875" cy="3797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i="1">
                            <a:solidFill>
                              <a:schemeClr val="tx1"/>
                            </a:solidFill>
                            <a:latin typeface="Cambria Math" panose="02040503050406030204" pitchFamily="18" charset="0"/>
                            <a:cs typeface="Cambria Math" panose="02040503050406030204" pitchFamily="18" charset="0"/>
                          </a:rPr>
                        </m:ctrlPr>
                      </m:sSupPr>
                      <m:e>
                        <m:r>
                          <a:rPr lang="en-US" altLang="zh-CN" i="1">
                            <a:solidFill>
                              <a:schemeClr val="tx1"/>
                            </a:solidFill>
                            <a:latin typeface="Cambria Math" panose="02040503050406030204" pitchFamily="18" charset="0"/>
                            <a:cs typeface="Cambria Math" panose="02040503050406030204" pitchFamily="18" charset="0"/>
                          </a:rPr>
                          <m:t>𝑅</m:t>
                        </m:r>
                      </m:e>
                      <m:sup>
                        <m:r>
                          <a:rPr lang="en-US" altLang="zh-CN" i="1">
                            <a:solidFill>
                              <a:schemeClr val="tx1"/>
                            </a:solidFill>
                            <a:latin typeface="Cambria Math" panose="02040503050406030204" pitchFamily="18" charset="0"/>
                            <a:cs typeface="Cambria Math" panose="02040503050406030204" pitchFamily="18" charset="0"/>
                          </a:rPr>
                          <m:t>2</m:t>
                        </m:r>
                      </m:sup>
                    </m:sSup>
                  </m:oMath>
                </a14:m>
                <a:r>
                  <a:rPr lang="zh-CN" altLang="en-US"/>
                  <a:t>提升</a:t>
                </a:r>
                <a:r>
                  <a:rPr lang="en-US" altLang="zh-CN"/>
                  <a:t>1%</a:t>
                </a:r>
                <a:endParaRPr lang="en-US" altLang="zh-CN"/>
              </a:p>
            </p:txBody>
          </p:sp>
        </mc:Choice>
        <mc:Fallback>
          <p:sp>
            <p:nvSpPr>
              <p:cNvPr id="40" name="文本框 39"/>
              <p:cNvSpPr txBox="1">
                <a:spLocks noRot="1" noChangeAspect="1" noMove="1" noResize="1" noEditPoints="1" noAdjustHandles="1" noChangeArrowheads="1" noChangeShapeType="1" noTextEdit="1"/>
              </p:cNvSpPr>
              <p:nvPr/>
            </p:nvSpPr>
            <p:spPr>
              <a:xfrm>
                <a:off x="901700" y="5163820"/>
                <a:ext cx="2174875" cy="379730"/>
              </a:xfrm>
              <a:prstGeom prst="rect">
                <a:avLst/>
              </a:prstGeom>
              <a:blipFill rotWithShape="1">
                <a:blip r:embed="rId2"/>
                <a:stretch>
                  <a:fillRect/>
                </a:stretch>
              </a:blipFill>
            </p:spPr>
            <p:txBody>
              <a:bodyPr/>
              <a:lstStyle/>
              <a:p>
                <a:r>
                  <a:rPr lang="zh-CN" altLang="en-US">
                    <a:noFill/>
                  </a:rPr>
                  <a:t> </a:t>
                </a:r>
              </a:p>
            </p:txBody>
          </p:sp>
        </mc:Fallback>
      </mc:AlternateContent>
      <p:sp>
        <p:nvSpPr>
          <p:cNvPr id="31" name="文本框 30"/>
          <p:cNvSpPr txBox="1"/>
          <p:nvPr/>
        </p:nvSpPr>
        <p:spPr>
          <a:xfrm>
            <a:off x="8114030" y="3404870"/>
            <a:ext cx="2978785" cy="2030095"/>
          </a:xfrm>
          <a:prstGeom prst="rect">
            <a:avLst/>
          </a:prstGeom>
          <a:noFill/>
        </p:spPr>
        <p:txBody>
          <a:bodyPr wrap="square" rtlCol="0">
            <a:spAutoFit/>
          </a:bodyPr>
          <a:lstStyle/>
          <a:p>
            <a:pPr marL="285750" indent="-285750">
              <a:buFont typeface="Arial" panose="020B0604020202020204" pitchFamily="34" charset="0"/>
              <a:buChar char="•"/>
            </a:pPr>
            <a:r>
              <a:rPr lang="zh-CN" altLang="en-US"/>
              <a:t>评论和转发之间有很强的相关性，这可能是由于评论和转发都是比点赞在更深程度上喜欢某个视频，转发会让视频被更多人看到，那么视频被评论的概率就增大</a:t>
            </a:r>
            <a:endParaRPr lang="zh-CN" altLang="en-US"/>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92710" y="6028055"/>
            <a:ext cx="11115040" cy="829945"/>
          </a:xfrm>
          <a:prstGeom prst="rect">
            <a:avLst/>
          </a:prstGeom>
          <a:noFill/>
        </p:spPr>
        <p:txBody>
          <a:bodyPr wrap="square" rtlCol="0" anchor="t">
            <a:spAutoFit/>
          </a:bodyPr>
          <a:lstStyle/>
          <a:p>
            <a:r>
              <a:rPr lang="zh-CN" altLang="en-US" sz="1200">
                <a:latin typeface="Times New Roman" panose="02020603050405020304" charset="0"/>
                <a:cs typeface="Times New Roman" panose="02020603050405020304" charset="0"/>
              </a:rPr>
              <a:t>Reference: </a:t>
            </a:r>
            <a:endParaRPr lang="zh-CN" altLang="en-US" sz="1200">
              <a:latin typeface="Times New Roman" panose="02020603050405020304" charset="0"/>
              <a:cs typeface="Times New Roman" panose="02020603050405020304" charset="0"/>
            </a:endParaRPr>
          </a:p>
          <a:p>
            <a:pPr>
              <a:lnSpc>
                <a:spcPct val="150000"/>
              </a:lnSpc>
            </a:pPr>
            <a:r>
              <a:rPr lang="zh-CN" altLang="en-US" sz="1200">
                <a:latin typeface="Times New Roman" panose="02020603050405020304" charset="0"/>
                <a:cs typeface="Times New Roman" panose="02020603050405020304" charset="0"/>
                <a:sym typeface="+mn-ea"/>
              </a:rPr>
              <a:t>Fox &amp; Georges Monette (1992) Generalized Collinearity Diagnostics, Journal of the American Statistical Association, 87:417, 178-183, DOI: 10.1080/01621459.1992.10475190</a:t>
            </a:r>
            <a:endParaRPr lang="zh-CN" altLang="en-US" sz="1200">
              <a:latin typeface="Times New Roman" panose="02020603050405020304" charset="0"/>
              <a:cs typeface="Times New Roman" panose="02020603050405020304" charset="0"/>
            </a:endParaRPr>
          </a:p>
          <a:p>
            <a:pPr>
              <a:lnSpc>
                <a:spcPct val="150000"/>
              </a:lnSpc>
            </a:pPr>
            <a:r>
              <a:rPr lang="zh-CN" altLang="en-US" sz="1200">
                <a:latin typeface="Times New Roman" panose="02020603050405020304" charset="0"/>
                <a:cs typeface="Times New Roman" panose="02020603050405020304" charset="0"/>
              </a:rPr>
              <a:t>O’brien, R. M. (2007). A caution regarding rules of thumb for variance inflation factors. Quality &amp; quantity, 41(5), 673-690.</a:t>
            </a:r>
            <a:endParaRPr lang="zh-CN" altLang="en-US" sz="12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
          <a:stretch>
            <a:fillRect/>
          </a:stretch>
        </p:blipFill>
        <p:spPr>
          <a:xfrm>
            <a:off x="177165" y="770890"/>
            <a:ext cx="4189730" cy="2639060"/>
          </a:xfrm>
          <a:prstGeom prst="rect">
            <a:avLst/>
          </a:prstGeom>
        </p:spPr>
      </p:pic>
      <p:pic>
        <p:nvPicPr>
          <p:cNvPr id="3" name="图片 2"/>
          <p:cNvPicPr>
            <a:picLocks noChangeAspect="1"/>
          </p:cNvPicPr>
          <p:nvPr/>
        </p:nvPicPr>
        <p:blipFill>
          <a:blip r:embed="rId2"/>
          <a:stretch>
            <a:fillRect/>
          </a:stretch>
        </p:blipFill>
        <p:spPr>
          <a:xfrm>
            <a:off x="7567930" y="658495"/>
            <a:ext cx="4142105" cy="2751455"/>
          </a:xfrm>
          <a:prstGeom prst="rect">
            <a:avLst/>
          </a:prstGeom>
        </p:spPr>
      </p:pic>
      <mc:AlternateContent xmlns:mc="http://schemas.openxmlformats.org/markup-compatibility/2006">
        <mc:Choice xmlns:a14="http://schemas.microsoft.com/office/drawing/2010/main" Requires="a14">
          <p:sp>
            <p:nvSpPr>
              <p:cNvPr id="21" name="文本框 20"/>
              <p:cNvSpPr txBox="1"/>
              <p:nvPr/>
            </p:nvSpPr>
            <p:spPr>
              <a:xfrm>
                <a:off x="2205355" y="4294505"/>
                <a:ext cx="7044055" cy="2057400"/>
              </a:xfrm>
              <a:prstGeom prst="rect">
                <a:avLst/>
              </a:prstGeom>
              <a:noFill/>
            </p:spPr>
            <p:txBody>
              <a:bodyPr wrap="square" rtlCol="0">
                <a:spAutoFit/>
              </a:bodyPr>
              <a:lstStyle/>
              <a:p>
                <a:pPr marL="285750" indent="-285750">
                  <a:buFont typeface="Arial" panose="020B0604020202020204" pitchFamily="34" charset="0"/>
                  <a:buChar char="•"/>
                </a:pPr>
                <a:r>
                  <a:rPr lang="zh-CN" altLang="en-US"/>
                  <a:t>在之前引入</a:t>
                </a:r>
                <a:r>
                  <a:rPr lang="en-US" altLang="zh-CN"/>
                  <a:t>interaction</a:t>
                </a:r>
                <a:r>
                  <a:rPr lang="zh-CN" altLang="en-US"/>
                  <a:t>的部分，</a:t>
                </a:r>
                <a:r>
                  <a:rPr lang="en-US" altLang="zh-CN"/>
                  <a:t>log(comment)</a:t>
                </a:r>
                <a:r>
                  <a:rPr lang="zh-CN" altLang="en-US"/>
                  <a:t>与</a:t>
                </a:r>
                <a:r>
                  <a:rPr lang="en-US" altLang="zh-CN"/>
                  <a:t>log(share)</a:t>
                </a:r>
                <a:r>
                  <a:rPr lang="zh-CN" altLang="en-US"/>
                  <a:t>有很强的相关性，且模型加入这一项之后</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ea typeface="MS Mincho" charset="0"/>
                            <a:cs typeface="Cambria Math" panose="02040503050406030204" pitchFamily="18" charset="0"/>
                          </a:rPr>
                          <m:t>2</m:t>
                        </m:r>
                      </m:sup>
                    </m:sSup>
                  </m:oMath>
                </a14:m>
                <a:r>
                  <a:rPr lang="zh-CN" altLang="en-US">
                    <a:latin typeface="Cambria Math" panose="02040503050406030204" pitchFamily="18" charset="0"/>
                    <a:cs typeface="Cambria Math" panose="02040503050406030204" pitchFamily="18" charset="0"/>
                  </a:rPr>
                  <a:t>提升了</a:t>
                </a:r>
                <a:r>
                  <a:rPr lang="en-US" altLang="zh-CN">
                    <a:latin typeface="Cambria Math" panose="02040503050406030204" pitchFamily="18" charset="0"/>
                    <a:cs typeface="Cambria Math" panose="02040503050406030204" pitchFamily="18" charset="0"/>
                  </a:rPr>
                  <a:t>1%</a:t>
                </a:r>
                <a:endParaRPr lang="zh-CN" altLang="en-US"/>
              </a:p>
              <a:p>
                <a:endParaRPr lang="zh-CN" altLang="en-US"/>
              </a:p>
              <a:p>
                <a:pPr marL="285750" indent="-285750">
                  <a:buFont typeface="Arial" panose="020B0604020202020204" pitchFamily="34" charset="0"/>
                  <a:buChar char="•"/>
                </a:pPr>
                <a:r>
                  <a:rPr lang="zh-CN" altLang="en-US"/>
                  <a:t>但由于共线性问题的存在，我们必须删去这个变量</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ea typeface="MS Mincho" charset="0"/>
                            <a:cs typeface="Cambria Math" panose="02040503050406030204" pitchFamily="18" charset="0"/>
                          </a:rPr>
                          <m:t>2</m:t>
                        </m:r>
                      </m:sup>
                    </m:sSup>
                    <m:r>
                      <a:rPr lang="zh-CN" altLang="en-US" i="1">
                        <a:latin typeface="Cambria Math" panose="02040503050406030204" pitchFamily="18" charset="0"/>
                        <a:cs typeface="Cambria Math" panose="02040503050406030204" pitchFamily="18" charset="0"/>
                      </a:rPr>
                      <m:t>降低</m:t>
                    </m:r>
                  </m:oMath>
                </a14:m>
                <a:r>
                  <a:rPr lang="en-US" altLang="zh-CN">
                    <a:sym typeface="+mn-ea"/>
                  </a:rPr>
                  <a:t>1%</a:t>
                </a:r>
                <a:r>
                  <a:rPr lang="zh-CN" altLang="en-US">
                    <a:sym typeface="+mn-ea"/>
                  </a:rPr>
                  <a:t>，白忙活</a:t>
                </a:r>
                <a:endParaRPr lang="zh-CN" altLang="en-US"/>
              </a:p>
              <a:p>
                <a:pPr marL="285750" indent="-285750">
                  <a:buFont typeface="Arial" panose="020B0604020202020204" pitchFamily="34" charset="0"/>
                  <a:buChar char="•"/>
                </a:pPr>
                <a:endParaRPr lang="zh-CN" altLang="en-US"/>
              </a:p>
            </p:txBody>
          </p:sp>
        </mc:Choice>
        <mc:Fallback>
          <p:sp>
            <p:nvSpPr>
              <p:cNvPr id="21" name="文本框 20"/>
              <p:cNvSpPr txBox="1">
                <a:spLocks noRot="1" noChangeAspect="1" noMove="1" noResize="1" noEditPoints="1" noAdjustHandles="1" noChangeArrowheads="1" noChangeShapeType="1" noTextEdit="1"/>
              </p:cNvSpPr>
              <p:nvPr/>
            </p:nvSpPr>
            <p:spPr>
              <a:xfrm>
                <a:off x="2205355" y="4294505"/>
                <a:ext cx="7044055" cy="2057400"/>
              </a:xfrm>
              <a:prstGeom prst="rect">
                <a:avLst/>
              </a:prstGeom>
              <a:blipFill rotWithShape="1">
                <a:blip r:embed="rId3"/>
                <a:stretch>
                  <a:fillRect/>
                </a:stretch>
              </a:blipFill>
            </p:spPr>
            <p:txBody>
              <a:bodyPr/>
              <a:lstStyle/>
              <a:p>
                <a:r>
                  <a:rPr lang="zh-CN" altLang="en-US">
                    <a:noFill/>
                  </a:rPr>
                  <a:t> </a:t>
                </a:r>
              </a:p>
            </p:txBody>
          </p:sp>
        </mc:Fallback>
      </mc:AlternateContent>
      <p:sp>
        <p:nvSpPr>
          <p:cNvPr id="5" name="文本框 4"/>
          <p:cNvSpPr txBox="1"/>
          <p:nvPr/>
        </p:nvSpPr>
        <p:spPr>
          <a:xfrm>
            <a:off x="0" y="0"/>
            <a:ext cx="4197985" cy="368300"/>
          </a:xfrm>
          <a:prstGeom prst="rect">
            <a:avLst/>
          </a:prstGeom>
          <a:noFill/>
        </p:spPr>
        <p:txBody>
          <a:bodyPr wrap="square" rtlCol="0">
            <a:spAutoFit/>
          </a:bodyPr>
          <a:lstStyle/>
          <a:p>
            <a:r>
              <a:rPr lang="en-US" altLang="zh-CN">
                <a:sym typeface="+mn-ea"/>
              </a:rPr>
              <a:t>Model Diagnostics: multicollinearity</a:t>
            </a:r>
            <a:r>
              <a:rPr lang="en-US" altLang="zh-CN"/>
              <a:t> </a:t>
            </a:r>
            <a:endParaRPr lang="en-US" altLang="zh-CN"/>
          </a:p>
        </p:txBody>
      </p:sp>
      <p:grpSp>
        <p:nvGrpSpPr>
          <p:cNvPr id="8" name="组合 7"/>
          <p:cNvGrpSpPr/>
          <p:nvPr/>
        </p:nvGrpSpPr>
        <p:grpSpPr>
          <a:xfrm>
            <a:off x="10840720" y="63500"/>
            <a:ext cx="1727200" cy="579120"/>
            <a:chOff x="14480" y="404"/>
            <a:chExt cx="2720" cy="912"/>
          </a:xfrm>
          <a:solidFill>
            <a:srgbClr val="E5ECF6"/>
          </a:solidFill>
        </p:grpSpPr>
        <p:sp>
          <p:nvSpPr>
            <p:cNvPr id="11" name="剪去对角的矩形 10"/>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4480" y="570"/>
              <a:ext cx="2720" cy="580"/>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fit6.5</a:t>
              </a:r>
              <a:endParaRPr lang="en-US" altLang="zh-CN">
                <a:solidFill>
                  <a:schemeClr val="tx1"/>
                </a:solidFill>
              </a:endParaRPr>
            </a:p>
          </p:txBody>
        </p:sp>
      </p:grpSp>
      <p:grpSp>
        <p:nvGrpSpPr>
          <p:cNvPr id="4" name="组合 3"/>
          <p:cNvGrpSpPr/>
          <p:nvPr/>
        </p:nvGrpSpPr>
        <p:grpSpPr>
          <a:xfrm>
            <a:off x="4554543" y="1725742"/>
            <a:ext cx="2563192" cy="729873"/>
            <a:chOff x="8609" y="5029"/>
            <a:chExt cx="2446" cy="696"/>
          </a:xfrm>
        </p:grpSpPr>
        <p:sp>
          <p:nvSpPr>
            <p:cNvPr id="6" name="燕尾形 5"/>
            <p:cNvSpPr/>
            <p:nvPr/>
          </p:nvSpPr>
          <p:spPr>
            <a:xfrm>
              <a:off x="8609" y="5029"/>
              <a:ext cx="2446" cy="696"/>
            </a:xfrm>
            <a:prstGeom prst="chevron">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925" y="5121"/>
              <a:ext cx="2130" cy="439"/>
            </a:xfrm>
            <a:prstGeom prst="rect">
              <a:avLst/>
            </a:prstGeom>
            <a:noFill/>
          </p:spPr>
          <p:txBody>
            <a:bodyPr wrap="square" rtlCol="0">
              <a:spAutoFit/>
            </a:bodyPr>
            <a:lstStyle/>
            <a:p>
              <a:r>
                <a:rPr lang="en-US" altLang="zh-CN" sz="2400">
                  <a:solidFill>
                    <a:schemeClr val="bg2"/>
                  </a:solidFill>
                  <a:latin typeface="Times New Roman" panose="02020603050405020304" charset="0"/>
                  <a:cs typeface="Times New Roman" panose="02020603050405020304" charset="0"/>
                </a:rPr>
                <a:t>multicollinearity</a:t>
              </a:r>
              <a:endParaRPr lang="en-US" altLang="zh-CN" sz="2400">
                <a:solidFill>
                  <a:schemeClr val="bg2"/>
                </a:solidFill>
                <a:latin typeface="Times New Roman" panose="02020603050405020304" charset="0"/>
                <a:cs typeface="Times New Roman" panose="02020603050405020304" charset="0"/>
              </a:endParaRPr>
            </a:p>
          </p:txBody>
        </p:sp>
      </p:grpSp>
      <p:sp>
        <p:nvSpPr>
          <p:cNvPr id="18" name="文本框 17"/>
          <p:cNvSpPr txBox="1"/>
          <p:nvPr/>
        </p:nvSpPr>
        <p:spPr>
          <a:xfrm>
            <a:off x="3451225" y="3391535"/>
            <a:ext cx="4917440" cy="368300"/>
          </a:xfrm>
          <a:prstGeom prst="rect">
            <a:avLst/>
          </a:prstGeom>
          <a:noFill/>
        </p:spPr>
        <p:txBody>
          <a:bodyPr wrap="square" rtlCol="0">
            <a:spAutoFit/>
          </a:bodyPr>
          <a:lstStyle/>
          <a:p>
            <a:pPr algn="ctr"/>
            <a:r>
              <a:rPr lang="zh-CN" altLang="en-US"/>
              <a:t>删去</a:t>
            </a:r>
            <a:r>
              <a:rPr lang="en-US" altLang="zh-CN"/>
              <a:t> log(comment):log(share) </a:t>
            </a:r>
            <a:endParaRPr lang="zh-CN" altLang="en-US"/>
          </a:p>
        </p:txBody>
      </p:sp>
      <p:cxnSp>
        <p:nvCxnSpPr>
          <p:cNvPr id="12" name="直接箭头连接符 11"/>
          <p:cNvCxnSpPr/>
          <p:nvPr/>
        </p:nvCxnSpPr>
        <p:spPr>
          <a:xfrm flipV="1">
            <a:off x="2146300" y="3232150"/>
            <a:ext cx="1304925" cy="4381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589280" y="3532505"/>
                <a:ext cx="1616075" cy="450850"/>
              </a:xfrm>
              <a:prstGeom prst="rect">
                <a:avLst/>
              </a:prstGeom>
              <a:noFill/>
            </p:spPr>
            <p:txBody>
              <a:bodyPr wrap="square" rtlCol="0">
                <a:spAutoFit/>
              </a:bodyPr>
              <a:lstStyle/>
              <a:p>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𝐺𝑉𝐼𝐹</m:t>
                        </m:r>
                      </m:e>
                      <m:sup>
                        <m:f>
                          <m:fPr>
                            <m:ctrlPr>
                              <a:rPr lang="en-US" altLang="zh-CN" i="1">
                                <a:latin typeface="Cambria Math" panose="02040503050406030204" pitchFamily="18" charset="0"/>
                                <a:cs typeface="Cambria Math" panose="02040503050406030204" pitchFamily="18" charset="0"/>
                              </a:rPr>
                            </m:ctrlPr>
                          </m:fPr>
                          <m:num>
                            <m:r>
                              <a:rPr lang="en-US" altLang="zh-CN" i="1">
                                <a:latin typeface="Cambria Math" panose="02040503050406030204" pitchFamily="18" charset="0"/>
                                <a:ea typeface="MS Mincho" charset="0"/>
                                <a:cs typeface="Cambria Math" panose="02040503050406030204" pitchFamily="18" charset="0"/>
                              </a:rPr>
                              <m:t>1</m:t>
                            </m:r>
                          </m:num>
                          <m:den>
                            <m:r>
                              <a:rPr lang="en-US" altLang="zh-CN" i="1">
                                <a:latin typeface="Cambria Math" panose="02040503050406030204" pitchFamily="18" charset="0"/>
                                <a:ea typeface="MS Mincho" charset="0"/>
                                <a:cs typeface="Cambria Math" panose="02040503050406030204" pitchFamily="18" charset="0"/>
                              </a:rPr>
                              <m:t>2</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𝐷𝐹</m:t>
                            </m:r>
                          </m:den>
                        </m:f>
                      </m:sup>
                    </m:sSup>
                  </m:oMath>
                </a14:m>
                <a:r>
                  <a:rPr lang="en-US" altLang="zh-CN"/>
                  <a:t> </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&gt;</m:t>
                    </m:r>
                  </m:oMath>
                </a14:m>
                <a:r>
                  <a:rPr lang="en-US" altLang="zh-CN">
                    <a:latin typeface="Times New Roman" panose="02020603050405020304" charset="0"/>
                    <a:cs typeface="Times New Roman" panose="02020603050405020304" charset="0"/>
                  </a:rPr>
                  <a:t> 10</a:t>
                </a:r>
                <a:endParaRPr lang="en-US" altLang="zh-CN">
                  <a:latin typeface="Times New Roman" panose="02020603050405020304" charset="0"/>
                  <a:cs typeface="Times New Roman" panose="0202060305040502030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589280" y="3532505"/>
                <a:ext cx="1616075" cy="450850"/>
              </a:xfrm>
              <a:prstGeom prst="rect">
                <a:avLst/>
              </a:prstGeom>
              <a:blipFill rotWithShape="1">
                <a:blip r:embed="rId4"/>
                <a:stretch>
                  <a:fillRect/>
                </a:stretch>
              </a:blipFill>
            </p:spPr>
            <p:txBody>
              <a:bodyPr/>
              <a:lstStyle/>
              <a:p>
                <a:r>
                  <a:rPr lang="zh-CN" altLang="en-US">
                    <a:noFill/>
                  </a:rPr>
                  <a:t> </a:t>
                </a:r>
              </a:p>
            </p:txBody>
          </p:sp>
        </mc:Fallback>
      </mc:AlternateContent>
      <p:pic>
        <p:nvPicPr>
          <p:cNvPr id="101" name="图片 100"/>
          <p:cNvPicPr/>
          <p:nvPr/>
        </p:nvPicPr>
        <p:blipFill>
          <a:blip r:embed="rId5"/>
          <a:stretch>
            <a:fillRect/>
          </a:stretch>
        </p:blipFill>
        <p:spPr>
          <a:xfrm>
            <a:off x="4622800" y="5659120"/>
            <a:ext cx="447675" cy="447675"/>
          </a:xfrm>
          <a:prstGeom prst="rect">
            <a:avLst/>
          </a:prstGeom>
          <a:noFill/>
          <a:ln w="9525">
            <a:noFill/>
          </a:ln>
        </p:spPr>
      </p:pic>
      <p:cxnSp>
        <p:nvCxnSpPr>
          <p:cNvPr id="20" name="直接连接符 19"/>
          <p:cNvCxnSpPr/>
          <p:nvPr/>
        </p:nvCxnSpPr>
        <p:spPr>
          <a:xfrm>
            <a:off x="5831840" y="2621280"/>
            <a:ext cx="10160" cy="782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0"/>
            <a:ext cx="4197985" cy="368300"/>
          </a:xfrm>
          <a:prstGeom prst="rect">
            <a:avLst/>
          </a:prstGeom>
          <a:noFill/>
        </p:spPr>
        <p:txBody>
          <a:bodyPr wrap="square" rtlCol="0">
            <a:spAutoFit/>
          </a:bodyPr>
          <a:lstStyle/>
          <a:p>
            <a:r>
              <a:rPr lang="en-US" altLang="zh-CN">
                <a:sym typeface="+mn-ea"/>
              </a:rPr>
              <a:t>Model Diagnostics: outlier</a:t>
            </a:r>
            <a:endParaRPr lang="zh-CN" altLang="en-US">
              <a:sym typeface="+mn-ea"/>
            </a:endParaRPr>
          </a:p>
        </p:txBody>
      </p:sp>
      <p:grpSp>
        <p:nvGrpSpPr>
          <p:cNvPr id="8" name="组合 7"/>
          <p:cNvGrpSpPr/>
          <p:nvPr/>
        </p:nvGrpSpPr>
        <p:grpSpPr>
          <a:xfrm>
            <a:off x="10840720" y="63500"/>
            <a:ext cx="1727200" cy="579120"/>
            <a:chOff x="14480" y="404"/>
            <a:chExt cx="2720" cy="912"/>
          </a:xfrm>
          <a:solidFill>
            <a:srgbClr val="E5ECF6"/>
          </a:solidFill>
        </p:grpSpPr>
        <p:sp>
          <p:nvSpPr>
            <p:cNvPr id="11" name="剪去对角的矩形 10"/>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4480" y="570"/>
              <a:ext cx="2720" cy="580"/>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fit7</a:t>
              </a:r>
              <a:endParaRPr lang="en-US" altLang="zh-CN">
                <a:solidFill>
                  <a:schemeClr val="tx1"/>
                </a:solidFill>
              </a:endParaRPr>
            </a:p>
          </p:txBody>
        </p:sp>
      </p:grpSp>
      <p:sp>
        <p:nvSpPr>
          <p:cNvPr id="6" name="文本框 5"/>
          <p:cNvSpPr txBox="1"/>
          <p:nvPr/>
        </p:nvSpPr>
        <p:spPr>
          <a:xfrm>
            <a:off x="607695" y="3220720"/>
            <a:ext cx="5552440" cy="1476375"/>
          </a:xfrm>
          <a:prstGeom prst="rect">
            <a:avLst/>
          </a:prstGeom>
          <a:noFill/>
        </p:spPr>
        <p:txBody>
          <a:bodyPr wrap="square" rtlCol="0">
            <a:spAutoFit/>
          </a:bodyPr>
          <a:lstStyle/>
          <a:p>
            <a:pPr marL="285750" indent="-285750">
              <a:buFont typeface="Arial" panose="020B0604020202020204" pitchFamily="34" charset="0"/>
              <a:buChar char="•"/>
            </a:pPr>
            <a:r>
              <a:rPr lang="zh-CN" altLang="en-US"/>
              <a:t>控评：</a:t>
            </a:r>
            <a:r>
              <a:rPr lang="en-US" altLang="zh-CN"/>
              <a:t>5560</a:t>
            </a:r>
            <a:r>
              <a:rPr lang="zh-CN" altLang="en-US"/>
              <a:t>，</a:t>
            </a:r>
            <a:r>
              <a:rPr lang="en-US" altLang="zh-CN"/>
              <a:t>5142</a:t>
            </a:r>
            <a:r>
              <a:rPr lang="zh-CN" altLang="en-US"/>
              <a:t>，</a:t>
            </a:r>
            <a:r>
              <a:rPr lang="en-US" altLang="zh-CN"/>
              <a:t>5175</a:t>
            </a:r>
            <a:r>
              <a:rPr lang="zh-CN" altLang="en-US"/>
              <a:t>，</a:t>
            </a:r>
            <a:r>
              <a:rPr lang="en-US" altLang="zh-CN"/>
              <a:t>5321</a:t>
            </a:r>
            <a:r>
              <a:rPr lang="zh-CN" altLang="en-US"/>
              <a:t>，</a:t>
            </a:r>
            <a:r>
              <a:rPr lang="en-US" altLang="zh-CN"/>
              <a:t>5882</a:t>
            </a:r>
            <a:endParaRPr lang="zh-CN" altLang="en-US"/>
          </a:p>
          <a:p>
            <a:endParaRPr lang="zh-CN" altLang="en-US"/>
          </a:p>
          <a:p>
            <a:pPr marL="285750" indent="-285750">
              <a:buFont typeface="Arial" panose="020B0604020202020204" pitchFamily="34" charset="0"/>
              <a:buChar char="•"/>
            </a:pPr>
            <a:r>
              <a:rPr lang="zh-CN" altLang="en-US"/>
              <a:t>水军：</a:t>
            </a:r>
            <a:r>
              <a:rPr lang="en-US" altLang="zh-CN"/>
              <a:t>5816</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t>全是汽车类别，汽车类别短视频水很深</a:t>
            </a:r>
            <a:endParaRPr lang="zh-CN" altLang="en-US"/>
          </a:p>
        </p:txBody>
      </p:sp>
      <p:pic>
        <p:nvPicPr>
          <p:cNvPr id="101" name="图片 100"/>
          <p:cNvPicPr/>
          <p:nvPr/>
        </p:nvPicPr>
        <p:blipFill>
          <a:blip r:embed="rId1"/>
          <a:stretch>
            <a:fillRect/>
          </a:stretch>
        </p:blipFill>
        <p:spPr>
          <a:xfrm>
            <a:off x="4950460" y="4295140"/>
            <a:ext cx="447675" cy="447675"/>
          </a:xfrm>
          <a:prstGeom prst="rect">
            <a:avLst/>
          </a:prstGeom>
          <a:noFill/>
          <a:ln w="9525">
            <a:noFill/>
          </a:ln>
        </p:spPr>
      </p:pic>
      <p:pic>
        <p:nvPicPr>
          <p:cNvPr id="14" name="图片 13"/>
          <p:cNvPicPr>
            <a:picLocks noChangeAspect="1"/>
          </p:cNvPicPr>
          <p:nvPr/>
        </p:nvPicPr>
        <p:blipFill>
          <a:blip r:embed="rId2"/>
          <a:stretch>
            <a:fillRect/>
          </a:stretch>
        </p:blipFill>
        <p:spPr>
          <a:xfrm>
            <a:off x="607695" y="1221105"/>
            <a:ext cx="11336020" cy="1315720"/>
          </a:xfrm>
          <a:prstGeom prst="rect">
            <a:avLst/>
          </a:prstGeom>
        </p:spPr>
      </p:pic>
      <p:sp>
        <p:nvSpPr>
          <p:cNvPr id="17" name="文本框 16"/>
          <p:cNvSpPr txBox="1"/>
          <p:nvPr/>
        </p:nvSpPr>
        <p:spPr>
          <a:xfrm>
            <a:off x="7492365" y="3820795"/>
            <a:ext cx="2493645" cy="922020"/>
          </a:xfrm>
          <a:prstGeom prst="rect">
            <a:avLst/>
          </a:prstGeom>
          <a:noFill/>
        </p:spPr>
        <p:txBody>
          <a:bodyPr wrap="square" rtlCol="0">
            <a:spAutoFit/>
          </a:bodyPr>
          <a:lstStyle/>
          <a:p>
            <a:pPr marL="285750" indent="-285750">
              <a:buFont typeface="Arial" panose="020B0604020202020204" pitchFamily="34" charset="0"/>
              <a:buChar char="•"/>
            </a:pPr>
            <a:r>
              <a:rPr lang="zh-CN" altLang="en-US"/>
              <a:t>离群值只有</a:t>
            </a:r>
            <a:r>
              <a:rPr lang="en-US" altLang="zh-CN"/>
              <a:t>6</a:t>
            </a:r>
            <a:r>
              <a:rPr lang="zh-CN" altLang="en-US"/>
              <a:t>个，总样本数是</a:t>
            </a:r>
            <a:r>
              <a:rPr lang="en-US" altLang="zh-CN"/>
              <a:t>6131</a:t>
            </a:r>
            <a:r>
              <a:rPr lang="zh-CN" altLang="en-US"/>
              <a:t>，可以删去离群值</a:t>
            </a:r>
            <a:endParaRPr lang="zh-CN" altLang="en-US"/>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文本框 83"/>
          <p:cNvSpPr txBox="1"/>
          <p:nvPr/>
        </p:nvSpPr>
        <p:spPr>
          <a:xfrm>
            <a:off x="0" y="0"/>
            <a:ext cx="309880" cy="368300"/>
          </a:xfrm>
          <a:prstGeom prst="rect">
            <a:avLst/>
          </a:prstGeom>
          <a:noFill/>
        </p:spPr>
        <p:txBody>
          <a:bodyPr wrap="none" rtlCol="0">
            <a:spAutoFit/>
          </a:bodyPr>
          <a:lstStyle/>
          <a:p>
            <a:endParaRPr lang="zh-CN" altLang="en-US"/>
          </a:p>
        </p:txBody>
      </p:sp>
      <p:grpSp>
        <p:nvGrpSpPr>
          <p:cNvPr id="4" name="组合 3"/>
          <p:cNvGrpSpPr/>
          <p:nvPr/>
        </p:nvGrpSpPr>
        <p:grpSpPr>
          <a:xfrm>
            <a:off x="4197985" y="682508"/>
            <a:ext cx="3109401" cy="882477"/>
            <a:chOff x="8376" y="5052"/>
            <a:chExt cx="2501" cy="709"/>
          </a:xfrm>
        </p:grpSpPr>
        <p:sp>
          <p:nvSpPr>
            <p:cNvPr id="5" name="燕尾形 4"/>
            <p:cNvSpPr/>
            <p:nvPr/>
          </p:nvSpPr>
          <p:spPr>
            <a:xfrm>
              <a:off x="8376" y="5052"/>
              <a:ext cx="2501" cy="709"/>
            </a:xfrm>
            <a:prstGeom prst="chevron">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747" y="5216"/>
              <a:ext cx="2130" cy="370"/>
            </a:xfrm>
            <a:prstGeom prst="rect">
              <a:avLst/>
            </a:prstGeom>
            <a:noFill/>
          </p:spPr>
          <p:txBody>
            <a:bodyPr wrap="square" rtlCol="0">
              <a:spAutoFit/>
            </a:bodyPr>
            <a:lstStyle/>
            <a:p>
              <a:r>
                <a:rPr lang="en-US" altLang="zh-CN" sz="2400">
                  <a:solidFill>
                    <a:schemeClr val="bg2"/>
                  </a:solidFill>
                  <a:latin typeface="Times New Roman" panose="02020603050405020304" charset="0"/>
                  <a:cs typeface="Times New Roman" panose="02020603050405020304" charset="0"/>
                  <a:sym typeface="+mn-ea"/>
                </a:rPr>
                <a:t>model diagnostics</a:t>
              </a:r>
              <a:endParaRPr lang="en-US" altLang="zh-CN" sz="2400">
                <a:solidFill>
                  <a:schemeClr val="bg2"/>
                </a:solidFill>
                <a:latin typeface="Times New Roman" panose="02020603050405020304" charset="0"/>
                <a:cs typeface="Times New Roman" panose="02020603050405020304" charset="0"/>
              </a:endParaRPr>
            </a:p>
          </p:txBody>
        </p:sp>
      </p:grpSp>
      <p:sp>
        <p:nvSpPr>
          <p:cNvPr id="10" name="文本框 9"/>
          <p:cNvSpPr txBox="1"/>
          <p:nvPr/>
        </p:nvSpPr>
        <p:spPr>
          <a:xfrm>
            <a:off x="1546225" y="2193290"/>
            <a:ext cx="8460105"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a:t>现在</a:t>
            </a:r>
            <a:r>
              <a:rPr lang="en-US" altLang="zh-CN"/>
              <a:t>fit7</a:t>
            </a:r>
            <a:r>
              <a:rPr lang="zh-CN" altLang="en-US"/>
              <a:t>已经十分接近我们的最终模型了。但</a:t>
            </a:r>
            <a:r>
              <a:rPr lang="en-US" altLang="zh-CN"/>
              <a:t>fit7</a:t>
            </a:r>
            <a:r>
              <a:rPr lang="zh-CN" altLang="en-US"/>
              <a:t>有</a:t>
            </a:r>
            <a:r>
              <a:rPr lang="en-US" altLang="zh-CN"/>
              <a:t>32</a:t>
            </a:r>
            <a:r>
              <a:rPr lang="zh-CN" altLang="en-US"/>
              <a:t>个系数，模型过于复杂。因此，在最后一步，我们尝试删去一些变量使得模型尽量简单</a:t>
            </a:r>
            <a:endParaRPr lang="zh-CN" altLang="en-US"/>
          </a:p>
        </p:txBody>
      </p:sp>
      <p:grpSp>
        <p:nvGrpSpPr>
          <p:cNvPr id="13" name="组合 12"/>
          <p:cNvGrpSpPr/>
          <p:nvPr/>
        </p:nvGrpSpPr>
        <p:grpSpPr>
          <a:xfrm>
            <a:off x="452755" y="3890846"/>
            <a:ext cx="2986933" cy="834716"/>
            <a:chOff x="8376" y="5050"/>
            <a:chExt cx="2539" cy="709"/>
          </a:xfrm>
        </p:grpSpPr>
        <p:sp>
          <p:nvSpPr>
            <p:cNvPr id="14" name="燕尾形 13"/>
            <p:cNvSpPr/>
            <p:nvPr/>
          </p:nvSpPr>
          <p:spPr>
            <a:xfrm>
              <a:off x="8376" y="5050"/>
              <a:ext cx="2539" cy="709"/>
            </a:xfrm>
            <a:prstGeom prst="chevron">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690" y="5209"/>
              <a:ext cx="2155" cy="391"/>
            </a:xfrm>
            <a:prstGeom prst="rect">
              <a:avLst/>
            </a:prstGeom>
            <a:noFill/>
          </p:spPr>
          <p:txBody>
            <a:bodyPr wrap="square" rtlCol="0">
              <a:spAutoFit/>
            </a:bodyPr>
            <a:lstStyle/>
            <a:p>
              <a:r>
                <a:rPr lang="en-US" altLang="zh-CN" sz="2400">
                  <a:solidFill>
                    <a:schemeClr val="bg2"/>
                  </a:solidFill>
                  <a:latin typeface="Times New Roman" panose="02020603050405020304" charset="0"/>
                  <a:cs typeface="Times New Roman" panose="02020603050405020304" charset="0"/>
                </a:rPr>
                <a:t>log(share):duration</a:t>
              </a:r>
              <a:endParaRPr lang="en-US" altLang="zh-CN" sz="2400">
                <a:solidFill>
                  <a:schemeClr val="bg2"/>
                </a:solidFill>
                <a:latin typeface="Times New Roman" panose="02020603050405020304" charset="0"/>
                <a:cs typeface="Times New Roman" panose="02020603050405020304" charset="0"/>
              </a:endParaRPr>
            </a:p>
          </p:txBody>
        </p:sp>
      </p:grpSp>
      <p:sp>
        <p:nvSpPr>
          <p:cNvPr id="20" name="文本框 19"/>
          <p:cNvSpPr txBox="1"/>
          <p:nvPr/>
        </p:nvSpPr>
        <p:spPr>
          <a:xfrm>
            <a:off x="1004570" y="4798060"/>
            <a:ext cx="1883410" cy="645160"/>
          </a:xfrm>
          <a:prstGeom prst="rect">
            <a:avLst/>
          </a:prstGeom>
          <a:noFill/>
        </p:spPr>
        <p:txBody>
          <a:bodyPr wrap="square" rtlCol="0">
            <a:spAutoFit/>
          </a:bodyPr>
          <a:lstStyle/>
          <a:p>
            <a:pPr algn="ctr"/>
            <a:r>
              <a:rPr lang="en-US" altLang="zh-CN"/>
              <a:t>anova</a:t>
            </a:r>
            <a:endParaRPr lang="en-US" altLang="zh-CN"/>
          </a:p>
          <a:p>
            <a:pPr algn="ctr"/>
            <a:r>
              <a:rPr lang="en-US" altLang="zh-CN"/>
              <a:t>p-value: 0.1657</a:t>
            </a:r>
            <a:endParaRPr lang="en-US" altLang="zh-CN"/>
          </a:p>
        </p:txBody>
      </p:sp>
      <p:grpSp>
        <p:nvGrpSpPr>
          <p:cNvPr id="30" name="组合 29"/>
          <p:cNvGrpSpPr/>
          <p:nvPr/>
        </p:nvGrpSpPr>
        <p:grpSpPr>
          <a:xfrm>
            <a:off x="4197985" y="3901440"/>
            <a:ext cx="2894330" cy="1541780"/>
            <a:chOff x="5417" y="6144"/>
            <a:chExt cx="4558" cy="2428"/>
          </a:xfrm>
        </p:grpSpPr>
        <p:grpSp>
          <p:nvGrpSpPr>
            <p:cNvPr id="17" name="组合 16"/>
            <p:cNvGrpSpPr/>
            <p:nvPr/>
          </p:nvGrpSpPr>
          <p:grpSpPr>
            <a:xfrm>
              <a:off x="5417" y="6144"/>
              <a:ext cx="4559" cy="1298"/>
              <a:chOff x="8402" y="5118"/>
              <a:chExt cx="2251" cy="640"/>
            </a:xfrm>
          </p:grpSpPr>
          <p:sp>
            <p:nvSpPr>
              <p:cNvPr id="18" name="燕尾形 17"/>
              <p:cNvSpPr/>
              <p:nvPr/>
            </p:nvSpPr>
            <p:spPr>
              <a:xfrm>
                <a:off x="8402" y="5118"/>
                <a:ext cx="2251" cy="640"/>
              </a:xfrm>
              <a:prstGeom prst="chevron">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523" y="5254"/>
                <a:ext cx="2130" cy="358"/>
              </a:xfrm>
              <a:prstGeom prst="rect">
                <a:avLst/>
              </a:prstGeom>
              <a:noFill/>
            </p:spPr>
            <p:txBody>
              <a:bodyPr wrap="square" rtlCol="0">
                <a:spAutoFit/>
              </a:bodyPr>
              <a:lstStyle/>
              <a:p>
                <a:pPr algn="ctr"/>
                <a:r>
                  <a:rPr lang="en-US" altLang="zh-CN" sz="2400">
                    <a:solidFill>
                      <a:schemeClr val="bg2"/>
                    </a:solidFill>
                    <a:latin typeface="Times New Roman" panose="02020603050405020304" charset="0"/>
                    <a:cs typeface="Times New Roman" panose="02020603050405020304" charset="0"/>
                  </a:rPr>
                  <a:t>BGM &amp; period</a:t>
                </a:r>
                <a:endParaRPr lang="en-US" altLang="zh-CN" sz="2400">
                  <a:solidFill>
                    <a:schemeClr val="bg2"/>
                  </a:solidFill>
                  <a:latin typeface="Times New Roman" panose="02020603050405020304" charset="0"/>
                  <a:cs typeface="Times New Roman" panose="02020603050405020304" charset="0"/>
                </a:endParaRPr>
              </a:p>
            </p:txBody>
          </p:sp>
        </p:grpSp>
        <p:sp>
          <p:nvSpPr>
            <p:cNvPr id="22" name="文本框 21"/>
            <p:cNvSpPr txBox="1"/>
            <p:nvPr/>
          </p:nvSpPr>
          <p:spPr>
            <a:xfrm>
              <a:off x="6192" y="7556"/>
              <a:ext cx="3254" cy="1016"/>
            </a:xfrm>
            <a:prstGeom prst="rect">
              <a:avLst/>
            </a:prstGeom>
            <a:noFill/>
          </p:spPr>
          <p:txBody>
            <a:bodyPr wrap="square" rtlCol="0">
              <a:spAutoFit/>
            </a:bodyPr>
            <a:lstStyle/>
            <a:p>
              <a:pPr algn="ctr"/>
              <a:r>
                <a:rPr lang="en-US" altLang="zh-CN"/>
                <a:t>anova</a:t>
              </a:r>
              <a:endParaRPr lang="en-US" altLang="zh-CN"/>
            </a:p>
            <a:p>
              <a:pPr algn="ctr"/>
              <a:r>
                <a:rPr lang="en-US" altLang="zh-CN"/>
                <a:t>p-value: 0.1153</a:t>
              </a:r>
              <a:endParaRPr lang="en-US" altLang="zh-CN"/>
            </a:p>
          </p:txBody>
        </p:sp>
      </p:grpSp>
      <p:sp>
        <p:nvSpPr>
          <p:cNvPr id="2" name="文本框 1"/>
          <p:cNvSpPr txBox="1"/>
          <p:nvPr/>
        </p:nvSpPr>
        <p:spPr>
          <a:xfrm>
            <a:off x="0" y="0"/>
            <a:ext cx="4197985" cy="368300"/>
          </a:xfrm>
          <a:prstGeom prst="rect">
            <a:avLst/>
          </a:prstGeom>
          <a:noFill/>
        </p:spPr>
        <p:txBody>
          <a:bodyPr wrap="square" rtlCol="0">
            <a:spAutoFit/>
          </a:bodyPr>
          <a:lstStyle/>
          <a:p>
            <a:r>
              <a:rPr lang="en-US" altLang="zh-CN">
                <a:sym typeface="+mn-ea"/>
              </a:rPr>
              <a:t>Final Model</a:t>
            </a:r>
            <a:r>
              <a:rPr lang="en-US" altLang="zh-CN"/>
              <a:t> </a:t>
            </a:r>
            <a:endParaRPr lang="en-US" altLang="zh-CN"/>
          </a:p>
        </p:txBody>
      </p:sp>
      <p:grpSp>
        <p:nvGrpSpPr>
          <p:cNvPr id="3" name="组合 2"/>
          <p:cNvGrpSpPr/>
          <p:nvPr/>
        </p:nvGrpSpPr>
        <p:grpSpPr>
          <a:xfrm>
            <a:off x="10840720" y="63500"/>
            <a:ext cx="1727200" cy="579120"/>
            <a:chOff x="14480" y="404"/>
            <a:chExt cx="2720" cy="912"/>
          </a:xfrm>
          <a:solidFill>
            <a:srgbClr val="E5ECF6"/>
          </a:solidFill>
        </p:grpSpPr>
        <p:sp>
          <p:nvSpPr>
            <p:cNvPr id="11" name="剪去对角的矩形 10"/>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480" y="570"/>
              <a:ext cx="2720" cy="580"/>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final</a:t>
              </a:r>
              <a:endParaRPr lang="en-US" altLang="zh-CN">
                <a:solidFill>
                  <a:schemeClr val="tx1"/>
                </a:solidFill>
              </a:endParaRPr>
            </a:p>
          </p:txBody>
        </p:sp>
      </p:grpSp>
      <p:grpSp>
        <p:nvGrpSpPr>
          <p:cNvPr id="24" name="组合 23"/>
          <p:cNvGrpSpPr/>
          <p:nvPr/>
        </p:nvGrpSpPr>
        <p:grpSpPr>
          <a:xfrm>
            <a:off x="960120" y="730250"/>
            <a:ext cx="2238375" cy="750570"/>
            <a:chOff x="14480" y="404"/>
            <a:chExt cx="2720" cy="912"/>
          </a:xfrm>
          <a:solidFill>
            <a:srgbClr val="E5ECF6"/>
          </a:solidFill>
        </p:grpSpPr>
        <p:sp>
          <p:nvSpPr>
            <p:cNvPr id="25" name="剪去对角的矩形 24"/>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4480" y="636"/>
              <a:ext cx="2720" cy="448"/>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fit6</a:t>
              </a:r>
              <a:endParaRPr lang="en-US" altLang="zh-CN">
                <a:solidFill>
                  <a:schemeClr val="tx1"/>
                </a:solidFill>
              </a:endParaRPr>
            </a:p>
          </p:txBody>
        </p:sp>
      </p:grpSp>
      <p:grpSp>
        <p:nvGrpSpPr>
          <p:cNvPr id="7" name="组合 6"/>
          <p:cNvGrpSpPr/>
          <p:nvPr/>
        </p:nvGrpSpPr>
        <p:grpSpPr>
          <a:xfrm>
            <a:off x="8354695" y="732155"/>
            <a:ext cx="2238375" cy="750570"/>
            <a:chOff x="14480" y="404"/>
            <a:chExt cx="2720" cy="912"/>
          </a:xfrm>
          <a:solidFill>
            <a:srgbClr val="E5ECF6"/>
          </a:solidFill>
        </p:grpSpPr>
        <p:sp>
          <p:nvSpPr>
            <p:cNvPr id="12" name="剪去对角的矩形 11"/>
            <p:cNvSpPr/>
            <p:nvPr/>
          </p:nvSpPr>
          <p:spPr>
            <a:xfrm>
              <a:off x="15192" y="404"/>
              <a:ext cx="1296" cy="912"/>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4480" y="636"/>
              <a:ext cx="2720" cy="448"/>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fit7</a:t>
              </a:r>
              <a:endParaRPr lang="en-US" altLang="zh-CN">
                <a:solidFill>
                  <a:schemeClr val="tx1"/>
                </a:solidFill>
              </a:endParaRPr>
            </a:p>
          </p:txBody>
        </p:sp>
      </p:grpSp>
      <p:grpSp>
        <p:nvGrpSpPr>
          <p:cNvPr id="27" name="组合 26"/>
          <p:cNvGrpSpPr/>
          <p:nvPr/>
        </p:nvGrpSpPr>
        <p:grpSpPr>
          <a:xfrm>
            <a:off x="8354162" y="3709699"/>
            <a:ext cx="2238375" cy="1222145"/>
            <a:chOff x="14119" y="367"/>
            <a:chExt cx="2720" cy="1485"/>
          </a:xfrm>
          <a:solidFill>
            <a:srgbClr val="E5ECF6"/>
          </a:solidFill>
        </p:grpSpPr>
        <p:sp>
          <p:nvSpPr>
            <p:cNvPr id="28" name="剪去对角的矩形 27"/>
            <p:cNvSpPr/>
            <p:nvPr/>
          </p:nvSpPr>
          <p:spPr>
            <a:xfrm>
              <a:off x="14367" y="367"/>
              <a:ext cx="2122" cy="1485"/>
            </a:xfrm>
            <a:prstGeom prst="snip2DiagRect">
              <a:avLst>
                <a:gd name="adj1" fmla="val 0"/>
                <a:gd name="adj2"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4119" y="877"/>
              <a:ext cx="2720" cy="448"/>
            </a:xfrm>
            <a:prstGeom prst="rect">
              <a:avLst/>
            </a:prstGeom>
            <a:noFill/>
            <a:ln>
              <a:noFill/>
            </a:ln>
            <a:extLst>
              <a:ext uri="{909E8E84-426E-40DD-AFC4-6F175D3DCCD1}">
                <a14:hiddenFill xmlns:a14="http://schemas.microsoft.com/office/drawing/2010/main">
                  <a:grpFill/>
                </a14:hiddenFill>
              </a:ext>
            </a:extLst>
          </p:spPr>
          <p:txBody>
            <a:bodyPr wrap="square" rtlCol="0">
              <a:spAutoFit/>
            </a:bodyPr>
            <a:lstStyle/>
            <a:p>
              <a:pPr algn="ctr"/>
              <a:r>
                <a:rPr lang="en-US" altLang="zh-CN">
                  <a:solidFill>
                    <a:schemeClr val="tx1"/>
                  </a:solidFill>
                </a:rPr>
                <a:t>final model</a:t>
              </a:r>
              <a:endParaRPr lang="en-US" altLang="zh-CN">
                <a:solidFill>
                  <a:schemeClr val="tx1"/>
                </a:solidFill>
              </a:endParaRPr>
            </a:p>
          </p:txBody>
        </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15785" y="0"/>
            <a:ext cx="5276215" cy="369332"/>
          </a:xfrm>
          <a:prstGeom prst="rect">
            <a:avLst/>
          </a:prstGeom>
          <a:noFill/>
        </p:spPr>
        <p:txBody>
          <a:bodyPr wrap="square" rtlCol="0">
            <a:spAutoFit/>
          </a:bodyPr>
          <a:lstStyle/>
          <a:p>
            <a:pPr algn="r"/>
            <a:r>
              <a:rPr lang="en-US" altLang="zh-CN" dirty="0"/>
              <a:t>1.0 variables</a:t>
            </a:r>
            <a:endParaRPr lang="en-US" altLang="zh-CN" dirty="0"/>
          </a:p>
        </p:txBody>
      </p:sp>
      <p:sp>
        <p:nvSpPr>
          <p:cNvPr id="14" name="文本框 13"/>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
        <p:nvSpPr>
          <p:cNvPr id="8" name="文本框 7"/>
          <p:cNvSpPr txBox="1"/>
          <p:nvPr/>
        </p:nvSpPr>
        <p:spPr>
          <a:xfrm>
            <a:off x="3176587" y="676275"/>
            <a:ext cx="5838825" cy="369332"/>
          </a:xfrm>
          <a:prstGeom prst="rect">
            <a:avLst/>
          </a:prstGeom>
          <a:noFill/>
        </p:spPr>
        <p:txBody>
          <a:bodyPr wrap="square" rtlCol="0">
            <a:spAutoFit/>
          </a:bodyPr>
          <a:lstStyle/>
          <a:p>
            <a:pPr algn="ctr"/>
            <a:r>
              <a:rPr lang="zh-CN" altLang="en-US" dirty="0"/>
              <a:t>原始数据集变量</a:t>
            </a:r>
            <a:endParaRPr lang="en-US" altLang="zh-CN" dirty="0"/>
          </a:p>
        </p:txBody>
      </p:sp>
      <mc:AlternateContent xmlns:mc="http://schemas.openxmlformats.org/markup-compatibility/2006" xmlns:a14="http://schemas.microsoft.com/office/drawing/2010/main">
        <mc:Choice Requires="a14">
          <p:graphicFrame>
            <p:nvGraphicFramePr>
              <p:cNvPr id="13" name="表格 12"/>
              <p:cNvGraphicFramePr/>
              <p:nvPr>
                <p:custDataLst>
                  <p:tags r:id="rId1"/>
                </p:custDataLst>
              </p:nvPr>
            </p:nvGraphicFramePr>
            <p:xfrm>
              <a:off x="762000" y="1352550"/>
              <a:ext cx="10610850" cy="5046695"/>
            </p:xfrm>
            <a:graphic>
              <a:graphicData uri="http://schemas.openxmlformats.org/drawingml/2006/table">
                <a:tbl>
                  <a:tblPr firstRow="1" bandRow="1">
                    <a:tableStyleId>{5C22544A-7EE6-4342-B048-85BDC9FD1C3A}</a:tableStyleId>
                  </a:tblPr>
                  <a:tblGrid>
                    <a:gridCol w="1768475"/>
                    <a:gridCol w="1768475"/>
                    <a:gridCol w="1768475"/>
                    <a:gridCol w="1768475"/>
                    <a:gridCol w="1768475"/>
                    <a:gridCol w="1768475"/>
                  </a:tblGrid>
                  <a:tr h="669707">
                    <a:tc>
                      <a:txBody>
                        <a:bodyPr/>
                        <a:lstStyle/>
                        <a:p>
                          <a:pPr algn="ctr">
                            <a:buNone/>
                          </a:pPr>
                          <a:r>
                            <a:rPr lang="zh-CN" altLang="en-US" dirty="0"/>
                            <a:t>原始变量名</a:t>
                          </a:r>
                          <a:endParaRPr lang="zh-CN" altLang="en-US" dirty="0"/>
                        </a:p>
                      </a:txBody>
                      <a:tcPr anchor="ctr" anchorCtr="1"/>
                    </a:tc>
                    <a:tc>
                      <a:txBody>
                        <a:bodyPr/>
                        <a:lstStyle/>
                        <a:p>
                          <a:pPr algn="ctr">
                            <a:buNone/>
                          </a:pPr>
                          <a:r>
                            <a:rPr lang="zh-CN" altLang="en-US" dirty="0"/>
                            <a:t>新变量名</a:t>
                          </a:r>
                          <a:endParaRPr lang="en-US" altLang="zh-CN" dirty="0"/>
                        </a:p>
                      </a:txBody>
                      <a:tcPr anchor="ctr" anchorCtr="1"/>
                    </a:tc>
                    <a:tc>
                      <a:txBody>
                        <a:bodyPr/>
                        <a:lstStyle/>
                        <a:p>
                          <a:pPr algn="ctr">
                            <a:buNone/>
                          </a:pPr>
                          <a:r>
                            <a:rPr lang="zh-CN" altLang="en-US" dirty="0"/>
                            <a:t>备注</a:t>
                          </a:r>
                          <a:endParaRPr lang="en-US" altLang="zh-CN"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原始变量名</a:t>
                          </a:r>
                          <a:endParaRPr lang="zh-CN" altLang="en-US" dirty="0"/>
                        </a:p>
                        <a:p>
                          <a:pPr algn="ctr">
                            <a:buNone/>
                          </a:pPr>
                          <a:endParaRPr lang="en-US" altLang="zh-CN"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新变量名</a:t>
                          </a:r>
                          <a:endParaRPr lang="en-US" altLang="zh-CN" dirty="0"/>
                        </a:p>
                        <a:p>
                          <a:pPr algn="ctr">
                            <a:buNone/>
                          </a:pPr>
                          <a:endParaRPr lang="en-US" altLang="zh-CN" dirty="0"/>
                        </a:p>
                      </a:txBody>
                      <a:tcPr anchor="ctr" anchorCtr="1"/>
                    </a:tc>
                    <a:tc>
                      <a:txBody>
                        <a:bodyPr/>
                        <a:lstStyle/>
                        <a:p>
                          <a:pPr algn="ctr">
                            <a:buNone/>
                          </a:pPr>
                          <a:r>
                            <a:rPr lang="zh-CN" altLang="en-US" dirty="0"/>
                            <a:t>备注</a:t>
                          </a:r>
                          <a:endParaRPr lang="en-US" altLang="zh-CN" dirty="0"/>
                        </a:p>
                      </a:txBody>
                      <a:tcPr anchor="ctr" anchorCtr="1"/>
                    </a:tc>
                  </a:tr>
                  <a:tr h="659907">
                    <a:tc>
                      <a:txBody>
                        <a:bodyPr/>
                        <a:lstStyle/>
                        <a:p>
                          <a:pPr algn="ctr">
                            <a:buNone/>
                          </a:pPr>
                          <a:r>
                            <a:rPr lang="zh-CN" altLang="en-US" dirty="0"/>
                            <a:t>序号</a:t>
                          </a:r>
                          <a:endParaRPr lang="en-US" altLang="zh-CN" dirty="0"/>
                        </a:p>
                      </a:txBody>
                      <a:tcPr anchor="ctr" anchorCtr="1"/>
                    </a:tc>
                    <a:tc>
                      <a:txBody>
                        <a:bodyPr/>
                        <a:lstStyle/>
                        <a:p>
                          <a:pPr algn="ctr">
                            <a:buNone/>
                          </a:pPr>
                          <a:r>
                            <a:rPr lang="en-US" altLang="zh-CN" dirty="0"/>
                            <a:t>index</a:t>
                          </a:r>
                          <a:endParaRPr lang="en-US" altLang="zh-CN" dirty="0"/>
                        </a:p>
                      </a:txBody>
                      <a:tcPr anchor="ctr" anchorCtr="1"/>
                    </a:tc>
                    <a:tc>
                      <a:txBody>
                        <a:bodyPr/>
                        <a:lstStyle/>
                        <a:p>
                          <a:pPr algn="ctr">
                            <a:buNone/>
                          </a:pPr>
                          <a:r>
                            <a:rPr lang="zh-CN" altLang="en-US" dirty="0"/>
                            <a:t>后续不关注</a:t>
                          </a:r>
                          <a:endParaRPr lang="en-US" altLang="zh-CN" dirty="0"/>
                        </a:p>
                      </a:txBody>
                      <a:tcPr anchor="ctr" anchorCtr="1"/>
                    </a:tc>
                    <a:tc>
                      <a:txBody>
                        <a:bodyPr/>
                        <a:lstStyle/>
                        <a:p>
                          <a:pPr algn="ctr">
                            <a:buNone/>
                          </a:pPr>
                          <a:r>
                            <a:rPr lang="zh-CN" altLang="en-US" dirty="0"/>
                            <a:t>时长</a:t>
                          </a:r>
                          <a:endParaRPr lang="en-US" altLang="zh-CN" dirty="0"/>
                        </a:p>
                      </a:txBody>
                      <a:tcPr anchor="ctr" anchorCtr="1"/>
                    </a:tc>
                    <a:tc>
                      <a:txBody>
                        <a:bodyPr/>
                        <a:lstStyle/>
                        <a:p>
                          <a:pPr algn="ctr">
                            <a:buNone/>
                          </a:pPr>
                          <a:r>
                            <a:rPr lang="en-US" altLang="zh-CN" dirty="0"/>
                            <a:t>duration</a:t>
                          </a:r>
                          <a:endParaRPr lang="en-US" altLang="zh-CN" dirty="0"/>
                        </a:p>
                      </a:txBody>
                      <a:tcPr anchor="ctr" anchorCtr="1"/>
                    </a:tc>
                    <a:tc>
                      <a:txBody>
                        <a:bodyPr/>
                        <a:lstStyle/>
                        <a:p>
                          <a:pPr algn="ctr">
                            <a:buNone/>
                          </a:pPr>
                          <a:r>
                            <a:rPr lang="zh-CN" altLang="en-US" dirty="0"/>
                            <a:t>单位：秒</a:t>
                          </a:r>
                          <a:endParaRPr lang="en-US" altLang="zh-CN" dirty="0"/>
                        </a:p>
                      </a:txBody>
                      <a:tcPr anchor="ctr" anchorCtr="1"/>
                    </a:tc>
                  </a:tr>
                  <a:tr h="659907">
                    <a:tc>
                      <a:txBody>
                        <a:bodyPr/>
                        <a:lstStyle/>
                        <a:p>
                          <a:pPr algn="ctr">
                            <a:buNone/>
                          </a:pPr>
                          <a14:m>
                            <m:oMathPara xmlns:m="http://schemas.openxmlformats.org/officeDocument/2006/math">
                              <m:oMathParaPr>
                                <m:jc m:val="centerGroup"/>
                              </m:oMathParaPr>
                              <m:oMath xmlns:m="http://schemas.openxmlformats.org/officeDocument/2006/math">
                                <m:r>
                                  <a:rPr lang="zh-CN" altLang="en-US" sz="1800" i="1" smtClean="0">
                                    <a:solidFill>
                                      <a:schemeClr val="tx1"/>
                                    </a:solidFill>
                                    <a:latin typeface="Cambria Math" panose="02040503050406030204" pitchFamily="18" charset="0"/>
                                    <a:cs typeface="Cambria Math" panose="02040503050406030204" pitchFamily="18" charset="0"/>
                                  </a:rPr>
                                  <m:t>作者编号</m:t>
                                </m:r>
                              </m:oMath>
                            </m:oMathPara>
                          </a14:m>
                          <a:endParaRPr lang="en-US" altLang="zh-CN" dirty="0"/>
                        </a:p>
                      </a:txBody>
                      <a:tcPr anchor="ctr" anchorCtr="1"/>
                    </a:tc>
                    <a:tc>
                      <a:txBody>
                        <a:bodyPr/>
                        <a:lstStyle/>
                        <a:p>
                          <a:pPr algn="ctr">
                            <a:buNone/>
                          </a:pPr>
                          <a:r>
                            <a:rPr lang="en-US" altLang="zh-CN" dirty="0" err="1"/>
                            <a:t>author_index</a:t>
                          </a:r>
                          <a:endParaRPr lang="en-US" altLang="zh-CN"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后续不关注</a:t>
                          </a:r>
                          <a:endParaRPr lang="en-US" altLang="zh-CN" dirty="0"/>
                        </a:p>
                      </a:txBody>
                      <a:tcPr anchor="ctr" anchorCtr="1"/>
                    </a:tc>
                    <a:tc>
                      <a:txBody>
                        <a:bodyPr/>
                        <a:lstStyle/>
                        <a:p>
                          <a:pPr algn="ctr">
                            <a:buNone/>
                          </a:pPr>
                          <a:r>
                            <a:rPr lang="zh-CN" altLang="en-US" dirty="0"/>
                            <a:t>发布日期</a:t>
                          </a:r>
                          <a:endParaRPr lang="en-US" altLang="zh-CN" dirty="0"/>
                        </a:p>
                      </a:txBody>
                      <a:tcPr anchor="ctr" anchorCtr="1"/>
                    </a:tc>
                    <a:tc>
                      <a:txBody>
                        <a:bodyPr/>
                        <a:lstStyle/>
                        <a:p>
                          <a:pPr algn="ctr">
                            <a:buNone/>
                          </a:pPr>
                          <a:endParaRPr lang="en-US" altLang="zh-CN" dirty="0"/>
                        </a:p>
                      </a:txBody>
                      <a:tcPr anchor="ctr" anchorCtr="1"/>
                    </a:tc>
                    <a:tc rowSpan="2">
                      <a:txBody>
                        <a:bodyPr/>
                        <a:lstStyle/>
                        <a:p>
                          <a:pPr algn="ctr">
                            <a:buNone/>
                          </a:pPr>
                          <a:r>
                            <a:rPr lang="zh-CN" altLang="en-US" dirty="0"/>
                            <a:t>后续导出</a:t>
                          </a:r>
                          <a:endParaRPr lang="en-US" altLang="zh-CN" dirty="0"/>
                        </a:p>
                        <a:p>
                          <a:pPr algn="ctr">
                            <a:buNone/>
                          </a:pPr>
                          <a:r>
                            <a:rPr lang="en-US" altLang="zh-CN" dirty="0"/>
                            <a:t>month</a:t>
                          </a:r>
                          <a:r>
                            <a:rPr lang="zh-CN" altLang="en-US" dirty="0"/>
                            <a:t>，</a:t>
                          </a:r>
                          <a:r>
                            <a:rPr lang="en-US" altLang="zh-CN" dirty="0"/>
                            <a:t>week</a:t>
                          </a:r>
                          <a:r>
                            <a:rPr lang="zh-CN" altLang="en-US" dirty="0"/>
                            <a:t>，</a:t>
                          </a:r>
                          <a:r>
                            <a:rPr lang="en-US" altLang="zh-CN" dirty="0"/>
                            <a:t>weekday</a:t>
                          </a:r>
                          <a:r>
                            <a:rPr lang="zh-CN" altLang="en-US" dirty="0"/>
                            <a:t>，</a:t>
                          </a:r>
                          <a:r>
                            <a:rPr lang="en-US" altLang="zh-CN" dirty="0"/>
                            <a:t>hour</a:t>
                          </a:r>
                          <a:endParaRPr lang="en-US" altLang="zh-CN" dirty="0"/>
                        </a:p>
                        <a:p>
                          <a:pPr algn="ctr">
                            <a:buNone/>
                          </a:pPr>
                          <a:r>
                            <a:rPr lang="zh-CN" altLang="en-US" dirty="0"/>
                            <a:t>等多个新变量替代</a:t>
                          </a:r>
                          <a:endParaRPr lang="en-US" altLang="zh-CN" dirty="0"/>
                        </a:p>
                      </a:txBody>
                      <a:tcPr anchor="ctr" anchorCtr="1"/>
                    </a:tc>
                  </a:tr>
                  <a:tr h="659907">
                    <a:tc>
                      <a:txBody>
                        <a:bodyPr/>
                        <a:lstStyle/>
                        <a:p>
                          <a:pPr algn="ctr">
                            <a:buNone/>
                          </a:pPr>
                          <a:r>
                            <a:rPr lang="zh-CN" altLang="en-US" dirty="0"/>
                            <a:t>点赞数</a:t>
                          </a:r>
                          <a:endParaRPr lang="en-US" altLang="zh-CN" dirty="0"/>
                        </a:p>
                      </a:txBody>
                      <a:tcPr anchor="ctr" anchorCtr="1"/>
                    </a:tc>
                    <a:tc>
                      <a:txBody>
                        <a:bodyPr/>
                        <a:lstStyle/>
                        <a:p>
                          <a:pPr algn="ctr">
                            <a:buNone/>
                          </a:pPr>
                          <a:r>
                            <a:rPr lang="en-US" altLang="zh-CN" dirty="0"/>
                            <a:t>like</a:t>
                          </a: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r>
                            <a:rPr lang="zh-CN" altLang="en-US" dirty="0"/>
                            <a:t>发布时间</a:t>
                          </a:r>
                          <a:endParaRPr lang="en-US" altLang="zh-CN" dirty="0"/>
                        </a:p>
                      </a:txBody>
                      <a:tcPr anchor="ctr" anchorCtr="1"/>
                    </a:tc>
                    <a:tc>
                      <a:txBody>
                        <a:bodyPr/>
                        <a:lstStyle/>
                        <a:p>
                          <a:pPr algn="ctr">
                            <a:buNone/>
                          </a:pPr>
                          <a:endParaRPr lang="en-US" altLang="zh-CN" dirty="0"/>
                        </a:p>
                      </a:txBody>
                      <a:tcPr anchor="ctr" anchorCtr="1"/>
                    </a:tc>
                    <a:tc vMerge="1">
                      <a:tcPr/>
                    </a:tc>
                  </a:tr>
                  <a:tr h="659907">
                    <a:tc>
                      <a:txBody>
                        <a:bodyPr/>
                        <a:lstStyle/>
                        <a:p>
                          <a:pPr algn="ctr">
                            <a:buNone/>
                          </a:pPr>
                          <a:r>
                            <a:rPr lang="zh-CN" altLang="en-US" dirty="0"/>
                            <a:t>评论数</a:t>
                          </a:r>
                          <a:endParaRPr lang="en-US" altLang="zh-CN" dirty="0"/>
                        </a:p>
                      </a:txBody>
                      <a:tcPr anchor="ctr" anchorCtr="1"/>
                    </a:tc>
                    <a:tc>
                      <a:txBody>
                        <a:bodyPr/>
                        <a:lstStyle/>
                        <a:p>
                          <a:pPr algn="ctr">
                            <a:buNone/>
                          </a:pPr>
                          <a:r>
                            <a:rPr lang="en-US" altLang="zh-CN" dirty="0"/>
                            <a:t>comment</a:t>
                          </a: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r>
                            <a:rPr lang="zh-CN" altLang="en-US" dirty="0"/>
                            <a:t>类别</a:t>
                          </a:r>
                          <a:endParaRPr lang="en-US" altLang="zh-CN" dirty="0"/>
                        </a:p>
                      </a:txBody>
                      <a:tcPr anchor="ctr" anchorCtr="1"/>
                    </a:tc>
                    <a:tc>
                      <a:txBody>
                        <a:bodyPr/>
                        <a:lstStyle/>
                        <a:p>
                          <a:pPr algn="ctr">
                            <a:buNone/>
                          </a:pPr>
                          <a:r>
                            <a:rPr lang="en-US" altLang="zh-CN" dirty="0"/>
                            <a:t>type</a:t>
                          </a:r>
                          <a:endParaRPr lang="en-US" altLang="zh-CN" dirty="0"/>
                        </a:p>
                      </a:txBody>
                      <a:tcPr anchor="ctr" anchorCtr="1"/>
                    </a:tc>
                    <a:tc>
                      <a:txBody>
                        <a:bodyPr/>
                        <a:lstStyle/>
                        <a:p>
                          <a:pPr algn="ctr">
                            <a:buNone/>
                          </a:pPr>
                          <a:r>
                            <a:rPr lang="zh-CN" altLang="en-US" dirty="0"/>
                            <a:t>共</a:t>
                          </a:r>
                          <a:r>
                            <a:rPr lang="en-US" altLang="zh-CN" dirty="0"/>
                            <a:t>7</a:t>
                          </a:r>
                          <a:r>
                            <a:rPr lang="zh-CN" altLang="en-US" dirty="0"/>
                            <a:t>种</a:t>
                          </a:r>
                          <a:endParaRPr lang="en-US" altLang="zh-CN" dirty="0"/>
                        </a:p>
                      </a:txBody>
                      <a:tcPr anchor="ctr" anchorCtr="1"/>
                    </a:tc>
                  </a:tr>
                  <a:tr h="659907">
                    <a:tc>
                      <a:txBody>
                        <a:bodyPr/>
                        <a:lstStyle/>
                        <a:p>
                          <a:pPr algn="ctr">
                            <a:buNone/>
                          </a:pPr>
                          <a:r>
                            <a:rPr lang="zh-CN" altLang="en-US" dirty="0"/>
                            <a:t>分享数</a:t>
                          </a:r>
                          <a:endParaRPr lang="en-US" altLang="zh-CN" dirty="0"/>
                        </a:p>
                      </a:txBody>
                      <a:tcPr anchor="ctr" anchorCtr="1"/>
                    </a:tc>
                    <a:tc>
                      <a:txBody>
                        <a:bodyPr/>
                        <a:lstStyle/>
                        <a:p>
                          <a:pPr algn="ctr">
                            <a:buNone/>
                          </a:pPr>
                          <a:r>
                            <a:rPr lang="en-US" altLang="zh-CN" dirty="0"/>
                            <a:t>share</a:t>
                          </a: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r>
                            <a:rPr lang="zh-CN" altLang="en-US" dirty="0"/>
                            <a:t>标题字数</a:t>
                          </a:r>
                          <a:endParaRPr lang="en-US" altLang="zh-CN" dirty="0"/>
                        </a:p>
                      </a:txBody>
                      <a:tcPr anchor="ctr" anchorCtr="1"/>
                    </a:tc>
                    <a:tc>
                      <a:txBody>
                        <a:bodyPr/>
                        <a:lstStyle/>
                        <a:p>
                          <a:pPr algn="ctr">
                            <a:buNone/>
                          </a:pPr>
                          <a:r>
                            <a:rPr lang="en-US" altLang="zh-CN" dirty="0"/>
                            <a:t>title</a:t>
                          </a:r>
                          <a:endParaRPr lang="en-US" altLang="zh-CN" dirty="0"/>
                        </a:p>
                      </a:txBody>
                      <a:tcPr anchor="ctr" anchorCtr="1"/>
                    </a:tc>
                    <a:tc>
                      <a:txBody>
                        <a:bodyPr/>
                        <a:lstStyle/>
                        <a:p>
                          <a:pPr algn="ctr">
                            <a:buNone/>
                          </a:pPr>
                          <a:endParaRPr lang="en-US" altLang="zh-CN" dirty="0"/>
                        </a:p>
                      </a:txBody>
                      <a:tcPr anchor="ctr" anchorCtr="1"/>
                    </a:tc>
                  </a:tr>
                  <a:tr h="659907">
                    <a:tc>
                      <a:txBody>
                        <a:bodyPr/>
                        <a:lstStyle/>
                        <a:p>
                          <a:pPr algn="ctr">
                            <a:buNone/>
                          </a:pPr>
                          <a:r>
                            <a:rPr lang="en-US" altLang="zh-CN" dirty="0"/>
                            <a:t>BGM</a:t>
                          </a:r>
                          <a:endParaRPr lang="en-US" altLang="zh-CN" dirty="0"/>
                        </a:p>
                      </a:txBody>
                      <a:tcPr anchor="ctr" anchorCtr="1"/>
                    </a:tc>
                    <a:tc>
                      <a:txBody>
                        <a:bodyPr/>
                        <a:lstStyle/>
                        <a:p>
                          <a:pPr algn="ctr">
                            <a:buNone/>
                          </a:pPr>
                          <a:r>
                            <a:rPr lang="en-US" altLang="zh-CN" dirty="0"/>
                            <a:t>BGM</a:t>
                          </a: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endParaRPr lang="en-US" altLang="zh-CN" dirty="0"/>
                        </a:p>
                      </a:txBody>
                      <a:tcPr anchor="ctr" anchorCtr="1"/>
                    </a:tc>
                  </a:tr>
                </a:tbl>
              </a:graphicData>
            </a:graphic>
          </p:graphicFrame>
        </mc:Choice>
        <mc:Fallback xmlns="">
          <p:graphicFrame>
            <p:nvGraphicFramePr>
              <p:cNvPr id="13" name="表格 12"/>
              <p:cNvGraphicFramePr/>
              <p:nvPr>
                <p:custDataLst>
                  <p:tags r:id="rId2"/>
                </p:custDataLst>
              </p:nvPr>
            </p:nvGraphicFramePr>
            <p:xfrm>
              <a:off x="762000" y="1352550"/>
              <a:ext cx="10610850" cy="5046695"/>
            </p:xfrm>
            <a:graphic>
              <a:graphicData uri="http://schemas.openxmlformats.org/drawingml/2006/table">
                <a:tbl>
                  <a:tblPr firstRow="1" bandRow="1">
                    <a:tableStyleId>{5C22544A-7EE6-4342-B048-85BDC9FD1C3A}</a:tableStyleId>
                  </a:tblPr>
                  <a:tblGrid>
                    <a:gridCol w="1768475"/>
                    <a:gridCol w="1768475"/>
                    <a:gridCol w="1768475"/>
                    <a:gridCol w="1768475"/>
                    <a:gridCol w="1768475"/>
                    <a:gridCol w="1768475"/>
                  </a:tblGrid>
                  <a:tr h="669707">
                    <a:tc>
                      <a:txBody>
                        <a:bodyPr/>
                        <a:lstStyle/>
                        <a:p>
                          <a:pPr algn="ctr">
                            <a:buNone/>
                          </a:pPr>
                          <a:r>
                            <a:rPr lang="zh-CN" altLang="en-US" dirty="0"/>
                            <a:t>原始变量名</a:t>
                          </a:r>
                          <a:endParaRPr lang="zh-CN" altLang="en-US" dirty="0"/>
                        </a:p>
                      </a:txBody>
                      <a:tcPr anchor="ctr" anchorCtr="1"/>
                    </a:tc>
                    <a:tc>
                      <a:txBody>
                        <a:bodyPr/>
                        <a:lstStyle/>
                        <a:p>
                          <a:pPr algn="ctr">
                            <a:buNone/>
                          </a:pPr>
                          <a:r>
                            <a:rPr lang="zh-CN" altLang="en-US" dirty="0"/>
                            <a:t>新变量名</a:t>
                          </a:r>
                          <a:endParaRPr lang="en-US" altLang="zh-CN" dirty="0"/>
                        </a:p>
                      </a:txBody>
                      <a:tcPr anchor="ctr" anchorCtr="1"/>
                    </a:tc>
                    <a:tc>
                      <a:txBody>
                        <a:bodyPr/>
                        <a:lstStyle/>
                        <a:p>
                          <a:pPr algn="ctr">
                            <a:buNone/>
                          </a:pPr>
                          <a:r>
                            <a:rPr lang="zh-CN" altLang="en-US" dirty="0"/>
                            <a:t>备注</a:t>
                          </a:r>
                          <a:endParaRPr lang="en-US" altLang="zh-CN"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原始变量名</a:t>
                          </a:r>
                          <a:endParaRPr lang="zh-CN" altLang="en-US" dirty="0"/>
                        </a:p>
                        <a:p>
                          <a:pPr algn="ctr">
                            <a:buNone/>
                          </a:pPr>
                          <a:endParaRPr lang="en-US" altLang="zh-CN"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新变量名</a:t>
                          </a:r>
                          <a:endParaRPr lang="en-US" altLang="zh-CN" dirty="0"/>
                        </a:p>
                        <a:p>
                          <a:pPr algn="ctr">
                            <a:buNone/>
                          </a:pPr>
                          <a:endParaRPr lang="en-US" altLang="zh-CN" dirty="0"/>
                        </a:p>
                      </a:txBody>
                      <a:tcPr anchor="ctr" anchorCtr="1"/>
                    </a:tc>
                    <a:tc>
                      <a:txBody>
                        <a:bodyPr/>
                        <a:lstStyle/>
                        <a:p>
                          <a:pPr algn="ctr">
                            <a:buNone/>
                          </a:pPr>
                          <a:r>
                            <a:rPr lang="zh-CN" altLang="en-US" dirty="0"/>
                            <a:t>备注</a:t>
                          </a:r>
                          <a:endParaRPr lang="en-US" altLang="zh-CN" dirty="0"/>
                        </a:p>
                      </a:txBody>
                      <a:tcPr anchor="ctr" anchorCtr="1"/>
                    </a:tc>
                  </a:tr>
                  <a:tr h="659907">
                    <a:tc>
                      <a:txBody>
                        <a:bodyPr/>
                        <a:lstStyle/>
                        <a:p>
                          <a:pPr algn="ctr">
                            <a:buNone/>
                          </a:pPr>
                          <a:r>
                            <a:rPr lang="zh-CN" altLang="en-US" dirty="0"/>
                            <a:t>序号</a:t>
                          </a:r>
                          <a:endParaRPr lang="en-US" altLang="zh-CN" dirty="0"/>
                        </a:p>
                      </a:txBody>
                      <a:tcPr anchor="ctr" anchorCtr="1"/>
                    </a:tc>
                    <a:tc>
                      <a:txBody>
                        <a:bodyPr/>
                        <a:lstStyle/>
                        <a:p>
                          <a:pPr algn="ctr">
                            <a:buNone/>
                          </a:pPr>
                          <a:r>
                            <a:rPr lang="en-US" altLang="zh-CN" dirty="0"/>
                            <a:t>index</a:t>
                          </a:r>
                          <a:endParaRPr lang="en-US" altLang="zh-CN" dirty="0"/>
                        </a:p>
                      </a:txBody>
                      <a:tcPr anchor="ctr" anchorCtr="1"/>
                    </a:tc>
                    <a:tc>
                      <a:txBody>
                        <a:bodyPr/>
                        <a:lstStyle/>
                        <a:p>
                          <a:pPr algn="ctr">
                            <a:buNone/>
                          </a:pPr>
                          <a:r>
                            <a:rPr lang="zh-CN" altLang="en-US" dirty="0"/>
                            <a:t>后续不关注</a:t>
                          </a:r>
                          <a:endParaRPr lang="en-US" altLang="zh-CN" dirty="0"/>
                        </a:p>
                      </a:txBody>
                      <a:tcPr anchor="ctr" anchorCtr="1"/>
                    </a:tc>
                    <a:tc>
                      <a:txBody>
                        <a:bodyPr/>
                        <a:lstStyle/>
                        <a:p>
                          <a:pPr algn="ctr">
                            <a:buNone/>
                          </a:pPr>
                          <a:r>
                            <a:rPr lang="zh-CN" altLang="en-US" dirty="0"/>
                            <a:t>时长</a:t>
                          </a:r>
                          <a:endParaRPr lang="en-US" altLang="zh-CN" dirty="0"/>
                        </a:p>
                      </a:txBody>
                      <a:tcPr anchor="ctr" anchorCtr="1"/>
                    </a:tc>
                    <a:tc>
                      <a:txBody>
                        <a:bodyPr/>
                        <a:lstStyle/>
                        <a:p>
                          <a:pPr algn="ctr">
                            <a:buNone/>
                          </a:pPr>
                          <a:r>
                            <a:rPr lang="en-US" altLang="zh-CN" dirty="0"/>
                            <a:t>duration</a:t>
                          </a:r>
                          <a:endParaRPr lang="en-US" altLang="zh-CN" dirty="0"/>
                        </a:p>
                      </a:txBody>
                      <a:tcPr anchor="ctr" anchorCtr="1"/>
                    </a:tc>
                    <a:tc>
                      <a:txBody>
                        <a:bodyPr/>
                        <a:lstStyle/>
                        <a:p>
                          <a:pPr algn="ctr">
                            <a:buNone/>
                          </a:pPr>
                          <a:r>
                            <a:rPr lang="zh-CN" altLang="en-US" dirty="0"/>
                            <a:t>单位：秒</a:t>
                          </a:r>
                          <a:endParaRPr lang="en-US" altLang="zh-CN" dirty="0"/>
                        </a:p>
                      </a:txBody>
                      <a:tcPr anchor="ctr" anchorCtr="1"/>
                    </a:tc>
                  </a:tr>
                  <a:tr h="659765">
                    <a:tc>
                      <a:txBody>
                        <a:bodyPr/>
                        <a:lstStyle/>
                        <a:p>
                          <a:endParaRPr lang="zh-CN"/>
                        </a:p>
                      </a:txBody>
                      <a:tcPr anchor="ctr" anchorCtr="1">
                        <a:blipFill>
                          <a:blip r:embed="rId3"/>
                        </a:blipFill>
                      </a:tcPr>
                    </a:tc>
                    <a:tc>
                      <a:txBody>
                        <a:bodyPr/>
                        <a:lstStyle/>
                        <a:p>
                          <a:pPr algn="ctr">
                            <a:buNone/>
                          </a:pPr>
                          <a:r>
                            <a:rPr lang="en-US" altLang="zh-CN" dirty="0" err="1"/>
                            <a:t>author_index</a:t>
                          </a:r>
                          <a:endParaRPr lang="en-US" altLang="zh-CN"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后续不关注</a:t>
                          </a:r>
                          <a:endParaRPr lang="en-US" altLang="zh-CN" dirty="0"/>
                        </a:p>
                      </a:txBody>
                      <a:tcPr anchor="ctr" anchorCtr="1"/>
                    </a:tc>
                    <a:tc>
                      <a:txBody>
                        <a:bodyPr/>
                        <a:lstStyle/>
                        <a:p>
                          <a:pPr algn="ctr">
                            <a:buNone/>
                          </a:pPr>
                          <a:r>
                            <a:rPr lang="zh-CN" altLang="en-US" dirty="0"/>
                            <a:t>发布日期</a:t>
                          </a:r>
                          <a:endParaRPr lang="en-US" altLang="zh-CN" dirty="0"/>
                        </a:p>
                      </a:txBody>
                      <a:tcPr anchor="ctr" anchorCtr="1"/>
                    </a:tc>
                    <a:tc>
                      <a:txBody>
                        <a:bodyPr/>
                        <a:lstStyle/>
                        <a:p>
                          <a:pPr algn="ctr">
                            <a:buNone/>
                          </a:pPr>
                          <a:endParaRPr lang="en-US" altLang="zh-CN" dirty="0"/>
                        </a:p>
                      </a:txBody>
                      <a:tcPr anchor="ctr" anchorCtr="1"/>
                    </a:tc>
                    <a:tc rowSpan="2">
                      <a:txBody>
                        <a:bodyPr/>
                        <a:lstStyle/>
                        <a:p>
                          <a:pPr algn="ctr">
                            <a:buNone/>
                          </a:pPr>
                          <a:r>
                            <a:rPr lang="zh-CN" altLang="en-US" dirty="0"/>
                            <a:t>后续导出</a:t>
                          </a:r>
                          <a:endParaRPr lang="en-US" altLang="zh-CN" dirty="0"/>
                        </a:p>
                        <a:p>
                          <a:pPr algn="ctr">
                            <a:buNone/>
                          </a:pPr>
                          <a:r>
                            <a:rPr lang="en-US" altLang="zh-CN" dirty="0"/>
                            <a:t>month</a:t>
                          </a:r>
                          <a:r>
                            <a:rPr lang="zh-CN" altLang="en-US" dirty="0"/>
                            <a:t>，</a:t>
                          </a:r>
                          <a:r>
                            <a:rPr lang="en-US" altLang="zh-CN" dirty="0"/>
                            <a:t>week</a:t>
                          </a:r>
                          <a:r>
                            <a:rPr lang="zh-CN" altLang="en-US" dirty="0"/>
                            <a:t>，</a:t>
                          </a:r>
                          <a:r>
                            <a:rPr lang="en-US" altLang="zh-CN" dirty="0"/>
                            <a:t>weekday</a:t>
                          </a:r>
                          <a:r>
                            <a:rPr lang="zh-CN" altLang="en-US" dirty="0"/>
                            <a:t>，</a:t>
                          </a:r>
                          <a:r>
                            <a:rPr lang="en-US" altLang="zh-CN" dirty="0"/>
                            <a:t>hour</a:t>
                          </a:r>
                          <a:endParaRPr lang="en-US" altLang="zh-CN" dirty="0"/>
                        </a:p>
                        <a:p>
                          <a:pPr algn="ctr">
                            <a:buNone/>
                          </a:pPr>
                          <a:r>
                            <a:rPr lang="zh-CN" altLang="en-US" dirty="0"/>
                            <a:t>等多个新变量替代</a:t>
                          </a:r>
                          <a:endParaRPr lang="en-US" altLang="zh-CN" dirty="0"/>
                        </a:p>
                      </a:txBody>
                      <a:tcPr anchor="ctr" anchorCtr="1"/>
                    </a:tc>
                  </a:tr>
                  <a:tr h="659907">
                    <a:tc>
                      <a:txBody>
                        <a:bodyPr/>
                        <a:lstStyle/>
                        <a:p>
                          <a:pPr algn="ctr">
                            <a:buNone/>
                          </a:pPr>
                          <a:r>
                            <a:rPr lang="zh-CN" altLang="en-US" dirty="0"/>
                            <a:t>点赞数</a:t>
                          </a:r>
                          <a:endParaRPr lang="en-US" altLang="zh-CN" dirty="0"/>
                        </a:p>
                      </a:txBody>
                      <a:tcPr anchor="ctr" anchorCtr="1"/>
                    </a:tc>
                    <a:tc>
                      <a:txBody>
                        <a:bodyPr/>
                        <a:lstStyle/>
                        <a:p>
                          <a:pPr algn="ctr">
                            <a:buNone/>
                          </a:pPr>
                          <a:r>
                            <a:rPr lang="en-US" altLang="zh-CN" dirty="0"/>
                            <a:t>like</a:t>
                          </a: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r>
                            <a:rPr lang="zh-CN" altLang="en-US" dirty="0"/>
                            <a:t>发布时间</a:t>
                          </a:r>
                          <a:endParaRPr lang="en-US" altLang="zh-CN" dirty="0"/>
                        </a:p>
                      </a:txBody>
                      <a:tcPr anchor="ctr" anchorCtr="1"/>
                    </a:tc>
                    <a:tc>
                      <a:txBody>
                        <a:bodyPr/>
                        <a:lstStyle/>
                        <a:p>
                          <a:pPr algn="ctr">
                            <a:buNone/>
                          </a:pPr>
                          <a:endParaRPr lang="en-US" altLang="zh-CN" dirty="0"/>
                        </a:p>
                      </a:txBody>
                      <a:tcPr anchor="ctr" anchorCtr="1"/>
                    </a:tc>
                    <a:tc vMerge="1">
                      <a:tcPr/>
                    </a:tc>
                  </a:tr>
                  <a:tr h="659907">
                    <a:tc>
                      <a:txBody>
                        <a:bodyPr/>
                        <a:lstStyle/>
                        <a:p>
                          <a:pPr algn="ctr">
                            <a:buNone/>
                          </a:pPr>
                          <a:r>
                            <a:rPr lang="zh-CN" altLang="en-US" dirty="0"/>
                            <a:t>评论数</a:t>
                          </a:r>
                          <a:endParaRPr lang="en-US" altLang="zh-CN" dirty="0"/>
                        </a:p>
                      </a:txBody>
                      <a:tcPr anchor="ctr" anchorCtr="1"/>
                    </a:tc>
                    <a:tc>
                      <a:txBody>
                        <a:bodyPr/>
                        <a:lstStyle/>
                        <a:p>
                          <a:pPr algn="ctr">
                            <a:buNone/>
                          </a:pPr>
                          <a:r>
                            <a:rPr lang="en-US" altLang="zh-CN" dirty="0"/>
                            <a:t>comment</a:t>
                          </a: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r>
                            <a:rPr lang="zh-CN" altLang="en-US" dirty="0"/>
                            <a:t>类别</a:t>
                          </a:r>
                          <a:endParaRPr lang="en-US" altLang="zh-CN" dirty="0"/>
                        </a:p>
                      </a:txBody>
                      <a:tcPr anchor="ctr" anchorCtr="1"/>
                    </a:tc>
                    <a:tc>
                      <a:txBody>
                        <a:bodyPr/>
                        <a:lstStyle/>
                        <a:p>
                          <a:pPr algn="ctr">
                            <a:buNone/>
                          </a:pPr>
                          <a:r>
                            <a:rPr lang="en-US" altLang="zh-CN" dirty="0"/>
                            <a:t>type</a:t>
                          </a:r>
                          <a:endParaRPr lang="en-US" altLang="zh-CN" dirty="0"/>
                        </a:p>
                      </a:txBody>
                      <a:tcPr anchor="ctr" anchorCtr="1"/>
                    </a:tc>
                    <a:tc>
                      <a:txBody>
                        <a:bodyPr/>
                        <a:lstStyle/>
                        <a:p>
                          <a:pPr algn="ctr">
                            <a:buNone/>
                          </a:pPr>
                          <a:r>
                            <a:rPr lang="zh-CN" altLang="en-US" dirty="0"/>
                            <a:t>共</a:t>
                          </a:r>
                          <a:r>
                            <a:rPr lang="en-US" altLang="zh-CN" dirty="0"/>
                            <a:t>7</a:t>
                          </a:r>
                          <a:r>
                            <a:rPr lang="zh-CN" altLang="en-US" dirty="0"/>
                            <a:t>种</a:t>
                          </a:r>
                          <a:endParaRPr lang="en-US" altLang="zh-CN" dirty="0"/>
                        </a:p>
                      </a:txBody>
                      <a:tcPr anchor="ctr" anchorCtr="1"/>
                    </a:tc>
                  </a:tr>
                  <a:tr h="659907">
                    <a:tc>
                      <a:txBody>
                        <a:bodyPr/>
                        <a:lstStyle/>
                        <a:p>
                          <a:pPr algn="ctr">
                            <a:buNone/>
                          </a:pPr>
                          <a:r>
                            <a:rPr lang="zh-CN" altLang="en-US" dirty="0"/>
                            <a:t>分享数</a:t>
                          </a:r>
                          <a:endParaRPr lang="en-US" altLang="zh-CN" dirty="0"/>
                        </a:p>
                      </a:txBody>
                      <a:tcPr anchor="ctr" anchorCtr="1"/>
                    </a:tc>
                    <a:tc>
                      <a:txBody>
                        <a:bodyPr/>
                        <a:lstStyle/>
                        <a:p>
                          <a:pPr algn="ctr">
                            <a:buNone/>
                          </a:pPr>
                          <a:r>
                            <a:rPr lang="en-US" altLang="zh-CN" dirty="0"/>
                            <a:t>share</a:t>
                          </a: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r>
                            <a:rPr lang="zh-CN" altLang="en-US" dirty="0"/>
                            <a:t>标题字数</a:t>
                          </a:r>
                          <a:endParaRPr lang="en-US" altLang="zh-CN" dirty="0"/>
                        </a:p>
                      </a:txBody>
                      <a:tcPr anchor="ctr" anchorCtr="1"/>
                    </a:tc>
                    <a:tc>
                      <a:txBody>
                        <a:bodyPr/>
                        <a:lstStyle/>
                        <a:p>
                          <a:pPr algn="ctr">
                            <a:buNone/>
                          </a:pPr>
                          <a:r>
                            <a:rPr lang="en-US" altLang="zh-CN" dirty="0"/>
                            <a:t>title</a:t>
                          </a:r>
                          <a:endParaRPr lang="en-US" altLang="zh-CN" dirty="0"/>
                        </a:p>
                      </a:txBody>
                      <a:tcPr anchor="ctr" anchorCtr="1"/>
                    </a:tc>
                    <a:tc>
                      <a:txBody>
                        <a:bodyPr/>
                        <a:lstStyle/>
                        <a:p>
                          <a:pPr algn="ctr">
                            <a:buNone/>
                          </a:pPr>
                          <a:endParaRPr lang="en-US" altLang="zh-CN" dirty="0"/>
                        </a:p>
                      </a:txBody>
                      <a:tcPr anchor="ctr" anchorCtr="1"/>
                    </a:tc>
                  </a:tr>
                  <a:tr h="659907">
                    <a:tc>
                      <a:txBody>
                        <a:bodyPr/>
                        <a:lstStyle/>
                        <a:p>
                          <a:pPr algn="ctr">
                            <a:buNone/>
                          </a:pPr>
                          <a:r>
                            <a:rPr lang="en-US" altLang="zh-CN" dirty="0"/>
                            <a:t>BGM</a:t>
                          </a:r>
                          <a:endParaRPr lang="en-US" altLang="zh-CN" dirty="0"/>
                        </a:p>
                      </a:txBody>
                      <a:tcPr anchor="ctr" anchorCtr="1"/>
                    </a:tc>
                    <a:tc>
                      <a:txBody>
                        <a:bodyPr/>
                        <a:lstStyle/>
                        <a:p>
                          <a:pPr algn="ctr">
                            <a:buNone/>
                          </a:pPr>
                          <a:r>
                            <a:rPr lang="en-US" altLang="zh-CN" dirty="0"/>
                            <a:t>BGM</a:t>
                          </a: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endParaRPr lang="en-US" altLang="zh-CN" dirty="0"/>
                        </a:p>
                      </a:txBody>
                      <a:tcPr anchor="ctr" anchorCtr="1"/>
                    </a:tc>
                    <a:tc>
                      <a:txBody>
                        <a:bodyPr/>
                        <a:lstStyle/>
                        <a:p>
                          <a:pPr algn="ctr">
                            <a:buNone/>
                          </a:pPr>
                          <a:endParaRPr lang="en-US" altLang="zh-CN" dirty="0"/>
                        </a:p>
                      </a:txBody>
                      <a:tcPr anchor="ctr" anchorCtr="1"/>
                    </a:tc>
                  </a:tr>
                </a:tbl>
              </a:graphicData>
            </a:graphic>
          </p:graphicFrame>
        </mc:Fallback>
      </mc:AlternateContent>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428"/>
    </mc:Choice>
    <mc:Fallback>
      <p:transition spd="slow" advTm="42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表格 5"/>
              <p:cNvGraphicFramePr/>
              <p:nvPr>
                <p:custDataLst>
                  <p:tags r:id="rId1"/>
                </p:custDataLst>
              </p:nvPr>
            </p:nvGraphicFramePr>
            <p:xfrm>
              <a:off x="7620" y="1718945"/>
              <a:ext cx="12195810" cy="2482850"/>
            </p:xfrm>
            <a:graphic>
              <a:graphicData uri="http://schemas.openxmlformats.org/drawingml/2006/table">
                <a:tbl>
                  <a:tblPr firstRow="1" bandRow="1">
                    <a:tableStyleId>{5C22544A-7EE6-4342-B048-85BDC9FD1C3A}</a:tableStyleId>
                  </a:tblPr>
                  <a:tblGrid>
                    <a:gridCol w="1447800"/>
                    <a:gridCol w="1262380"/>
                    <a:gridCol w="1355090"/>
                    <a:gridCol w="1355090"/>
                    <a:gridCol w="1355090"/>
                    <a:gridCol w="1355090"/>
                    <a:gridCol w="1355090"/>
                    <a:gridCol w="1297305"/>
                    <a:gridCol w="1412875"/>
                  </a:tblGrid>
                  <a:tr h="496570">
                    <a:tc>
                      <a:txBody>
                        <a:bodyPr/>
                        <a:lstStyle/>
                        <a:p>
                          <a:pPr>
                            <a:buNone/>
                          </a:pPr>
                          <a:endParaRPr lang="zh-CN" altLang="en-US"/>
                        </a:p>
                      </a:txBody>
                      <a:tcPr/>
                    </a:tc>
                    <a:tc>
                      <a:txBody>
                        <a:bodyPr/>
                        <a:lstStyle/>
                        <a:p>
                          <a:pPr algn="ctr">
                            <a:buNone/>
                          </a:pPr>
                          <a:r>
                            <a:rPr lang="en-US" altLang="zh-CN"/>
                            <a:t>fit1</a:t>
                          </a:r>
                          <a:endParaRPr lang="en-US" altLang="zh-CN"/>
                        </a:p>
                      </a:txBody>
                      <a:tcPr/>
                    </a:tc>
                    <a:tc>
                      <a:txBody>
                        <a:bodyPr/>
                        <a:lstStyle/>
                        <a:p>
                          <a:pPr algn="ctr">
                            <a:buNone/>
                          </a:pPr>
                          <a:r>
                            <a:rPr lang="en-US" altLang="zh-CN"/>
                            <a:t>fit2</a:t>
                          </a:r>
                          <a:endParaRPr lang="en-US" altLang="zh-CN"/>
                        </a:p>
                      </a:txBody>
                      <a:tcPr/>
                    </a:tc>
                    <a:tc>
                      <a:txBody>
                        <a:bodyPr/>
                        <a:lstStyle/>
                        <a:p>
                          <a:pPr algn="ctr">
                            <a:buNone/>
                          </a:pPr>
                          <a:r>
                            <a:rPr lang="en-US" altLang="zh-CN"/>
                            <a:t>fit3</a:t>
                          </a:r>
                          <a:endParaRPr lang="en-US" altLang="zh-CN"/>
                        </a:p>
                      </a:txBody>
                      <a:tcPr/>
                    </a:tc>
                    <a:tc>
                      <a:txBody>
                        <a:bodyPr/>
                        <a:lstStyle/>
                        <a:p>
                          <a:pPr algn="ctr">
                            <a:buNone/>
                          </a:pPr>
                          <a:r>
                            <a:rPr lang="en-US" altLang="zh-CN"/>
                            <a:t>fit4</a:t>
                          </a:r>
                          <a:endParaRPr lang="en-US" altLang="zh-CN"/>
                        </a:p>
                      </a:txBody>
                      <a:tcPr/>
                    </a:tc>
                    <a:tc>
                      <a:txBody>
                        <a:bodyPr/>
                        <a:lstStyle/>
                        <a:p>
                          <a:pPr algn="ctr">
                            <a:buNone/>
                          </a:pPr>
                          <a:r>
                            <a:rPr lang="en-US" altLang="zh-CN"/>
                            <a:t>fit5</a:t>
                          </a:r>
                          <a:endParaRPr lang="en-US" altLang="zh-CN"/>
                        </a:p>
                      </a:txBody>
                      <a:tcPr/>
                    </a:tc>
                    <a:tc>
                      <a:txBody>
                        <a:bodyPr/>
                        <a:lstStyle/>
                        <a:p>
                          <a:pPr algn="ctr">
                            <a:buNone/>
                          </a:pPr>
                          <a:r>
                            <a:rPr lang="en-US" altLang="zh-CN"/>
                            <a:t>fit6</a:t>
                          </a:r>
                          <a:endParaRPr lang="en-US" altLang="zh-CN"/>
                        </a:p>
                      </a:txBody>
                      <a:tcPr/>
                    </a:tc>
                    <a:tc>
                      <a:txBody>
                        <a:bodyPr/>
                        <a:lstStyle/>
                        <a:p>
                          <a:pPr algn="ctr">
                            <a:buNone/>
                          </a:pPr>
                          <a:r>
                            <a:rPr lang="en-US" altLang="zh-CN"/>
                            <a:t>fit7</a:t>
                          </a:r>
                          <a:endParaRPr lang="en-US" altLang="zh-CN"/>
                        </a:p>
                      </a:txBody>
                      <a:tcPr/>
                    </a:tc>
                    <a:tc>
                      <a:txBody>
                        <a:bodyPr/>
                        <a:lstStyle/>
                        <a:p>
                          <a:pPr>
                            <a:buNone/>
                          </a:pPr>
                          <a:r>
                            <a:rPr lang="en-US" altLang="zh-CN"/>
                            <a:t>final model</a:t>
                          </a:r>
                          <a:endParaRPr lang="en-US" altLang="zh-CN"/>
                        </a:p>
                      </a:txBody>
                      <a:tcPr/>
                    </a:tc>
                  </a:tr>
                  <a:tr h="496570">
                    <a:tc>
                      <a:txBody>
                        <a:bodyPr/>
                        <a:lstStyle/>
                        <a:p>
                          <a:pPr algn="ctr">
                            <a:buNone/>
                          </a:pPr>
                          <a:r>
                            <a:rPr lang="en-US" altLang="zh-CN"/>
                            <a:t># of coef</a:t>
                          </a:r>
                          <a:endParaRPr lang="en-US" altLang="zh-CN"/>
                        </a:p>
                      </a:txBody>
                      <a:tcPr/>
                    </a:tc>
                    <a:tc>
                      <a:txBody>
                        <a:bodyPr/>
                        <a:lstStyle/>
                        <a:p>
                          <a:pPr algn="ctr">
                            <a:buNone/>
                          </a:pPr>
                          <a:r>
                            <a:rPr lang="en-US" altLang="zh-CN"/>
                            <a:t>96</a:t>
                          </a:r>
                          <a:endParaRPr lang="en-US" altLang="zh-CN"/>
                        </a:p>
                      </a:txBody>
                      <a:tcPr/>
                    </a:tc>
                    <a:tc>
                      <a:txBody>
                        <a:bodyPr/>
                        <a:lstStyle/>
                        <a:p>
                          <a:pPr algn="ctr">
                            <a:buNone/>
                          </a:pPr>
                          <a:r>
                            <a:rPr lang="en-US" altLang="zh-CN"/>
                            <a:t>29</a:t>
                          </a:r>
                          <a:endParaRPr lang="en-US" altLang="zh-CN"/>
                        </a:p>
                      </a:txBody>
                      <a:tcPr/>
                    </a:tc>
                    <a:tc>
                      <a:txBody>
                        <a:bodyPr/>
                        <a:lstStyle/>
                        <a:p>
                          <a:pPr algn="ctr">
                            <a:buNone/>
                          </a:pPr>
                          <a:r>
                            <a:rPr lang="en-US" altLang="zh-CN"/>
                            <a:t>29</a:t>
                          </a:r>
                          <a:endParaRPr lang="en-US" altLang="zh-CN"/>
                        </a:p>
                      </a:txBody>
                      <a:tcPr/>
                    </a:tc>
                    <a:tc>
                      <a:txBody>
                        <a:bodyPr/>
                        <a:lstStyle/>
                        <a:p>
                          <a:pPr algn="ctr">
                            <a:buNone/>
                          </a:pPr>
                          <a:r>
                            <a:rPr lang="en-US" altLang="zh-CN"/>
                            <a:t>52</a:t>
                          </a:r>
                          <a:endParaRPr lang="en-US" altLang="zh-CN"/>
                        </a:p>
                      </a:txBody>
                      <a:tcPr/>
                    </a:tc>
                    <a:tc>
                      <a:txBody>
                        <a:bodyPr/>
                        <a:lstStyle/>
                        <a:p>
                          <a:pPr algn="ctr">
                            <a:buNone/>
                          </a:pPr>
                          <a:r>
                            <a:rPr lang="en-US" altLang="zh-CN"/>
                            <a:t>54</a:t>
                          </a:r>
                          <a:endParaRPr lang="en-US" altLang="zh-CN"/>
                        </a:p>
                      </a:txBody>
                      <a:tcPr/>
                    </a:tc>
                    <a:tc>
                      <a:txBody>
                        <a:bodyPr/>
                        <a:lstStyle/>
                        <a:p>
                          <a:pPr algn="ctr">
                            <a:buNone/>
                          </a:pPr>
                          <a:r>
                            <a:rPr lang="en-US" altLang="zh-CN"/>
                            <a:t>36</a:t>
                          </a:r>
                          <a:endParaRPr lang="en-US" altLang="zh-CN"/>
                        </a:p>
                      </a:txBody>
                      <a:tcPr/>
                    </a:tc>
                    <a:tc>
                      <a:txBody>
                        <a:bodyPr/>
                        <a:lstStyle/>
                        <a:p>
                          <a:pPr algn="ctr">
                            <a:buNone/>
                          </a:pPr>
                          <a:r>
                            <a:rPr lang="en-US" altLang="zh-CN"/>
                            <a:t>32</a:t>
                          </a:r>
                          <a:endParaRPr lang="en-US" altLang="zh-CN"/>
                        </a:p>
                      </a:txBody>
                      <a:tcPr/>
                    </a:tc>
                    <a:tc>
                      <a:txBody>
                        <a:bodyPr/>
                        <a:lstStyle/>
                        <a:p>
                          <a:pPr algn="ctr">
                            <a:buNone/>
                          </a:pPr>
                          <a:r>
                            <a:rPr lang="en-US" altLang="zh-CN" b="1">
                              <a:solidFill>
                                <a:schemeClr val="tx1"/>
                              </a:solidFill>
                            </a:rPr>
                            <a:t>25</a:t>
                          </a:r>
                          <a:endParaRPr lang="en-US" altLang="zh-CN" b="1">
                            <a:solidFill>
                              <a:schemeClr val="tx1"/>
                            </a:solidFill>
                          </a:endParaRPr>
                        </a:p>
                      </a:txBody>
                      <a:tcPr/>
                    </a:tc>
                  </a:tr>
                  <a:tr h="496570">
                    <a:tc>
                      <a:txBody>
                        <a:bodyPr/>
                        <a:lstStyle/>
                        <a:p>
                          <a:pPr algn="ctr">
                            <a:buNone/>
                          </a:pPr>
                          <a:r>
                            <a:rPr lang="en-US" altLang="zh-CN"/>
                            <a:t>MSE</a:t>
                          </a:r>
                          <a:endParaRPr lang="en-US" altLang="zh-CN"/>
                        </a:p>
                      </a:txBody>
                      <a:tcPr/>
                    </a:tc>
                    <a:tc>
                      <a:txBody>
                        <a:bodyPr/>
                        <a:lstStyle/>
                        <a:p>
                          <a:pPr algn="ctr">
                            <a:buNone/>
                          </a:pPr>
                          <a:r>
                            <a:rPr lang="en-US" altLang="zh-CN"/>
                            <a:t>0.3132</a:t>
                          </a:r>
                          <a:endParaRPr lang="en-US" altLang="zh-CN"/>
                        </a:p>
                      </a:txBody>
                      <a:tcPr/>
                    </a:tc>
                    <a:tc>
                      <a:txBody>
                        <a:bodyPr/>
                        <a:lstStyle/>
                        <a:p>
                          <a:pPr algn="ctr">
                            <a:buNone/>
                          </a:pPr>
                          <a:r>
                            <a:rPr lang="en-US" altLang="zh-CN"/>
                            <a:t>0.3183</a:t>
                          </a:r>
                          <a:endParaRPr lang="en-US" altLang="zh-CN"/>
                        </a:p>
                      </a:txBody>
                      <a:tcPr/>
                    </a:tc>
                    <a:tc>
                      <a:txBody>
                        <a:bodyPr/>
                        <a:lstStyle/>
                        <a:p>
                          <a:pPr algn="ctr">
                            <a:buNone/>
                          </a:pPr>
                          <a:r>
                            <a:rPr lang="en-US" altLang="zh-CN"/>
                            <a:t>0.2351</a:t>
                          </a:r>
                          <a:endParaRPr lang="en-US" altLang="zh-CN"/>
                        </a:p>
                      </a:txBody>
                      <a:tcPr/>
                    </a:tc>
                    <a:tc>
                      <a:txBody>
                        <a:bodyPr/>
                        <a:lstStyle/>
                        <a:p>
                          <a:pPr algn="ctr">
                            <a:buNone/>
                          </a:pPr>
                          <a:r>
                            <a:rPr lang="en-US" altLang="zh-CN"/>
                            <a:t>0.1965</a:t>
                          </a:r>
                          <a:endParaRPr lang="en-US" altLang="zh-CN"/>
                        </a:p>
                      </a:txBody>
                      <a:tcPr/>
                    </a:tc>
                    <a:tc>
                      <a:txBody>
                        <a:bodyPr/>
                        <a:lstStyle/>
                        <a:p>
                          <a:pPr algn="ctr">
                            <a:buNone/>
                          </a:pPr>
                          <a:r>
                            <a:rPr lang="en-US" altLang="zh-CN" b="1">
                              <a:solidFill>
                                <a:schemeClr val="tx1"/>
                              </a:solidFill>
                            </a:rPr>
                            <a:t>0.1857</a:t>
                          </a:r>
                          <a:endParaRPr lang="en-US" altLang="zh-CN" b="1">
                            <a:solidFill>
                              <a:schemeClr val="tx1"/>
                            </a:solidFill>
                          </a:endParaRPr>
                        </a:p>
                      </a:txBody>
                      <a:tcPr/>
                    </a:tc>
                    <a:tc>
                      <a:txBody>
                        <a:bodyPr/>
                        <a:lstStyle/>
                        <a:p>
                          <a:pPr algn="ctr">
                            <a:buNone/>
                          </a:pPr>
                          <a:r>
                            <a:rPr lang="en-US" altLang="zh-CN"/>
                            <a:t>0.1864</a:t>
                          </a:r>
                          <a:endParaRPr lang="en-US" altLang="zh-CN"/>
                        </a:p>
                      </a:txBody>
                      <a:tcPr/>
                    </a:tc>
                    <a:tc>
                      <a:txBody>
                        <a:bodyPr/>
                        <a:lstStyle/>
                        <a:p>
                          <a:pPr algn="ctr">
                            <a:buNone/>
                          </a:pPr>
                          <a:r>
                            <a:rPr lang="en-US" altLang="zh-CN"/>
                            <a:t>0.1927</a:t>
                          </a:r>
                          <a:endParaRPr lang="en-US" altLang="zh-CN"/>
                        </a:p>
                      </a:txBody>
                      <a:tcPr/>
                    </a:tc>
                    <a:tc>
                      <a:txBody>
                        <a:bodyPr/>
                        <a:lstStyle/>
                        <a:p>
                          <a:pPr algn="ctr">
                            <a:buNone/>
                          </a:pPr>
                          <a:r>
                            <a:rPr lang="en-US" altLang="zh-CN"/>
                            <a:t>0.1931</a:t>
                          </a:r>
                          <a:endParaRPr lang="en-US" altLang="zh-CN"/>
                        </a:p>
                      </a:txBody>
                      <a:tcPr/>
                    </a:tc>
                  </a:tr>
                  <a:tr h="496570">
                    <a:tc>
                      <a:txBody>
                        <a:bodyPr/>
                        <a:lstStyle/>
                        <a:p>
                          <a:pPr>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cs typeface="Cambria Math" panose="02040503050406030204" pitchFamily="18" charset="0"/>
                                      </a:rPr>
                                      <m:t>2</m:t>
                                    </m:r>
                                  </m:sup>
                                </m:sSup>
                              </m:oMath>
                            </m:oMathPara>
                          </a14:m>
                          <a:endParaRPr lang="en-US" altLang="zh-CN"/>
                        </a:p>
                      </a:txBody>
                      <a:tcPr/>
                    </a:tc>
                    <a:tc>
                      <a:txBody>
                        <a:bodyPr/>
                        <a:lstStyle/>
                        <a:p>
                          <a:pPr algn="ctr">
                            <a:buNone/>
                          </a:pPr>
                          <a:r>
                            <a:rPr lang="en-US" altLang="zh-CN"/>
                            <a:t>0.7140</a:t>
                          </a:r>
                          <a:endParaRPr lang="en-US" altLang="zh-CN"/>
                        </a:p>
                      </a:txBody>
                      <a:tcPr/>
                    </a:tc>
                    <a:tc>
                      <a:txBody>
                        <a:bodyPr/>
                        <a:lstStyle/>
                        <a:p>
                          <a:pPr algn="ctr">
                            <a:buNone/>
                          </a:pPr>
                          <a:r>
                            <a:rPr lang="en-US" altLang="zh-CN"/>
                            <a:t>0.7093</a:t>
                          </a:r>
                          <a:endParaRPr lang="en-US" altLang="zh-CN"/>
                        </a:p>
                      </a:txBody>
                      <a:tcPr/>
                    </a:tc>
                    <a:tc>
                      <a:txBody>
                        <a:bodyPr/>
                        <a:lstStyle/>
                        <a:p>
                          <a:pPr algn="ctr">
                            <a:buNone/>
                          </a:pPr>
                          <a:r>
                            <a:rPr lang="en-US" altLang="zh-CN"/>
                            <a:t>0.7853</a:t>
                          </a:r>
                          <a:endParaRPr lang="en-US" altLang="zh-CN"/>
                        </a:p>
                      </a:txBody>
                      <a:tcPr/>
                    </a:tc>
                    <a:tc>
                      <a:txBody>
                        <a:bodyPr/>
                        <a:lstStyle/>
                        <a:p>
                          <a:pPr algn="ctr">
                            <a:buNone/>
                          </a:pPr>
                          <a:r>
                            <a:rPr lang="en-US" altLang="zh-CN"/>
                            <a:t>0.8206</a:t>
                          </a:r>
                          <a:endParaRPr lang="en-US" altLang="zh-CN"/>
                        </a:p>
                      </a:txBody>
                      <a:tcPr/>
                    </a:tc>
                    <a:tc>
                      <a:txBody>
                        <a:bodyPr/>
                        <a:lstStyle/>
                        <a:p>
                          <a:pPr algn="ctr">
                            <a:buNone/>
                          </a:pPr>
                          <a:r>
                            <a:rPr lang="en-US" altLang="zh-CN" b="1">
                              <a:solidFill>
                                <a:schemeClr val="tx1"/>
                              </a:solidFill>
                            </a:rPr>
                            <a:t>0.8304</a:t>
                          </a:r>
                          <a:endParaRPr lang="en-US" altLang="zh-CN" b="1">
                            <a:solidFill>
                              <a:schemeClr val="tx1"/>
                            </a:solidFill>
                          </a:endParaRPr>
                        </a:p>
                      </a:txBody>
                      <a:tcPr/>
                    </a:tc>
                    <a:tc>
                      <a:txBody>
                        <a:bodyPr/>
                        <a:lstStyle/>
                        <a:p>
                          <a:pPr algn="ctr">
                            <a:buNone/>
                          </a:pPr>
                          <a:r>
                            <a:rPr lang="en-US" altLang="zh-CN"/>
                            <a:t>0.8297</a:t>
                          </a:r>
                          <a:endParaRPr lang="en-US" altLang="zh-CN"/>
                        </a:p>
                      </a:txBody>
                      <a:tcPr/>
                    </a:tc>
                    <a:tc>
                      <a:txBody>
                        <a:bodyPr/>
                        <a:lstStyle/>
                        <a:p>
                          <a:pPr algn="ctr">
                            <a:buNone/>
                          </a:pPr>
                          <a:r>
                            <a:rPr lang="en-US" altLang="zh-CN"/>
                            <a:t>0.8236</a:t>
                          </a:r>
                          <a:endParaRPr lang="en-US" altLang="zh-CN"/>
                        </a:p>
                      </a:txBody>
                      <a:tcPr/>
                    </a:tc>
                    <a:tc>
                      <a:txBody>
                        <a:bodyPr/>
                        <a:lstStyle/>
                        <a:p>
                          <a:pPr algn="ctr">
                            <a:buNone/>
                          </a:pPr>
                          <a:r>
                            <a:rPr lang="en-US" altLang="zh-CN"/>
                            <a:t>0.8232</a:t>
                          </a:r>
                          <a:endParaRPr lang="en-US" altLang="zh-CN"/>
                        </a:p>
                      </a:txBody>
                      <a:tcPr/>
                    </a:tc>
                  </a:tr>
                  <a:tr h="496570">
                    <a:tc>
                      <a:txBody>
                        <a:bodyPr/>
                        <a:lstStyle/>
                        <a:p>
                          <a:pPr>
                            <a:buNone/>
                          </a:pPr>
                          <a:r>
                            <a:rPr lang="en-US" altLang="zh-CN"/>
                            <a:t>Adjusted </a:t>
                          </a:r>
                          <a14:m>
                            <m:oMath xmlns:m="http://schemas.openxmlformats.org/officeDocument/2006/math">
                              <m:sSup>
                                <m:sSupPr>
                                  <m:ctrlPr>
                                    <a:rPr lang="en-US" altLang="zh-CN" sz="1800" i="1">
                                      <a:latin typeface="Cambria Math" panose="02040503050406030204" pitchFamily="18" charset="0"/>
                                      <a:cs typeface="Cambria Math" panose="02040503050406030204" pitchFamily="18" charset="0"/>
                                    </a:rPr>
                                  </m:ctrlPr>
                                </m:sSupPr>
                                <m:e>
                                  <m:r>
                                    <a:rPr lang="en-US" altLang="zh-CN" sz="1800" i="1">
                                      <a:latin typeface="Cambria Math" panose="02040503050406030204" pitchFamily="18" charset="0"/>
                                      <a:cs typeface="Cambria Math" panose="02040503050406030204" pitchFamily="18" charset="0"/>
                                    </a:rPr>
                                    <m:t>𝑅</m:t>
                                  </m:r>
                                </m:e>
                                <m:sup>
                                  <m:r>
                                    <a:rPr lang="en-US" altLang="zh-CN" sz="1800" i="1">
                                      <a:latin typeface="Cambria Math" panose="02040503050406030204" pitchFamily="18" charset="0"/>
                                      <a:cs typeface="Cambria Math" panose="02040503050406030204" pitchFamily="18" charset="0"/>
                                    </a:rPr>
                                    <m:t>2</m:t>
                                  </m:r>
                                </m:sup>
                              </m:sSup>
                            </m:oMath>
                          </a14:m>
                          <a:endParaRPr lang="en-US" altLang="zh-CN"/>
                        </a:p>
                      </a:txBody>
                      <a:tcPr/>
                    </a:tc>
                    <a:tc>
                      <a:txBody>
                        <a:bodyPr/>
                        <a:lstStyle/>
                        <a:p>
                          <a:pPr algn="ctr">
                            <a:buNone/>
                          </a:pPr>
                          <a:r>
                            <a:rPr lang="en-US" altLang="zh-CN" dirty="0"/>
                            <a:t>0.7095</a:t>
                          </a:r>
                          <a:endParaRPr lang="en-US" altLang="zh-CN" dirty="0"/>
                        </a:p>
                      </a:txBody>
                      <a:tcPr/>
                    </a:tc>
                    <a:tc>
                      <a:txBody>
                        <a:bodyPr/>
                        <a:lstStyle/>
                        <a:p>
                          <a:pPr algn="ctr">
                            <a:buNone/>
                          </a:pPr>
                          <a:r>
                            <a:rPr lang="en-US" altLang="zh-CN"/>
                            <a:t>0.7079</a:t>
                          </a:r>
                          <a:endParaRPr lang="en-US" altLang="zh-CN"/>
                        </a:p>
                      </a:txBody>
                      <a:tcPr/>
                    </a:tc>
                    <a:tc>
                      <a:txBody>
                        <a:bodyPr/>
                        <a:lstStyle/>
                        <a:p>
                          <a:pPr algn="ctr">
                            <a:buNone/>
                          </a:pPr>
                          <a:r>
                            <a:rPr lang="en-US" altLang="zh-CN"/>
                            <a:t>0.7843</a:t>
                          </a:r>
                          <a:endParaRPr lang="en-US" altLang="zh-CN"/>
                        </a:p>
                      </a:txBody>
                      <a:tcPr/>
                    </a:tc>
                    <a:tc>
                      <a:txBody>
                        <a:bodyPr/>
                        <a:lstStyle/>
                        <a:p>
                          <a:pPr algn="ctr">
                            <a:buNone/>
                          </a:pPr>
                          <a:r>
                            <a:rPr lang="en-US" altLang="zh-CN"/>
                            <a:t>0.8191</a:t>
                          </a:r>
                          <a:endParaRPr lang="en-US" altLang="zh-CN"/>
                        </a:p>
                      </a:txBody>
                      <a:tcPr/>
                    </a:tc>
                    <a:tc>
                      <a:txBody>
                        <a:bodyPr/>
                        <a:lstStyle/>
                        <a:p>
                          <a:pPr algn="ctr">
                            <a:buNone/>
                          </a:pPr>
                          <a:r>
                            <a:rPr lang="en-US" altLang="zh-CN" b="1">
                              <a:solidFill>
                                <a:schemeClr val="tx1"/>
                              </a:solidFill>
                            </a:rPr>
                            <a:t>0.8289</a:t>
                          </a:r>
                          <a:endParaRPr lang="en-US" altLang="zh-CN" b="1">
                            <a:solidFill>
                              <a:schemeClr val="tx1"/>
                            </a:solidFill>
                          </a:endParaRPr>
                        </a:p>
                      </a:txBody>
                      <a:tcPr/>
                    </a:tc>
                    <a:tc>
                      <a:txBody>
                        <a:bodyPr/>
                        <a:lstStyle/>
                        <a:p>
                          <a:pPr algn="ctr">
                            <a:buNone/>
                          </a:pPr>
                          <a:r>
                            <a:rPr lang="en-US" altLang="zh-CN"/>
                            <a:t>0.8287</a:t>
                          </a:r>
                          <a:endParaRPr lang="en-US" altLang="zh-CN"/>
                        </a:p>
                      </a:txBody>
                      <a:tcPr/>
                    </a:tc>
                    <a:tc>
                      <a:txBody>
                        <a:bodyPr/>
                        <a:lstStyle/>
                        <a:p>
                          <a:pPr algn="ctr">
                            <a:buNone/>
                          </a:pPr>
                          <a:r>
                            <a:rPr lang="en-US" altLang="zh-CN"/>
                            <a:t>0.8227</a:t>
                          </a:r>
                          <a:endParaRPr lang="en-US" altLang="zh-CN"/>
                        </a:p>
                      </a:txBody>
                      <a:tcPr/>
                    </a:tc>
                    <a:tc>
                      <a:txBody>
                        <a:bodyPr/>
                        <a:lstStyle/>
                        <a:p>
                          <a:pPr algn="ctr">
                            <a:buNone/>
                          </a:pPr>
                          <a:r>
                            <a:rPr lang="en-US" altLang="zh-CN" dirty="0"/>
                            <a:t>0.8225</a:t>
                          </a:r>
                          <a:endParaRPr lang="en-US" altLang="zh-CN" dirty="0"/>
                        </a:p>
                      </a:txBody>
                      <a:tcPr/>
                    </a:tc>
                  </a:tr>
                </a:tbl>
              </a:graphicData>
            </a:graphic>
          </p:graphicFrame>
        </mc:Choice>
        <mc:Fallback xmlns="">
          <p:graphicFrame>
            <p:nvGraphicFramePr>
              <p:cNvPr id="6" name="表格 5"/>
              <p:cNvGraphicFramePr/>
              <p:nvPr>
                <p:custDataLst>
                  <p:tags r:id="rId2"/>
                </p:custDataLst>
              </p:nvPr>
            </p:nvGraphicFramePr>
            <p:xfrm>
              <a:off x="7620" y="1718945"/>
              <a:ext cx="12195810" cy="2482850"/>
            </p:xfrm>
            <a:graphic>
              <a:graphicData uri="http://schemas.openxmlformats.org/drawingml/2006/table">
                <a:tbl>
                  <a:tblPr firstRow="1" bandRow="1">
                    <a:tableStyleId>{5C22544A-7EE6-4342-B048-85BDC9FD1C3A}</a:tableStyleId>
                  </a:tblPr>
                  <a:tblGrid>
                    <a:gridCol w="1447800"/>
                    <a:gridCol w="1262380"/>
                    <a:gridCol w="1355090"/>
                    <a:gridCol w="1355090"/>
                    <a:gridCol w="1355090"/>
                    <a:gridCol w="1355090"/>
                    <a:gridCol w="1355090"/>
                    <a:gridCol w="1297305"/>
                    <a:gridCol w="1412875"/>
                  </a:tblGrid>
                  <a:tr h="496570">
                    <a:tc>
                      <a:txBody>
                        <a:bodyPr/>
                        <a:lstStyle/>
                        <a:p>
                          <a:pPr>
                            <a:buNone/>
                          </a:pPr>
                          <a:endParaRPr lang="zh-CN" altLang="en-US"/>
                        </a:p>
                      </a:txBody>
                      <a:tcPr/>
                    </a:tc>
                    <a:tc>
                      <a:txBody>
                        <a:bodyPr/>
                        <a:lstStyle/>
                        <a:p>
                          <a:pPr algn="ctr">
                            <a:buNone/>
                          </a:pPr>
                          <a:r>
                            <a:rPr lang="en-US" altLang="zh-CN"/>
                            <a:t>fit1</a:t>
                          </a:r>
                          <a:endParaRPr lang="en-US" altLang="zh-CN"/>
                        </a:p>
                      </a:txBody>
                      <a:tcPr/>
                    </a:tc>
                    <a:tc>
                      <a:txBody>
                        <a:bodyPr/>
                        <a:lstStyle/>
                        <a:p>
                          <a:pPr algn="ctr">
                            <a:buNone/>
                          </a:pPr>
                          <a:r>
                            <a:rPr lang="en-US" altLang="zh-CN"/>
                            <a:t>fit2</a:t>
                          </a:r>
                          <a:endParaRPr lang="en-US" altLang="zh-CN"/>
                        </a:p>
                      </a:txBody>
                      <a:tcPr/>
                    </a:tc>
                    <a:tc>
                      <a:txBody>
                        <a:bodyPr/>
                        <a:lstStyle/>
                        <a:p>
                          <a:pPr algn="ctr">
                            <a:buNone/>
                          </a:pPr>
                          <a:r>
                            <a:rPr lang="en-US" altLang="zh-CN"/>
                            <a:t>fit3</a:t>
                          </a:r>
                          <a:endParaRPr lang="en-US" altLang="zh-CN"/>
                        </a:p>
                      </a:txBody>
                      <a:tcPr/>
                    </a:tc>
                    <a:tc>
                      <a:txBody>
                        <a:bodyPr/>
                        <a:lstStyle/>
                        <a:p>
                          <a:pPr algn="ctr">
                            <a:buNone/>
                          </a:pPr>
                          <a:r>
                            <a:rPr lang="en-US" altLang="zh-CN"/>
                            <a:t>fit4</a:t>
                          </a:r>
                          <a:endParaRPr lang="en-US" altLang="zh-CN"/>
                        </a:p>
                      </a:txBody>
                      <a:tcPr/>
                    </a:tc>
                    <a:tc>
                      <a:txBody>
                        <a:bodyPr/>
                        <a:lstStyle/>
                        <a:p>
                          <a:pPr algn="ctr">
                            <a:buNone/>
                          </a:pPr>
                          <a:r>
                            <a:rPr lang="en-US" altLang="zh-CN"/>
                            <a:t>fit5</a:t>
                          </a:r>
                          <a:endParaRPr lang="en-US" altLang="zh-CN"/>
                        </a:p>
                      </a:txBody>
                      <a:tcPr/>
                    </a:tc>
                    <a:tc>
                      <a:txBody>
                        <a:bodyPr/>
                        <a:lstStyle/>
                        <a:p>
                          <a:pPr algn="ctr">
                            <a:buNone/>
                          </a:pPr>
                          <a:r>
                            <a:rPr lang="en-US" altLang="zh-CN"/>
                            <a:t>fit6</a:t>
                          </a:r>
                          <a:endParaRPr lang="en-US" altLang="zh-CN"/>
                        </a:p>
                      </a:txBody>
                      <a:tcPr/>
                    </a:tc>
                    <a:tc>
                      <a:txBody>
                        <a:bodyPr/>
                        <a:lstStyle/>
                        <a:p>
                          <a:pPr algn="ctr">
                            <a:buNone/>
                          </a:pPr>
                          <a:r>
                            <a:rPr lang="en-US" altLang="zh-CN"/>
                            <a:t>fit7</a:t>
                          </a:r>
                          <a:endParaRPr lang="en-US" altLang="zh-CN"/>
                        </a:p>
                      </a:txBody>
                      <a:tcPr/>
                    </a:tc>
                    <a:tc>
                      <a:txBody>
                        <a:bodyPr/>
                        <a:lstStyle/>
                        <a:p>
                          <a:pPr>
                            <a:buNone/>
                          </a:pPr>
                          <a:r>
                            <a:rPr lang="en-US" altLang="zh-CN"/>
                            <a:t>final model</a:t>
                          </a:r>
                          <a:endParaRPr lang="en-US" altLang="zh-CN"/>
                        </a:p>
                      </a:txBody>
                      <a:tcPr/>
                    </a:tc>
                  </a:tr>
                  <a:tr h="496570">
                    <a:tc>
                      <a:txBody>
                        <a:bodyPr/>
                        <a:lstStyle/>
                        <a:p>
                          <a:pPr algn="ctr">
                            <a:buNone/>
                          </a:pPr>
                          <a:r>
                            <a:rPr lang="en-US" altLang="zh-CN"/>
                            <a:t># of coef</a:t>
                          </a:r>
                          <a:endParaRPr lang="en-US" altLang="zh-CN"/>
                        </a:p>
                      </a:txBody>
                      <a:tcPr/>
                    </a:tc>
                    <a:tc>
                      <a:txBody>
                        <a:bodyPr/>
                        <a:lstStyle/>
                        <a:p>
                          <a:pPr algn="ctr">
                            <a:buNone/>
                          </a:pPr>
                          <a:r>
                            <a:rPr lang="en-US" altLang="zh-CN"/>
                            <a:t>96</a:t>
                          </a:r>
                          <a:endParaRPr lang="en-US" altLang="zh-CN"/>
                        </a:p>
                      </a:txBody>
                      <a:tcPr/>
                    </a:tc>
                    <a:tc>
                      <a:txBody>
                        <a:bodyPr/>
                        <a:lstStyle/>
                        <a:p>
                          <a:pPr algn="ctr">
                            <a:buNone/>
                          </a:pPr>
                          <a:r>
                            <a:rPr lang="en-US" altLang="zh-CN"/>
                            <a:t>29</a:t>
                          </a:r>
                          <a:endParaRPr lang="en-US" altLang="zh-CN"/>
                        </a:p>
                      </a:txBody>
                      <a:tcPr/>
                    </a:tc>
                    <a:tc>
                      <a:txBody>
                        <a:bodyPr/>
                        <a:lstStyle/>
                        <a:p>
                          <a:pPr algn="ctr">
                            <a:buNone/>
                          </a:pPr>
                          <a:r>
                            <a:rPr lang="en-US" altLang="zh-CN"/>
                            <a:t>29</a:t>
                          </a:r>
                          <a:endParaRPr lang="en-US" altLang="zh-CN"/>
                        </a:p>
                      </a:txBody>
                      <a:tcPr/>
                    </a:tc>
                    <a:tc>
                      <a:txBody>
                        <a:bodyPr/>
                        <a:lstStyle/>
                        <a:p>
                          <a:pPr algn="ctr">
                            <a:buNone/>
                          </a:pPr>
                          <a:r>
                            <a:rPr lang="en-US" altLang="zh-CN"/>
                            <a:t>52</a:t>
                          </a:r>
                          <a:endParaRPr lang="en-US" altLang="zh-CN"/>
                        </a:p>
                      </a:txBody>
                      <a:tcPr/>
                    </a:tc>
                    <a:tc>
                      <a:txBody>
                        <a:bodyPr/>
                        <a:lstStyle/>
                        <a:p>
                          <a:pPr algn="ctr">
                            <a:buNone/>
                          </a:pPr>
                          <a:r>
                            <a:rPr lang="en-US" altLang="zh-CN"/>
                            <a:t>54</a:t>
                          </a:r>
                          <a:endParaRPr lang="en-US" altLang="zh-CN"/>
                        </a:p>
                      </a:txBody>
                      <a:tcPr/>
                    </a:tc>
                    <a:tc>
                      <a:txBody>
                        <a:bodyPr/>
                        <a:lstStyle/>
                        <a:p>
                          <a:pPr algn="ctr">
                            <a:buNone/>
                          </a:pPr>
                          <a:r>
                            <a:rPr lang="en-US" altLang="zh-CN"/>
                            <a:t>36</a:t>
                          </a:r>
                          <a:endParaRPr lang="en-US" altLang="zh-CN"/>
                        </a:p>
                      </a:txBody>
                      <a:tcPr/>
                    </a:tc>
                    <a:tc>
                      <a:txBody>
                        <a:bodyPr/>
                        <a:lstStyle/>
                        <a:p>
                          <a:pPr algn="ctr">
                            <a:buNone/>
                          </a:pPr>
                          <a:r>
                            <a:rPr lang="en-US" altLang="zh-CN"/>
                            <a:t>32</a:t>
                          </a:r>
                          <a:endParaRPr lang="en-US" altLang="zh-CN"/>
                        </a:p>
                      </a:txBody>
                      <a:tcPr/>
                    </a:tc>
                    <a:tc>
                      <a:txBody>
                        <a:bodyPr/>
                        <a:lstStyle/>
                        <a:p>
                          <a:pPr algn="ctr">
                            <a:buNone/>
                          </a:pPr>
                          <a:r>
                            <a:rPr lang="en-US" altLang="zh-CN" b="1">
                              <a:solidFill>
                                <a:schemeClr val="tx1"/>
                              </a:solidFill>
                            </a:rPr>
                            <a:t>25</a:t>
                          </a:r>
                          <a:endParaRPr lang="en-US" altLang="zh-CN" b="1">
                            <a:solidFill>
                              <a:schemeClr val="tx1"/>
                            </a:solidFill>
                          </a:endParaRPr>
                        </a:p>
                      </a:txBody>
                      <a:tcPr/>
                    </a:tc>
                  </a:tr>
                  <a:tr h="496570">
                    <a:tc>
                      <a:txBody>
                        <a:bodyPr/>
                        <a:lstStyle/>
                        <a:p>
                          <a:pPr algn="ctr">
                            <a:buNone/>
                          </a:pPr>
                          <a:r>
                            <a:rPr lang="en-US" altLang="zh-CN"/>
                            <a:t>MSE</a:t>
                          </a:r>
                          <a:endParaRPr lang="en-US" altLang="zh-CN"/>
                        </a:p>
                      </a:txBody>
                      <a:tcPr/>
                    </a:tc>
                    <a:tc>
                      <a:txBody>
                        <a:bodyPr/>
                        <a:lstStyle/>
                        <a:p>
                          <a:pPr algn="ctr">
                            <a:buNone/>
                          </a:pPr>
                          <a:r>
                            <a:rPr lang="en-US" altLang="zh-CN"/>
                            <a:t>0.3132</a:t>
                          </a:r>
                          <a:endParaRPr lang="en-US" altLang="zh-CN"/>
                        </a:p>
                      </a:txBody>
                      <a:tcPr/>
                    </a:tc>
                    <a:tc>
                      <a:txBody>
                        <a:bodyPr/>
                        <a:lstStyle/>
                        <a:p>
                          <a:pPr algn="ctr">
                            <a:buNone/>
                          </a:pPr>
                          <a:r>
                            <a:rPr lang="en-US" altLang="zh-CN"/>
                            <a:t>0.3183</a:t>
                          </a:r>
                          <a:endParaRPr lang="en-US" altLang="zh-CN"/>
                        </a:p>
                      </a:txBody>
                      <a:tcPr/>
                    </a:tc>
                    <a:tc>
                      <a:txBody>
                        <a:bodyPr/>
                        <a:lstStyle/>
                        <a:p>
                          <a:pPr algn="ctr">
                            <a:buNone/>
                          </a:pPr>
                          <a:r>
                            <a:rPr lang="en-US" altLang="zh-CN"/>
                            <a:t>0.2351</a:t>
                          </a:r>
                          <a:endParaRPr lang="en-US" altLang="zh-CN"/>
                        </a:p>
                      </a:txBody>
                      <a:tcPr/>
                    </a:tc>
                    <a:tc>
                      <a:txBody>
                        <a:bodyPr/>
                        <a:lstStyle/>
                        <a:p>
                          <a:pPr algn="ctr">
                            <a:buNone/>
                          </a:pPr>
                          <a:r>
                            <a:rPr lang="en-US" altLang="zh-CN"/>
                            <a:t>0.1965</a:t>
                          </a:r>
                          <a:endParaRPr lang="en-US" altLang="zh-CN"/>
                        </a:p>
                      </a:txBody>
                      <a:tcPr/>
                    </a:tc>
                    <a:tc>
                      <a:txBody>
                        <a:bodyPr/>
                        <a:lstStyle/>
                        <a:p>
                          <a:pPr algn="ctr">
                            <a:buNone/>
                          </a:pPr>
                          <a:r>
                            <a:rPr lang="en-US" altLang="zh-CN" b="1">
                              <a:solidFill>
                                <a:schemeClr val="tx1"/>
                              </a:solidFill>
                            </a:rPr>
                            <a:t>0.1857</a:t>
                          </a:r>
                          <a:endParaRPr lang="en-US" altLang="zh-CN" b="1">
                            <a:solidFill>
                              <a:schemeClr val="tx1"/>
                            </a:solidFill>
                          </a:endParaRPr>
                        </a:p>
                      </a:txBody>
                      <a:tcPr/>
                    </a:tc>
                    <a:tc>
                      <a:txBody>
                        <a:bodyPr/>
                        <a:lstStyle/>
                        <a:p>
                          <a:pPr algn="ctr">
                            <a:buNone/>
                          </a:pPr>
                          <a:r>
                            <a:rPr lang="en-US" altLang="zh-CN"/>
                            <a:t>0.1864</a:t>
                          </a:r>
                          <a:endParaRPr lang="en-US" altLang="zh-CN"/>
                        </a:p>
                      </a:txBody>
                      <a:tcPr/>
                    </a:tc>
                    <a:tc>
                      <a:txBody>
                        <a:bodyPr/>
                        <a:lstStyle/>
                        <a:p>
                          <a:pPr algn="ctr">
                            <a:buNone/>
                          </a:pPr>
                          <a:r>
                            <a:rPr lang="en-US" altLang="zh-CN"/>
                            <a:t>0.1927</a:t>
                          </a:r>
                          <a:endParaRPr lang="en-US" altLang="zh-CN"/>
                        </a:p>
                      </a:txBody>
                      <a:tcPr/>
                    </a:tc>
                    <a:tc>
                      <a:txBody>
                        <a:bodyPr/>
                        <a:lstStyle/>
                        <a:p>
                          <a:pPr algn="ctr">
                            <a:buNone/>
                          </a:pPr>
                          <a:r>
                            <a:rPr lang="en-US" altLang="zh-CN"/>
                            <a:t>0.1931</a:t>
                          </a:r>
                          <a:endParaRPr lang="en-US" altLang="zh-CN"/>
                        </a:p>
                      </a:txBody>
                      <a:tcPr/>
                    </a:tc>
                  </a:tr>
                  <a:tr h="496570">
                    <a:tc>
                      <a:txBody>
                        <a:bodyPr/>
                        <a:lstStyle/>
                        <a:p>
                          <a:endParaRPr lang="zh-CN"/>
                        </a:p>
                      </a:txBody>
                      <a:tcPr>
                        <a:blipFill>
                          <a:blip r:embed="rId3"/>
                        </a:blipFill>
                      </a:tcPr>
                    </a:tc>
                    <a:tc>
                      <a:txBody>
                        <a:bodyPr/>
                        <a:lstStyle/>
                        <a:p>
                          <a:pPr algn="ctr">
                            <a:buNone/>
                          </a:pPr>
                          <a:r>
                            <a:rPr lang="en-US" altLang="zh-CN"/>
                            <a:t>0.7140</a:t>
                          </a:r>
                          <a:endParaRPr lang="en-US" altLang="zh-CN"/>
                        </a:p>
                      </a:txBody>
                      <a:tcPr/>
                    </a:tc>
                    <a:tc>
                      <a:txBody>
                        <a:bodyPr/>
                        <a:lstStyle/>
                        <a:p>
                          <a:pPr algn="ctr">
                            <a:buNone/>
                          </a:pPr>
                          <a:r>
                            <a:rPr lang="en-US" altLang="zh-CN"/>
                            <a:t>0.7093</a:t>
                          </a:r>
                          <a:endParaRPr lang="en-US" altLang="zh-CN"/>
                        </a:p>
                      </a:txBody>
                      <a:tcPr/>
                    </a:tc>
                    <a:tc>
                      <a:txBody>
                        <a:bodyPr/>
                        <a:lstStyle/>
                        <a:p>
                          <a:pPr algn="ctr">
                            <a:buNone/>
                          </a:pPr>
                          <a:r>
                            <a:rPr lang="en-US" altLang="zh-CN"/>
                            <a:t>0.7853</a:t>
                          </a:r>
                          <a:endParaRPr lang="en-US" altLang="zh-CN"/>
                        </a:p>
                      </a:txBody>
                      <a:tcPr/>
                    </a:tc>
                    <a:tc>
                      <a:txBody>
                        <a:bodyPr/>
                        <a:lstStyle/>
                        <a:p>
                          <a:pPr algn="ctr">
                            <a:buNone/>
                          </a:pPr>
                          <a:r>
                            <a:rPr lang="en-US" altLang="zh-CN"/>
                            <a:t>0.8206</a:t>
                          </a:r>
                          <a:endParaRPr lang="en-US" altLang="zh-CN"/>
                        </a:p>
                      </a:txBody>
                      <a:tcPr/>
                    </a:tc>
                    <a:tc>
                      <a:txBody>
                        <a:bodyPr/>
                        <a:lstStyle/>
                        <a:p>
                          <a:pPr algn="ctr">
                            <a:buNone/>
                          </a:pPr>
                          <a:r>
                            <a:rPr lang="en-US" altLang="zh-CN" b="1">
                              <a:solidFill>
                                <a:schemeClr val="tx1"/>
                              </a:solidFill>
                            </a:rPr>
                            <a:t>0.8304</a:t>
                          </a:r>
                          <a:endParaRPr lang="en-US" altLang="zh-CN" b="1">
                            <a:solidFill>
                              <a:schemeClr val="tx1"/>
                            </a:solidFill>
                          </a:endParaRPr>
                        </a:p>
                      </a:txBody>
                      <a:tcPr/>
                    </a:tc>
                    <a:tc>
                      <a:txBody>
                        <a:bodyPr/>
                        <a:lstStyle/>
                        <a:p>
                          <a:pPr algn="ctr">
                            <a:buNone/>
                          </a:pPr>
                          <a:r>
                            <a:rPr lang="en-US" altLang="zh-CN"/>
                            <a:t>0.8297</a:t>
                          </a:r>
                          <a:endParaRPr lang="en-US" altLang="zh-CN"/>
                        </a:p>
                      </a:txBody>
                      <a:tcPr/>
                    </a:tc>
                    <a:tc>
                      <a:txBody>
                        <a:bodyPr/>
                        <a:lstStyle/>
                        <a:p>
                          <a:pPr algn="ctr">
                            <a:buNone/>
                          </a:pPr>
                          <a:r>
                            <a:rPr lang="en-US" altLang="zh-CN"/>
                            <a:t>0.8236</a:t>
                          </a:r>
                          <a:endParaRPr lang="en-US" altLang="zh-CN"/>
                        </a:p>
                      </a:txBody>
                      <a:tcPr/>
                    </a:tc>
                    <a:tc>
                      <a:txBody>
                        <a:bodyPr/>
                        <a:lstStyle/>
                        <a:p>
                          <a:pPr algn="ctr">
                            <a:buNone/>
                          </a:pPr>
                          <a:r>
                            <a:rPr lang="en-US" altLang="zh-CN"/>
                            <a:t>0.8232</a:t>
                          </a:r>
                          <a:endParaRPr lang="en-US" altLang="zh-CN"/>
                        </a:p>
                      </a:txBody>
                      <a:tcPr/>
                    </a:tc>
                  </a:tr>
                  <a:tr h="496570">
                    <a:tc>
                      <a:txBody>
                        <a:bodyPr/>
                        <a:lstStyle/>
                        <a:p>
                          <a:endParaRPr lang="zh-CN"/>
                        </a:p>
                      </a:txBody>
                      <a:tcPr>
                        <a:blipFill>
                          <a:blip r:embed="rId3"/>
                        </a:blipFill>
                      </a:tcPr>
                    </a:tc>
                    <a:tc>
                      <a:txBody>
                        <a:bodyPr/>
                        <a:lstStyle/>
                        <a:p>
                          <a:pPr algn="ctr">
                            <a:buNone/>
                          </a:pPr>
                          <a:r>
                            <a:rPr lang="en-US" altLang="zh-CN" dirty="0"/>
                            <a:t>0.7095</a:t>
                          </a:r>
                          <a:endParaRPr lang="en-US" altLang="zh-CN" dirty="0"/>
                        </a:p>
                      </a:txBody>
                      <a:tcPr/>
                    </a:tc>
                    <a:tc>
                      <a:txBody>
                        <a:bodyPr/>
                        <a:lstStyle/>
                        <a:p>
                          <a:pPr algn="ctr">
                            <a:buNone/>
                          </a:pPr>
                          <a:r>
                            <a:rPr lang="en-US" altLang="zh-CN"/>
                            <a:t>0.7079</a:t>
                          </a:r>
                          <a:endParaRPr lang="en-US" altLang="zh-CN"/>
                        </a:p>
                      </a:txBody>
                      <a:tcPr/>
                    </a:tc>
                    <a:tc>
                      <a:txBody>
                        <a:bodyPr/>
                        <a:lstStyle/>
                        <a:p>
                          <a:pPr algn="ctr">
                            <a:buNone/>
                          </a:pPr>
                          <a:r>
                            <a:rPr lang="en-US" altLang="zh-CN"/>
                            <a:t>0.7843</a:t>
                          </a:r>
                          <a:endParaRPr lang="en-US" altLang="zh-CN"/>
                        </a:p>
                      </a:txBody>
                      <a:tcPr/>
                    </a:tc>
                    <a:tc>
                      <a:txBody>
                        <a:bodyPr/>
                        <a:lstStyle/>
                        <a:p>
                          <a:pPr algn="ctr">
                            <a:buNone/>
                          </a:pPr>
                          <a:r>
                            <a:rPr lang="en-US" altLang="zh-CN"/>
                            <a:t>0.8191</a:t>
                          </a:r>
                          <a:endParaRPr lang="en-US" altLang="zh-CN"/>
                        </a:p>
                      </a:txBody>
                      <a:tcPr/>
                    </a:tc>
                    <a:tc>
                      <a:txBody>
                        <a:bodyPr/>
                        <a:lstStyle/>
                        <a:p>
                          <a:pPr algn="ctr">
                            <a:buNone/>
                          </a:pPr>
                          <a:r>
                            <a:rPr lang="en-US" altLang="zh-CN" b="1">
                              <a:solidFill>
                                <a:schemeClr val="tx1"/>
                              </a:solidFill>
                            </a:rPr>
                            <a:t>0.8289</a:t>
                          </a:r>
                          <a:endParaRPr lang="en-US" altLang="zh-CN" b="1">
                            <a:solidFill>
                              <a:schemeClr val="tx1"/>
                            </a:solidFill>
                          </a:endParaRPr>
                        </a:p>
                      </a:txBody>
                      <a:tcPr/>
                    </a:tc>
                    <a:tc>
                      <a:txBody>
                        <a:bodyPr/>
                        <a:lstStyle/>
                        <a:p>
                          <a:pPr algn="ctr">
                            <a:buNone/>
                          </a:pPr>
                          <a:r>
                            <a:rPr lang="en-US" altLang="zh-CN"/>
                            <a:t>0.8287</a:t>
                          </a:r>
                          <a:endParaRPr lang="en-US" altLang="zh-CN"/>
                        </a:p>
                      </a:txBody>
                      <a:tcPr/>
                    </a:tc>
                    <a:tc>
                      <a:txBody>
                        <a:bodyPr/>
                        <a:lstStyle/>
                        <a:p>
                          <a:pPr algn="ctr">
                            <a:buNone/>
                          </a:pPr>
                          <a:r>
                            <a:rPr lang="en-US" altLang="zh-CN"/>
                            <a:t>0.8227</a:t>
                          </a:r>
                          <a:endParaRPr lang="en-US" altLang="zh-CN"/>
                        </a:p>
                      </a:txBody>
                      <a:tcPr/>
                    </a:tc>
                    <a:tc>
                      <a:txBody>
                        <a:bodyPr/>
                        <a:lstStyle/>
                        <a:p>
                          <a:pPr algn="ctr">
                            <a:buNone/>
                          </a:pPr>
                          <a:r>
                            <a:rPr lang="en-US" altLang="zh-CN" dirty="0"/>
                            <a:t>0.8225</a:t>
                          </a:r>
                          <a:endParaRPr lang="en-US" altLang="zh-CN" dirty="0"/>
                        </a:p>
                      </a:txBody>
                      <a:tcPr/>
                    </a:tc>
                  </a:tr>
                </a:tbl>
              </a:graphicData>
            </a:graphic>
          </p:graphicFrame>
        </mc:Fallback>
      </mc:AlternateContent>
      <p:grpSp>
        <p:nvGrpSpPr>
          <p:cNvPr id="11" name="组合 10"/>
          <p:cNvGrpSpPr/>
          <p:nvPr/>
        </p:nvGrpSpPr>
        <p:grpSpPr>
          <a:xfrm>
            <a:off x="2645410" y="492760"/>
            <a:ext cx="119380" cy="1218565"/>
            <a:chOff x="1972" y="1347"/>
            <a:chExt cx="188" cy="1919"/>
          </a:xfrm>
        </p:grpSpPr>
        <p:cxnSp>
          <p:nvCxnSpPr>
            <p:cNvPr id="7" name="直接连接符 6"/>
            <p:cNvCxnSpPr/>
            <p:nvPr/>
          </p:nvCxnSpPr>
          <p:spPr>
            <a:xfrm flipH="1" flipV="1">
              <a:off x="2059" y="1512"/>
              <a:ext cx="15" cy="175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972" y="1347"/>
              <a:ext cx="189" cy="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1459230" y="370205"/>
            <a:ext cx="1117600" cy="368300"/>
          </a:xfrm>
          <a:prstGeom prst="rect">
            <a:avLst/>
          </a:prstGeom>
          <a:noFill/>
        </p:spPr>
        <p:txBody>
          <a:bodyPr wrap="square" rtlCol="0">
            <a:spAutoFit/>
          </a:bodyPr>
          <a:lstStyle/>
          <a:p>
            <a:r>
              <a:rPr lang="en-US" altLang="zh-CN"/>
              <a:t>stepwise</a:t>
            </a:r>
            <a:endParaRPr lang="en-US" altLang="zh-CN"/>
          </a:p>
        </p:txBody>
      </p:sp>
      <p:grpSp>
        <p:nvGrpSpPr>
          <p:cNvPr id="16" name="组合 15"/>
          <p:cNvGrpSpPr/>
          <p:nvPr/>
        </p:nvGrpSpPr>
        <p:grpSpPr>
          <a:xfrm>
            <a:off x="5363210" y="493395"/>
            <a:ext cx="119380" cy="1218565"/>
            <a:chOff x="1972" y="1347"/>
            <a:chExt cx="188" cy="1919"/>
          </a:xfrm>
        </p:grpSpPr>
        <p:cxnSp>
          <p:nvCxnSpPr>
            <p:cNvPr id="17" name="直接连接符 16"/>
            <p:cNvCxnSpPr/>
            <p:nvPr/>
          </p:nvCxnSpPr>
          <p:spPr>
            <a:xfrm flipH="1" flipV="1">
              <a:off x="2059" y="1512"/>
              <a:ext cx="15" cy="175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1972" y="1347"/>
              <a:ext cx="189" cy="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3897630" y="368300"/>
            <a:ext cx="1365885" cy="645160"/>
          </a:xfrm>
          <a:prstGeom prst="rect">
            <a:avLst/>
          </a:prstGeom>
          <a:noFill/>
        </p:spPr>
        <p:txBody>
          <a:bodyPr wrap="square" rtlCol="0">
            <a:spAutoFit/>
          </a:bodyPr>
          <a:lstStyle/>
          <a:p>
            <a:r>
              <a:rPr lang="en-US" altLang="zh-CN"/>
              <a:t>interaction</a:t>
            </a:r>
            <a:endParaRPr lang="en-US" altLang="zh-CN"/>
          </a:p>
          <a:p>
            <a:r>
              <a:rPr lang="en-US" altLang="zh-CN"/>
              <a:t>iscar:( )</a:t>
            </a:r>
            <a:endParaRPr lang="en-US" altLang="zh-CN"/>
          </a:p>
        </p:txBody>
      </p:sp>
      <p:grpSp>
        <p:nvGrpSpPr>
          <p:cNvPr id="20" name="组合 19"/>
          <p:cNvGrpSpPr/>
          <p:nvPr/>
        </p:nvGrpSpPr>
        <p:grpSpPr>
          <a:xfrm>
            <a:off x="8081010" y="494030"/>
            <a:ext cx="119380" cy="1218565"/>
            <a:chOff x="1972" y="1347"/>
            <a:chExt cx="188" cy="1919"/>
          </a:xfrm>
        </p:grpSpPr>
        <p:cxnSp>
          <p:nvCxnSpPr>
            <p:cNvPr id="21" name="直接连接符 20"/>
            <p:cNvCxnSpPr/>
            <p:nvPr/>
          </p:nvCxnSpPr>
          <p:spPr>
            <a:xfrm flipH="1" flipV="1">
              <a:off x="2059" y="1512"/>
              <a:ext cx="15" cy="1755"/>
            </a:xfrm>
            <a:prstGeom prst="line">
              <a:avLst/>
            </a:prstGeom>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1972" y="1347"/>
              <a:ext cx="189" cy="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6963410" y="398145"/>
            <a:ext cx="1117600" cy="368300"/>
          </a:xfrm>
          <a:prstGeom prst="rect">
            <a:avLst/>
          </a:prstGeom>
          <a:noFill/>
        </p:spPr>
        <p:txBody>
          <a:bodyPr wrap="square" rtlCol="0">
            <a:spAutoFit/>
          </a:bodyPr>
          <a:lstStyle/>
          <a:p>
            <a:r>
              <a:rPr lang="en-US" altLang="zh-CN"/>
              <a:t>stepwise</a:t>
            </a:r>
            <a:endParaRPr lang="en-US" altLang="zh-CN"/>
          </a:p>
        </p:txBody>
      </p:sp>
      <p:grpSp>
        <p:nvGrpSpPr>
          <p:cNvPr id="24" name="组合 23"/>
          <p:cNvGrpSpPr/>
          <p:nvPr/>
        </p:nvGrpSpPr>
        <p:grpSpPr>
          <a:xfrm>
            <a:off x="10734040" y="492760"/>
            <a:ext cx="119380" cy="1218565"/>
            <a:chOff x="1972" y="1347"/>
            <a:chExt cx="188" cy="1919"/>
          </a:xfrm>
        </p:grpSpPr>
        <p:cxnSp>
          <p:nvCxnSpPr>
            <p:cNvPr id="25" name="直接连接符 24"/>
            <p:cNvCxnSpPr/>
            <p:nvPr/>
          </p:nvCxnSpPr>
          <p:spPr>
            <a:xfrm flipH="1" flipV="1">
              <a:off x="2059" y="1512"/>
              <a:ext cx="15" cy="1755"/>
            </a:xfrm>
            <a:prstGeom prst="line">
              <a:avLst/>
            </a:prstGeom>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1972" y="1347"/>
              <a:ext cx="189" cy="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9060180" y="125730"/>
            <a:ext cx="3013075" cy="368300"/>
          </a:xfrm>
          <a:prstGeom prst="rect">
            <a:avLst/>
          </a:prstGeom>
          <a:noFill/>
        </p:spPr>
        <p:txBody>
          <a:bodyPr wrap="square" rtlCol="0">
            <a:spAutoFit/>
          </a:bodyPr>
          <a:lstStyle/>
          <a:p>
            <a:r>
              <a:rPr lang="en-US" altLang="zh-CN"/>
              <a:t>variable selection (anova)</a:t>
            </a:r>
            <a:endParaRPr lang="en-US" altLang="zh-CN"/>
          </a:p>
        </p:txBody>
      </p:sp>
      <p:grpSp>
        <p:nvGrpSpPr>
          <p:cNvPr id="28" name="组合 27"/>
          <p:cNvGrpSpPr/>
          <p:nvPr/>
        </p:nvGrpSpPr>
        <p:grpSpPr>
          <a:xfrm>
            <a:off x="4011930" y="4208780"/>
            <a:ext cx="120015" cy="1114425"/>
            <a:chOff x="1972" y="1701"/>
            <a:chExt cx="189" cy="1755"/>
          </a:xfrm>
        </p:grpSpPr>
        <p:cxnSp>
          <p:nvCxnSpPr>
            <p:cNvPr id="29" name="直接连接符 28"/>
            <p:cNvCxnSpPr/>
            <p:nvPr/>
          </p:nvCxnSpPr>
          <p:spPr>
            <a:xfrm flipH="1" flipV="1">
              <a:off x="2059" y="1701"/>
              <a:ext cx="15" cy="1755"/>
            </a:xfrm>
            <a:prstGeom prst="line">
              <a:avLst/>
            </a:prstGeom>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1972" y="3267"/>
              <a:ext cx="189" cy="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2765425" y="5426710"/>
            <a:ext cx="2615565" cy="645160"/>
          </a:xfrm>
          <a:prstGeom prst="rect">
            <a:avLst/>
          </a:prstGeom>
          <a:noFill/>
        </p:spPr>
        <p:txBody>
          <a:bodyPr wrap="square" rtlCol="0">
            <a:spAutoFit/>
          </a:bodyPr>
          <a:lstStyle/>
          <a:p>
            <a:pPr algn="ctr"/>
            <a:r>
              <a:rPr lang="en-US" altLang="zh-CN"/>
              <a:t>log for </a:t>
            </a:r>
            <a:endParaRPr lang="en-US" altLang="zh-CN"/>
          </a:p>
          <a:p>
            <a:pPr algn="ctr"/>
            <a:r>
              <a:rPr lang="en-US" altLang="zh-CN"/>
              <a:t>comment and share</a:t>
            </a:r>
            <a:endParaRPr lang="en-US" altLang="zh-CN"/>
          </a:p>
        </p:txBody>
      </p:sp>
      <p:grpSp>
        <p:nvGrpSpPr>
          <p:cNvPr id="32" name="组合 31"/>
          <p:cNvGrpSpPr/>
          <p:nvPr/>
        </p:nvGrpSpPr>
        <p:grpSpPr>
          <a:xfrm>
            <a:off x="6729730" y="4208780"/>
            <a:ext cx="120015" cy="1114425"/>
            <a:chOff x="1972" y="1701"/>
            <a:chExt cx="189" cy="1755"/>
          </a:xfrm>
        </p:grpSpPr>
        <p:cxnSp>
          <p:nvCxnSpPr>
            <p:cNvPr id="33" name="直接连接符 32"/>
            <p:cNvCxnSpPr/>
            <p:nvPr/>
          </p:nvCxnSpPr>
          <p:spPr>
            <a:xfrm flipH="1" flipV="1">
              <a:off x="2059" y="1701"/>
              <a:ext cx="15" cy="1755"/>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972" y="3267"/>
              <a:ext cx="189" cy="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5127625" y="5426710"/>
            <a:ext cx="3323590" cy="922020"/>
          </a:xfrm>
          <a:prstGeom prst="rect">
            <a:avLst/>
          </a:prstGeom>
          <a:noFill/>
        </p:spPr>
        <p:txBody>
          <a:bodyPr wrap="square" rtlCol="0">
            <a:spAutoFit/>
          </a:bodyPr>
          <a:lstStyle/>
          <a:p>
            <a:pPr algn="ctr"/>
            <a:r>
              <a:rPr lang="en-US" altLang="zh-CN"/>
              <a:t>interaction</a:t>
            </a:r>
            <a:endParaRPr lang="en-US" altLang="zh-CN"/>
          </a:p>
          <a:p>
            <a:pPr algn="ctr"/>
            <a:r>
              <a:rPr lang="en-US" altLang="zh-CN"/>
              <a:t>log(commnent):log(share)</a:t>
            </a:r>
            <a:endParaRPr lang="en-US" altLang="zh-CN"/>
          </a:p>
          <a:p>
            <a:pPr algn="ctr"/>
            <a:r>
              <a:rPr lang="en-US" altLang="zh-CN"/>
              <a:t>log(share):duration</a:t>
            </a:r>
            <a:endParaRPr lang="en-US" altLang="zh-CN"/>
          </a:p>
        </p:txBody>
      </p:sp>
      <p:grpSp>
        <p:nvGrpSpPr>
          <p:cNvPr id="36" name="组合 35"/>
          <p:cNvGrpSpPr/>
          <p:nvPr/>
        </p:nvGrpSpPr>
        <p:grpSpPr>
          <a:xfrm>
            <a:off x="9447530" y="4208780"/>
            <a:ext cx="120015" cy="1114425"/>
            <a:chOff x="1972" y="1701"/>
            <a:chExt cx="189" cy="1755"/>
          </a:xfrm>
        </p:grpSpPr>
        <p:cxnSp>
          <p:nvCxnSpPr>
            <p:cNvPr id="37" name="直接连接符 36"/>
            <p:cNvCxnSpPr/>
            <p:nvPr/>
          </p:nvCxnSpPr>
          <p:spPr>
            <a:xfrm flipH="1" flipV="1">
              <a:off x="2059" y="1701"/>
              <a:ext cx="15" cy="1755"/>
            </a:xfrm>
            <a:prstGeom prst="line">
              <a:avLst/>
            </a:prstGeom>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1972" y="3267"/>
              <a:ext cx="189" cy="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p:cNvSpPr txBox="1"/>
          <p:nvPr/>
        </p:nvSpPr>
        <p:spPr>
          <a:xfrm>
            <a:off x="8145780" y="5330190"/>
            <a:ext cx="2873375" cy="645160"/>
          </a:xfrm>
          <a:prstGeom prst="rect">
            <a:avLst/>
          </a:prstGeom>
          <a:noFill/>
        </p:spPr>
        <p:txBody>
          <a:bodyPr wrap="square" rtlCol="0">
            <a:spAutoFit/>
          </a:bodyPr>
          <a:lstStyle/>
          <a:p>
            <a:pPr algn="ctr"/>
            <a:r>
              <a:rPr lang="en-US" altLang="zh-CN"/>
              <a:t>multicollinearity</a:t>
            </a:r>
            <a:endParaRPr lang="en-US" altLang="zh-CN"/>
          </a:p>
          <a:p>
            <a:pPr algn="ctr"/>
            <a:r>
              <a:rPr lang="en-US" altLang="zh-CN"/>
              <a:t>&amp; outliers</a:t>
            </a:r>
            <a:endParaRPr lang="en-US" altLang="zh-CN"/>
          </a:p>
        </p:txBody>
      </p:sp>
      <mc:AlternateContent xmlns:mc="http://schemas.openxmlformats.org/markup-compatibility/2006">
        <mc:Choice xmlns:a14="http://schemas.microsoft.com/office/drawing/2010/main" Requires="a14">
          <p:sp>
            <p:nvSpPr>
              <p:cNvPr id="41" name="文本框 40"/>
              <p:cNvSpPr txBox="1"/>
              <p:nvPr/>
            </p:nvSpPr>
            <p:spPr>
              <a:xfrm>
                <a:off x="231775" y="4742815"/>
                <a:ext cx="3780155" cy="104140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 of coef: </a:t>
                </a:r>
                <a:r>
                  <a:rPr lang="en-US" altLang="zh-CN" sz="2000">
                    <a:solidFill>
                      <a:srgbClr val="FF0000"/>
                    </a:solidFill>
                    <a:latin typeface="Times New Roman" panose="02020603050405020304" charset="0"/>
                    <a:cs typeface="Times New Roman" panose="02020603050405020304" charset="0"/>
                    <a:sym typeface="+mn-ea"/>
                  </a:rPr>
                  <a:t>96 → 25</a:t>
                </a:r>
                <a:endParaRPr lang="en-US" altLang="zh-CN" sz="2000">
                  <a:latin typeface="Times New Roman" panose="02020603050405020304" charset="0"/>
                  <a:cs typeface="Times New Roman" panose="02020603050405020304" charset="0"/>
                </a:endParaRPr>
              </a:p>
              <a:p>
                <a:pPr marL="285750" indent="-285750">
                  <a:buFont typeface="Arial" panose="020B0604020202020204" pitchFamily="34" charset="0"/>
                  <a:buChar char="•"/>
                </a:pPr>
                <a14:m>
                  <m:oMath xmlns:m="http://schemas.openxmlformats.org/officeDocument/2006/math">
                    <m:sSup>
                      <m:sSupPr>
                        <m:ctrlPr>
                          <a:rPr lang="en-US" altLang="zh-CN" sz="2000" i="1">
                            <a:latin typeface="Cambria Math" panose="02040503050406030204" pitchFamily="18" charset="0"/>
                            <a:cs typeface="Cambria Math" panose="02040503050406030204" pitchFamily="18" charset="0"/>
                          </a:rPr>
                        </m:ctrlPr>
                      </m:sSupPr>
                      <m:e>
                        <m:r>
                          <a:rPr lang="en-US" altLang="zh-CN" sz="2000" i="1">
                            <a:latin typeface="Cambria Math" panose="02040503050406030204" pitchFamily="18" charset="0"/>
                            <a:cs typeface="Cambria Math" panose="02040503050406030204" pitchFamily="18" charset="0"/>
                          </a:rPr>
                          <m:t>𝑅</m:t>
                        </m:r>
                      </m:e>
                      <m:sup>
                        <m:r>
                          <a:rPr lang="en-US" altLang="zh-CN" sz="2000" i="1">
                            <a:latin typeface="Cambria Math" panose="02040503050406030204" pitchFamily="18" charset="0"/>
                            <a:cs typeface="Cambria Math" panose="02040503050406030204" pitchFamily="18" charset="0"/>
                          </a:rPr>
                          <m:t>2</m:t>
                        </m:r>
                      </m:sup>
                    </m:sSup>
                  </m:oMath>
                </a14:m>
                <a:r>
                  <a:rPr lang="en-US" altLang="zh-CN" sz="20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提高了</a:t>
                </a:r>
                <a:r>
                  <a:rPr lang="en-US" altLang="zh-CN" sz="2000">
                    <a:latin typeface="Times New Roman" panose="02020603050405020304" charset="0"/>
                    <a:cs typeface="Times New Roman" panose="02020603050405020304" charset="0"/>
                  </a:rPr>
                  <a:t> </a:t>
                </a:r>
                <a:r>
                  <a:rPr lang="en-US" altLang="zh-CN" sz="2000">
                    <a:solidFill>
                      <a:srgbClr val="FF0000"/>
                    </a:solidFill>
                    <a:latin typeface="Times New Roman" panose="02020603050405020304" charset="0"/>
                    <a:cs typeface="Times New Roman" panose="02020603050405020304" charset="0"/>
                  </a:rPr>
                  <a:t>10.92%</a:t>
                </a:r>
                <a:r>
                  <a:rPr lang="en-US" altLang="zh-CN" sz="2000">
                    <a:latin typeface="Times New Roman" panose="02020603050405020304" charset="0"/>
                    <a:cs typeface="Times New Roman" panose="02020603050405020304" charset="0"/>
                  </a:rPr>
                  <a:t> </a:t>
                </a:r>
                <a:endParaRPr lang="en-US" altLang="zh-CN"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Adj </a:t>
                </a:r>
                <a14:m>
                  <m:oMath xmlns:m="http://schemas.openxmlformats.org/officeDocument/2006/math">
                    <m:sSup>
                      <m:sSupPr>
                        <m:ctrlPr>
                          <a:rPr lang="en-US" altLang="zh-CN" sz="2000" i="1">
                            <a:latin typeface="Cambria Math" panose="02040503050406030204" pitchFamily="18" charset="0"/>
                            <a:cs typeface="Cambria Math" panose="02040503050406030204" pitchFamily="18" charset="0"/>
                          </a:rPr>
                        </m:ctrlPr>
                      </m:sSupPr>
                      <m:e>
                        <m:r>
                          <a:rPr lang="en-US" altLang="zh-CN" sz="2000" i="1">
                            <a:latin typeface="Cambria Math" panose="02040503050406030204" pitchFamily="18" charset="0"/>
                            <a:cs typeface="Cambria Math" panose="02040503050406030204" pitchFamily="18" charset="0"/>
                          </a:rPr>
                          <m:t>𝑅</m:t>
                        </m:r>
                      </m:e>
                      <m:sup>
                        <m:r>
                          <a:rPr lang="en-US" altLang="zh-CN" sz="2000" i="1">
                            <a:latin typeface="Cambria Math" panose="02040503050406030204" pitchFamily="18" charset="0"/>
                            <a:cs typeface="Cambria Math" panose="02040503050406030204" pitchFamily="18" charset="0"/>
                          </a:rPr>
                          <m:t>2</m:t>
                        </m:r>
                      </m:sup>
                    </m:sSup>
                  </m:oMath>
                </a14:m>
                <a:r>
                  <a:rPr lang="en-US" altLang="zh-CN" sz="2000">
                    <a:latin typeface="Times New Roman" panose="02020603050405020304" charset="0"/>
                    <a:cs typeface="Times New Roman" panose="02020603050405020304" charset="0"/>
                    <a:sym typeface="+mn-ea"/>
                  </a:rPr>
                  <a:t> </a:t>
                </a:r>
                <a:r>
                  <a:rPr lang="zh-CN" altLang="en-US" sz="2000">
                    <a:latin typeface="Times New Roman" panose="02020603050405020304" charset="0"/>
                    <a:cs typeface="Times New Roman" panose="02020603050405020304" charset="0"/>
                    <a:sym typeface="+mn-ea"/>
                  </a:rPr>
                  <a:t>提高了</a:t>
                </a:r>
                <a:r>
                  <a:rPr lang="en-US" altLang="zh-CN" sz="2000">
                    <a:latin typeface="Times New Roman" panose="02020603050405020304" charset="0"/>
                    <a:cs typeface="Times New Roman" panose="02020603050405020304" charset="0"/>
                    <a:sym typeface="+mn-ea"/>
                  </a:rPr>
                  <a:t> </a:t>
                </a:r>
                <a:r>
                  <a:rPr lang="en-US" altLang="zh-CN" sz="2000">
                    <a:solidFill>
                      <a:srgbClr val="FF0000"/>
                    </a:solidFill>
                    <a:latin typeface="Times New Roman" panose="02020603050405020304" charset="0"/>
                    <a:cs typeface="Times New Roman" panose="02020603050405020304" charset="0"/>
                    <a:sym typeface="+mn-ea"/>
                  </a:rPr>
                  <a:t>11.3%</a:t>
                </a:r>
                <a:r>
                  <a:rPr lang="en-US" altLang="zh-CN" sz="2000">
                    <a:latin typeface="Times New Roman" panose="02020603050405020304" charset="0"/>
                    <a:cs typeface="Times New Roman" panose="02020603050405020304" charset="0"/>
                    <a:sym typeface="+mn-ea"/>
                  </a:rPr>
                  <a:t> </a:t>
                </a:r>
                <a:endParaRPr lang="en-US" altLang="zh-CN" sz="2000">
                  <a:solidFill>
                    <a:srgbClr val="FF0000"/>
                  </a:solidFill>
                  <a:latin typeface="Times New Roman" panose="02020603050405020304" charset="0"/>
                  <a:cs typeface="Times New Roman" panose="02020603050405020304" charset="0"/>
                  <a:sym typeface="+mn-ea"/>
                </a:endParaRPr>
              </a:p>
            </p:txBody>
          </p:sp>
        </mc:Choice>
        <mc:Fallback>
          <p:sp>
            <p:nvSpPr>
              <p:cNvPr id="41" name="文本框 40"/>
              <p:cNvSpPr txBox="1">
                <a:spLocks noRot="1" noChangeAspect="1" noMove="1" noResize="1" noEditPoints="1" noAdjustHandles="1" noChangeArrowheads="1" noChangeShapeType="1" noTextEdit="1"/>
              </p:cNvSpPr>
              <p:nvPr/>
            </p:nvSpPr>
            <p:spPr>
              <a:xfrm>
                <a:off x="231775" y="4742815"/>
                <a:ext cx="3780155" cy="1041400"/>
              </a:xfrm>
              <a:prstGeom prst="rect">
                <a:avLst/>
              </a:prstGeom>
              <a:blipFill rotWithShape="1">
                <a:blip r:embed="rId4"/>
                <a:stretch>
                  <a:fillRect/>
                </a:stretch>
              </a:blipFill>
            </p:spPr>
            <p:txBody>
              <a:bodyPr/>
              <a:lstStyle/>
              <a:p>
                <a:r>
                  <a:rPr lang="zh-CN" altLang="en-US">
                    <a:noFill/>
                  </a:rPr>
                  <a:t> </a:t>
                </a:r>
              </a:p>
            </p:txBody>
          </p:sp>
        </mc:Fallback>
      </mc:AlternateContent>
      <p:sp>
        <p:nvSpPr>
          <p:cNvPr id="2" name="文本框 1"/>
          <p:cNvSpPr txBox="1"/>
          <p:nvPr/>
        </p:nvSpPr>
        <p:spPr>
          <a:xfrm>
            <a:off x="0" y="0"/>
            <a:ext cx="4197985" cy="368300"/>
          </a:xfrm>
          <a:prstGeom prst="rect">
            <a:avLst/>
          </a:prstGeom>
          <a:noFill/>
        </p:spPr>
        <p:txBody>
          <a:bodyPr wrap="square" rtlCol="0">
            <a:spAutoFit/>
          </a:bodyPr>
          <a:lstStyle/>
          <a:p>
            <a:r>
              <a:rPr lang="en-US" altLang="zh-CN">
                <a:sym typeface="+mn-ea"/>
              </a:rPr>
              <a:t>Final Model</a:t>
            </a:r>
            <a:r>
              <a:rPr lang="en-US" altLang="zh-CN"/>
              <a:t> </a:t>
            </a:r>
            <a:endParaRPr lang="en-US" altLang="zh-CN"/>
          </a:p>
        </p:txBody>
      </p:sp>
      <p:cxnSp>
        <p:nvCxnSpPr>
          <p:cNvPr id="3" name="直接箭头连接符 2"/>
          <p:cNvCxnSpPr/>
          <p:nvPr/>
        </p:nvCxnSpPr>
        <p:spPr>
          <a:xfrm flipV="1">
            <a:off x="543560" y="1285240"/>
            <a:ext cx="11104880" cy="3048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5461635" y="1575435"/>
          <a:ext cx="7090410" cy="47275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6483350" y="655320"/>
            <a:ext cx="3567430" cy="521970"/>
          </a:xfrm>
          <a:prstGeom prst="rect">
            <a:avLst/>
          </a:prstGeom>
          <a:noFill/>
        </p:spPr>
        <p:txBody>
          <a:bodyPr wrap="square" rtlCol="0">
            <a:spAutoFit/>
          </a:bodyPr>
          <a:lstStyle/>
          <a:p>
            <a:r>
              <a:rPr lang="zh-CN" altLang="zh-CN" sz="2800" b="1">
                <a:latin typeface="微软雅黑" panose="020B0503020204020204" pitchFamily="34" charset="-122"/>
                <a:ea typeface="微软雅黑" panose="020B0503020204020204" pitchFamily="34" charset="-122"/>
              </a:rPr>
              <a:t>影响点赞量的因素：</a:t>
            </a:r>
            <a:endParaRPr lang="zh-CN" altLang="zh-CN" sz="2800" b="1">
              <a:latin typeface="微软雅黑" panose="020B0503020204020204" pitchFamily="34" charset="-122"/>
              <a:ea typeface="微软雅黑" panose="020B0503020204020204" pitchFamily="34" charset="-122"/>
            </a:endParaRPr>
          </a:p>
        </p:txBody>
      </p:sp>
      <p:grpSp>
        <p:nvGrpSpPr>
          <p:cNvPr id="25" name="组合 24"/>
          <p:cNvGrpSpPr/>
          <p:nvPr/>
        </p:nvGrpSpPr>
        <p:grpSpPr>
          <a:xfrm>
            <a:off x="256540" y="655320"/>
            <a:ext cx="5088890" cy="2298700"/>
            <a:chOff x="9996" y="714"/>
            <a:chExt cx="8014" cy="3620"/>
          </a:xfrm>
        </p:grpSpPr>
        <p:sp>
          <p:nvSpPr>
            <p:cNvPr id="26" name="文本框 25"/>
            <p:cNvSpPr txBox="1"/>
            <p:nvPr/>
          </p:nvSpPr>
          <p:spPr>
            <a:xfrm>
              <a:off x="12314" y="714"/>
              <a:ext cx="4007" cy="580"/>
            </a:xfrm>
            <a:prstGeom prst="rect">
              <a:avLst/>
            </a:prstGeom>
            <a:noFill/>
          </p:spPr>
          <p:txBody>
            <a:bodyPr wrap="square" rtlCol="0">
              <a:spAutoFit/>
            </a:bodyPr>
            <a:lstStyle/>
            <a:p>
              <a:r>
                <a:rPr lang="en-US" altLang="zh-CN"/>
                <a:t>Cross Validation</a:t>
              </a:r>
              <a:endParaRPr lang="en-US" altLang="zh-CN"/>
            </a:p>
          </p:txBody>
        </p:sp>
        <p:pic>
          <p:nvPicPr>
            <p:cNvPr id="27" name="图片 26"/>
            <p:cNvPicPr>
              <a:picLocks noChangeAspect="1"/>
            </p:cNvPicPr>
            <p:nvPr/>
          </p:nvPicPr>
          <p:blipFill>
            <a:blip r:embed="rId6"/>
            <a:stretch>
              <a:fillRect/>
            </a:stretch>
          </p:blipFill>
          <p:spPr>
            <a:xfrm>
              <a:off x="9996" y="1294"/>
              <a:ext cx="8015" cy="3040"/>
            </a:xfrm>
            <a:prstGeom prst="rect">
              <a:avLst/>
            </a:prstGeom>
          </p:spPr>
        </p:pic>
      </p:grpSp>
      <p:pic>
        <p:nvPicPr>
          <p:cNvPr id="28" name="图片 27"/>
          <p:cNvPicPr>
            <a:picLocks noChangeAspect="1"/>
          </p:cNvPicPr>
          <p:nvPr/>
        </p:nvPicPr>
        <p:blipFill>
          <a:blip r:embed="rId7"/>
          <a:stretch>
            <a:fillRect/>
          </a:stretch>
        </p:blipFill>
        <p:spPr>
          <a:xfrm>
            <a:off x="256540" y="3224530"/>
            <a:ext cx="5428615" cy="3432175"/>
          </a:xfrm>
          <a:prstGeom prst="rect">
            <a:avLst/>
          </a:prstGeom>
        </p:spPr>
      </p:pic>
      <mc:AlternateContent xmlns:mc="http://schemas.openxmlformats.org/markup-compatibility/2006">
        <mc:Choice xmlns:a14="http://schemas.microsoft.com/office/drawing/2010/main" Requires="a14">
          <p:sp>
            <p:nvSpPr>
              <p:cNvPr id="29" name="文本框 28"/>
              <p:cNvSpPr txBox="1"/>
              <p:nvPr/>
            </p:nvSpPr>
            <p:spPr>
              <a:xfrm>
                <a:off x="3574415" y="1023620"/>
                <a:ext cx="2181225" cy="65659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cs typeface="Cambria Math" panose="02040503050406030204" pitchFamily="18" charset="0"/>
                          </a:rPr>
                          <m:t>2</m:t>
                        </m:r>
                      </m:sup>
                    </m:sSup>
                  </m:oMath>
                </a14:m>
                <a:r>
                  <a:rPr lang="zh-CN" altLang="en-US"/>
                  <a:t>依然高达</a:t>
                </a:r>
                <a:r>
                  <a:rPr lang="en-US" altLang="zh-CN"/>
                  <a:t>82%</a:t>
                </a:r>
                <a:r>
                  <a:rPr lang="zh-CN" altLang="en-US"/>
                  <a:t>，良好的泛化性能！</a:t>
                </a:r>
                <a:endParaRPr lang="zh-CN" altLang="en-US"/>
              </a:p>
            </p:txBody>
          </p:sp>
        </mc:Choice>
        <mc:Fallback>
          <p:sp>
            <p:nvSpPr>
              <p:cNvPr id="29" name="文本框 28"/>
              <p:cNvSpPr txBox="1">
                <a:spLocks noRot="1" noChangeAspect="1" noMove="1" noResize="1" noEditPoints="1" noAdjustHandles="1" noChangeArrowheads="1" noChangeShapeType="1" noTextEdit="1"/>
              </p:cNvSpPr>
              <p:nvPr/>
            </p:nvSpPr>
            <p:spPr>
              <a:xfrm>
                <a:off x="3574415" y="1023620"/>
                <a:ext cx="2181225" cy="656590"/>
              </a:xfrm>
              <a:prstGeom prst="rect">
                <a:avLst/>
              </a:prstGeom>
              <a:blipFill rotWithShape="1">
                <a:blip r:embed="rId8"/>
                <a:stretch>
                  <a:fillRect r="-2096"/>
                </a:stretch>
              </a:blipFill>
            </p:spPr>
            <p:txBody>
              <a:bodyPr/>
              <a:lstStyle/>
              <a:p>
                <a:r>
                  <a:rPr lang="zh-CN" altLang="en-US">
                    <a:noFill/>
                  </a:rPr>
                  <a:t> </a:t>
                </a:r>
              </a:p>
            </p:txBody>
          </p:sp>
        </mc:Fallback>
      </mc:AlternateContent>
      <p:sp>
        <p:nvSpPr>
          <p:cNvPr id="30" name="文本框 29"/>
          <p:cNvSpPr txBox="1"/>
          <p:nvPr/>
        </p:nvSpPr>
        <p:spPr>
          <a:xfrm>
            <a:off x="0" y="0"/>
            <a:ext cx="4197985" cy="368300"/>
          </a:xfrm>
          <a:prstGeom prst="rect">
            <a:avLst/>
          </a:prstGeom>
          <a:noFill/>
        </p:spPr>
        <p:txBody>
          <a:bodyPr wrap="square" rtlCol="0">
            <a:spAutoFit/>
          </a:bodyPr>
          <a:lstStyle/>
          <a:p>
            <a:r>
              <a:rPr lang="en-US" altLang="zh-CN">
                <a:sym typeface="+mn-ea"/>
              </a:rPr>
              <a:t>Final Model</a:t>
            </a:r>
            <a:r>
              <a:rPr lang="en-US" altLang="zh-CN"/>
              <a:t> </a:t>
            </a:r>
            <a:endParaRPr lang="en-US" altLang="zh-CN"/>
          </a:p>
        </p:txBody>
      </p:sp>
    </p:spTree>
    <p:custDataLst>
      <p:tags r:id="rId9"/>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p:cNvSpPr>
            <a:spLocks noChangeAspect="1"/>
          </p:cNvSpPr>
          <p:nvPr>
            <p:custDataLst>
              <p:tags r:id="rId1"/>
            </p:custDataLst>
          </p:nvPr>
        </p:nvSpPr>
        <p:spPr>
          <a:xfrm>
            <a:off x="1293955" y="1323220"/>
            <a:ext cx="815283" cy="639829"/>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6" name="任意多边形 31"/>
          <p:cNvSpPr>
            <a:spLocks noChangeAspect="1"/>
          </p:cNvSpPr>
          <p:nvPr>
            <p:custDataLst>
              <p:tags r:id="rId2"/>
            </p:custDataLst>
          </p:nvPr>
        </p:nvSpPr>
        <p:spPr>
          <a:xfrm rot="10800000">
            <a:off x="10038961" y="4860578"/>
            <a:ext cx="859084" cy="674203"/>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1535430" y="2895600"/>
            <a:ext cx="9144064" cy="1066800"/>
          </a:xfrm>
          <a:prstGeom prst="rect">
            <a:avLst/>
          </a:prstGeom>
          <a:noFill/>
        </p:spPr>
        <p:txBody>
          <a:bodyPr wrap="square" lIns="63500" tIns="25400" rIns="63500" bIns="25400" rtlCol="0" anchor="ctr" anchorCtr="0">
            <a:normAutofit fontScale="90000" lnSpcReduction="10000"/>
          </a:bodyPr>
          <a:lstStyle/>
          <a:p>
            <a:pPr marL="0" indent="0" algn="ctr">
              <a:lnSpc>
                <a:spcPct val="100000"/>
              </a:lnSpc>
              <a:spcBef>
                <a:spcPts val="0"/>
              </a:spcBef>
              <a:spcAft>
                <a:spcPts val="0"/>
              </a:spcAft>
              <a:buSzPct val="100000"/>
              <a:buNone/>
            </a:pPr>
            <a:r>
              <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rPr>
              <a:t>Categorical Data Analysis</a:t>
            </a:r>
            <a:endPar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endParaRPr>
          </a:p>
          <a:p>
            <a:pPr marL="0" indent="0" algn="ctr">
              <a:lnSpc>
                <a:spcPct val="100000"/>
              </a:lnSpc>
              <a:spcBef>
                <a:spcPts val="0"/>
              </a:spcBef>
              <a:spcAft>
                <a:spcPts val="0"/>
              </a:spcAft>
              <a:buSzPct val="100000"/>
              <a:buNone/>
            </a:pPr>
            <a:r>
              <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rPr>
              <a:t> of author, BGM and time</a:t>
            </a:r>
            <a:endPar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endParaRPr>
          </a:p>
        </p:txBody>
      </p:sp>
    </p:spTree>
    <p:custDataLst>
      <p:tags r:id="rId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01980" y="494030"/>
            <a:ext cx="688848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分类变量：作者类别，视频类别，</a:t>
            </a:r>
            <a:r>
              <a:rPr lang="en-US" altLang="zh-CN"/>
              <a:t>BGM</a:t>
            </a:r>
            <a:r>
              <a:rPr lang="zh-CN" altLang="en-US"/>
              <a:t>，月份，星期，小时</a:t>
            </a:r>
            <a:endParaRPr lang="zh-CN" altLang="en-US"/>
          </a:p>
        </p:txBody>
      </p:sp>
      <p:sp>
        <p:nvSpPr>
          <p:cNvPr id="7" name="文本框 6"/>
          <p:cNvSpPr txBox="1"/>
          <p:nvPr/>
        </p:nvSpPr>
        <p:spPr>
          <a:xfrm>
            <a:off x="601980" y="984885"/>
            <a:ext cx="722249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两两检验独立性，只有以下三组独立，其他组合均不独立</a:t>
            </a:r>
            <a:endParaRPr lang="zh-CN" altLang="en-US"/>
          </a:p>
        </p:txBody>
      </p:sp>
      <p:grpSp>
        <p:nvGrpSpPr>
          <p:cNvPr id="13" name="组合 12"/>
          <p:cNvGrpSpPr/>
          <p:nvPr/>
        </p:nvGrpSpPr>
        <p:grpSpPr>
          <a:xfrm>
            <a:off x="601980" y="1477645"/>
            <a:ext cx="10574655" cy="3350260"/>
            <a:chOff x="948" y="1777"/>
            <a:chExt cx="16653" cy="5276"/>
          </a:xfrm>
        </p:grpSpPr>
        <p:grpSp>
          <p:nvGrpSpPr>
            <p:cNvPr id="2" name="组合 1"/>
            <p:cNvGrpSpPr/>
            <p:nvPr/>
          </p:nvGrpSpPr>
          <p:grpSpPr>
            <a:xfrm>
              <a:off x="948" y="1777"/>
              <a:ext cx="5066" cy="4645"/>
              <a:chOff x="234" y="1752"/>
              <a:chExt cx="5066" cy="4645"/>
            </a:xfrm>
          </p:grpSpPr>
          <p:pic>
            <p:nvPicPr>
              <p:cNvPr id="8" name="图片 7"/>
              <p:cNvPicPr>
                <a:picLocks noChangeAspect="1"/>
              </p:cNvPicPr>
              <p:nvPr/>
            </p:nvPicPr>
            <p:blipFill>
              <a:blip r:embed="rId1"/>
              <a:stretch>
                <a:fillRect/>
              </a:stretch>
            </p:blipFill>
            <p:spPr>
              <a:xfrm>
                <a:off x="234" y="2751"/>
                <a:ext cx="5066" cy="3646"/>
              </a:xfrm>
              <a:prstGeom prst="rect">
                <a:avLst/>
              </a:prstGeom>
            </p:spPr>
          </p:pic>
          <p:sp>
            <p:nvSpPr>
              <p:cNvPr id="9" name="文本框 8"/>
              <p:cNvSpPr txBox="1"/>
              <p:nvPr/>
            </p:nvSpPr>
            <p:spPr>
              <a:xfrm>
                <a:off x="904" y="1752"/>
                <a:ext cx="3472" cy="580"/>
              </a:xfrm>
              <a:prstGeom prst="rect">
                <a:avLst/>
              </a:prstGeom>
              <a:noFill/>
            </p:spPr>
            <p:txBody>
              <a:bodyPr wrap="square" rtlCol="0">
                <a:spAutoFit/>
              </a:bodyPr>
              <a:lstStyle/>
              <a:p>
                <a:pPr algn="ctr"/>
                <a:r>
                  <a:rPr lang="zh-CN" altLang="en-US"/>
                  <a:t>作者类别</a:t>
                </a:r>
                <a:r>
                  <a:rPr lang="en-US" altLang="zh-CN"/>
                  <a:t> &amp; </a:t>
                </a:r>
                <a:r>
                  <a:rPr lang="zh-CN" altLang="en-US"/>
                  <a:t>星期</a:t>
                </a:r>
                <a:endParaRPr lang="zh-CN" altLang="en-US"/>
              </a:p>
            </p:txBody>
          </p:sp>
        </p:grpSp>
        <p:grpSp>
          <p:nvGrpSpPr>
            <p:cNvPr id="4" name="组合 3"/>
            <p:cNvGrpSpPr/>
            <p:nvPr/>
          </p:nvGrpSpPr>
          <p:grpSpPr>
            <a:xfrm>
              <a:off x="6965" y="1789"/>
              <a:ext cx="4830" cy="5264"/>
              <a:chOff x="6213" y="1752"/>
              <a:chExt cx="4830" cy="5264"/>
            </a:xfrm>
          </p:grpSpPr>
          <p:pic>
            <p:nvPicPr>
              <p:cNvPr id="10" name="图片 9"/>
              <p:cNvPicPr>
                <a:picLocks noChangeAspect="1"/>
              </p:cNvPicPr>
              <p:nvPr/>
            </p:nvPicPr>
            <p:blipFill>
              <a:blip r:embed="rId2"/>
              <a:stretch>
                <a:fillRect/>
              </a:stretch>
            </p:blipFill>
            <p:spPr>
              <a:xfrm>
                <a:off x="6213" y="2540"/>
                <a:ext cx="4830" cy="4476"/>
              </a:xfrm>
              <a:prstGeom prst="rect">
                <a:avLst/>
              </a:prstGeom>
            </p:spPr>
          </p:pic>
          <p:sp>
            <p:nvSpPr>
              <p:cNvPr id="11" name="文本框 10"/>
              <p:cNvSpPr txBox="1"/>
              <p:nvPr/>
            </p:nvSpPr>
            <p:spPr>
              <a:xfrm>
                <a:off x="6658" y="1752"/>
                <a:ext cx="3472" cy="580"/>
              </a:xfrm>
              <a:prstGeom prst="rect">
                <a:avLst/>
              </a:prstGeom>
              <a:noFill/>
            </p:spPr>
            <p:txBody>
              <a:bodyPr wrap="square" rtlCol="0">
                <a:spAutoFit/>
              </a:bodyPr>
              <a:lstStyle/>
              <a:p>
                <a:pPr algn="ctr"/>
                <a:r>
                  <a:rPr lang="zh-CN" altLang="en-US"/>
                  <a:t>视频类别</a:t>
                </a:r>
                <a:r>
                  <a:rPr lang="en-US" altLang="zh-CN"/>
                  <a:t> &amp; </a:t>
                </a:r>
                <a:r>
                  <a:rPr lang="zh-CN" altLang="en-US"/>
                  <a:t>星期</a:t>
                </a:r>
                <a:endParaRPr lang="zh-CN" altLang="en-US"/>
              </a:p>
            </p:txBody>
          </p:sp>
        </p:grpSp>
        <p:grpSp>
          <p:nvGrpSpPr>
            <p:cNvPr id="5" name="组合 4"/>
            <p:cNvGrpSpPr/>
            <p:nvPr/>
          </p:nvGrpSpPr>
          <p:grpSpPr>
            <a:xfrm>
              <a:off x="12746" y="1988"/>
              <a:ext cx="4855" cy="3793"/>
              <a:chOff x="11632" y="1752"/>
              <a:chExt cx="4855" cy="3793"/>
            </a:xfrm>
          </p:grpSpPr>
          <p:pic>
            <p:nvPicPr>
              <p:cNvPr id="12" name="图片 11"/>
              <p:cNvPicPr>
                <a:picLocks noChangeAspect="1"/>
              </p:cNvPicPr>
              <p:nvPr/>
            </p:nvPicPr>
            <p:blipFill>
              <a:blip r:embed="rId3"/>
              <a:stretch>
                <a:fillRect/>
              </a:stretch>
            </p:blipFill>
            <p:spPr>
              <a:xfrm>
                <a:off x="11632" y="2776"/>
                <a:ext cx="4855" cy="2769"/>
              </a:xfrm>
              <a:prstGeom prst="rect">
                <a:avLst/>
              </a:prstGeom>
            </p:spPr>
          </p:pic>
          <p:sp>
            <p:nvSpPr>
              <p:cNvPr id="14" name="文本框 13"/>
              <p:cNvSpPr txBox="1"/>
              <p:nvPr/>
            </p:nvSpPr>
            <p:spPr>
              <a:xfrm>
                <a:off x="12278" y="1752"/>
                <a:ext cx="3733" cy="580"/>
              </a:xfrm>
              <a:prstGeom prst="rect">
                <a:avLst/>
              </a:prstGeom>
              <a:noFill/>
            </p:spPr>
            <p:txBody>
              <a:bodyPr wrap="square" rtlCol="0">
                <a:spAutoFit/>
              </a:bodyPr>
              <a:lstStyle/>
              <a:p>
                <a:pPr algn="ctr"/>
                <a:r>
                  <a:rPr lang="en-US" altLang="zh-CN"/>
                  <a:t>BGM &amp; </a:t>
                </a:r>
                <a:r>
                  <a:rPr lang="zh-CN" altLang="en-US"/>
                  <a:t>星期</a:t>
                </a:r>
                <a:endParaRPr lang="zh-CN" altLang="en-US"/>
              </a:p>
            </p:txBody>
          </p:sp>
        </p:grpSp>
      </p:grpSp>
      <p:sp>
        <p:nvSpPr>
          <p:cNvPr id="15" name="文本框 14"/>
          <p:cNvSpPr txBox="1"/>
          <p:nvPr/>
        </p:nvSpPr>
        <p:spPr>
          <a:xfrm>
            <a:off x="674370" y="5186045"/>
            <a:ext cx="11516995" cy="1753235"/>
          </a:xfrm>
          <a:prstGeom prst="rect">
            <a:avLst/>
          </a:prstGeom>
          <a:noFill/>
        </p:spPr>
        <p:txBody>
          <a:bodyPr wrap="square" rtlCol="0">
            <a:spAutoFit/>
          </a:bodyPr>
          <a:lstStyle/>
          <a:p>
            <a:pPr marL="285750" indent="-285750">
              <a:buFont typeface="Arial" panose="020B0604020202020204" pitchFamily="34" charset="0"/>
              <a:buChar char="•"/>
            </a:pPr>
            <a:r>
              <a:rPr lang="zh-CN" altLang="en-US"/>
              <a:t>作者类别</a:t>
            </a:r>
            <a:r>
              <a:rPr lang="en-US" altLang="zh-CN"/>
              <a:t> &amp; BGM：经常发视频的作者可能会更努力，所以他们可能会更频繁地使用原创BGM</a:t>
            </a:r>
            <a:endParaRPr lang="en-US" altLang="zh-CN"/>
          </a:p>
          <a:p>
            <a:endParaRPr lang="en-US" altLang="zh-CN"/>
          </a:p>
          <a:p>
            <a:pPr marL="285750" indent="-285750">
              <a:buFont typeface="Arial" panose="020B0604020202020204" pitchFamily="34" charset="0"/>
              <a:buChar char="•"/>
            </a:pPr>
            <a:r>
              <a:rPr lang="zh-CN" altLang="en-US"/>
              <a:t>视频类别</a:t>
            </a:r>
            <a:r>
              <a:rPr lang="en-US" altLang="zh-CN"/>
              <a:t> &amp; </a:t>
            </a:r>
            <a:r>
              <a:rPr lang="zh-CN" altLang="en-US"/>
              <a:t>小时</a:t>
            </a:r>
            <a:r>
              <a:rPr lang="en-US" altLang="zh-CN"/>
              <a:t>：午夜</a:t>
            </a:r>
            <a:r>
              <a:rPr lang="zh-CN" altLang="en-US"/>
              <a:t>时间段</a:t>
            </a:r>
            <a:r>
              <a:rPr lang="en-US" altLang="zh-CN"/>
              <a:t>游戏类</a:t>
            </a:r>
            <a:r>
              <a:rPr lang="zh-CN" altLang="en-US"/>
              <a:t>别</a:t>
            </a:r>
            <a:r>
              <a:rPr lang="en-US" altLang="zh-CN"/>
              <a:t>的短视频较多，可能是因为受众主要是年轻人，</a:t>
            </a:r>
            <a:r>
              <a:rPr lang="zh-CN" altLang="en-US"/>
              <a:t>而</a:t>
            </a:r>
            <a:r>
              <a:rPr lang="en-US" altLang="zh-CN"/>
              <a:t>年轻人经常熬夜</a:t>
            </a:r>
            <a:endParaRPr lang="en-US" altLang="zh-CN"/>
          </a:p>
          <a:p>
            <a:endParaRPr lang="en-US" altLang="zh-CN"/>
          </a:p>
          <a:p>
            <a:pPr marL="285750" indent="-285750">
              <a:buFont typeface="Arial" panose="020B0604020202020204" pitchFamily="34" charset="0"/>
              <a:buChar char="•"/>
            </a:pPr>
            <a:r>
              <a:rPr lang="en-US" altLang="zh-CN"/>
              <a:t>BGM &amp; </a:t>
            </a:r>
            <a:r>
              <a:rPr lang="zh-CN" altLang="en-US"/>
              <a:t>月份</a:t>
            </a:r>
            <a:r>
              <a:rPr lang="en-US" altLang="zh-CN"/>
              <a:t>：每个月的网络热歌可能会有所不同，流行的口味也会有所变化</a:t>
            </a:r>
            <a:endParaRPr lang="en-US" altLang="zh-CN"/>
          </a:p>
          <a:p>
            <a:endParaRPr lang="en-US" altLang="zh-CN"/>
          </a:p>
        </p:txBody>
      </p:sp>
      <p:sp>
        <p:nvSpPr>
          <p:cNvPr id="3" name="文本框 2"/>
          <p:cNvSpPr txBox="1"/>
          <p:nvPr/>
        </p:nvSpPr>
        <p:spPr>
          <a:xfrm>
            <a:off x="0" y="0"/>
            <a:ext cx="4197985" cy="368300"/>
          </a:xfrm>
          <a:prstGeom prst="rect">
            <a:avLst/>
          </a:prstGeom>
          <a:noFill/>
        </p:spPr>
        <p:txBody>
          <a:bodyPr wrap="square" rtlCol="0">
            <a:spAutoFit/>
          </a:bodyPr>
          <a:lstStyle/>
          <a:p>
            <a:r>
              <a:rPr lang="en-US" altLang="zh-CN"/>
              <a:t>Independence: Chi-squared test </a:t>
            </a:r>
            <a:endParaRPr lang="en-US" altLang="zh-CN"/>
          </a:p>
        </p:txBody>
      </p:sp>
      <p:cxnSp>
        <p:nvCxnSpPr>
          <p:cNvPr id="16" name="直接连接符 15"/>
          <p:cNvCxnSpPr/>
          <p:nvPr/>
        </p:nvCxnSpPr>
        <p:spPr>
          <a:xfrm>
            <a:off x="674370" y="1431290"/>
            <a:ext cx="10448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0"/>
            <a:ext cx="5401310" cy="368300"/>
          </a:xfrm>
          <a:prstGeom prst="rect">
            <a:avLst/>
          </a:prstGeom>
          <a:noFill/>
        </p:spPr>
        <p:txBody>
          <a:bodyPr wrap="square" rtlCol="0">
            <a:spAutoFit/>
          </a:bodyPr>
          <a:lstStyle/>
          <a:p>
            <a:r>
              <a:rPr lang="en-US" altLang="zh-CN"/>
              <a:t>Group difference by ANOVA </a:t>
            </a:r>
            <a:endParaRPr lang="en-US" altLang="zh-CN"/>
          </a:p>
        </p:txBody>
      </p:sp>
      <p:sp>
        <p:nvSpPr>
          <p:cNvPr id="5" name="文本框 4"/>
          <p:cNvSpPr txBox="1"/>
          <p:nvPr/>
        </p:nvSpPr>
        <p:spPr>
          <a:xfrm>
            <a:off x="7490460" y="666115"/>
            <a:ext cx="3048000" cy="1753235"/>
          </a:xfrm>
          <a:prstGeom prst="rect">
            <a:avLst/>
          </a:prstGeom>
          <a:noFill/>
        </p:spPr>
        <p:txBody>
          <a:bodyPr wrap="square" rtlCol="0">
            <a:spAutoFit/>
          </a:bodyPr>
          <a:lstStyle/>
          <a:p>
            <a:pPr marL="285750" indent="-285750">
              <a:buFont typeface="Arial" panose="020B0604020202020204" pitchFamily="34" charset="0"/>
              <a:buChar char="•"/>
            </a:pPr>
            <a:r>
              <a:rPr lang="zh-CN" altLang="en-US"/>
              <a:t>原因：线性回归中没有用到一些分类变量，并且短视频数据集分类变量居多，我们需要使用方差分析来比较点赞数在某一分类变量下的组间差距</a:t>
            </a:r>
            <a:endParaRPr lang="zh-CN" altLang="en-US"/>
          </a:p>
        </p:txBody>
      </p:sp>
      <p:grpSp>
        <p:nvGrpSpPr>
          <p:cNvPr id="2" name="组合 1"/>
          <p:cNvGrpSpPr/>
          <p:nvPr/>
        </p:nvGrpSpPr>
        <p:grpSpPr>
          <a:xfrm>
            <a:off x="196850" y="525145"/>
            <a:ext cx="6155690" cy="6286500"/>
            <a:chOff x="0" y="900"/>
            <a:chExt cx="9694" cy="9900"/>
          </a:xfrm>
        </p:grpSpPr>
        <p:pic>
          <p:nvPicPr>
            <p:cNvPr id="6" name="图片 5"/>
            <p:cNvPicPr>
              <a:picLocks noChangeAspect="1"/>
            </p:cNvPicPr>
            <p:nvPr/>
          </p:nvPicPr>
          <p:blipFill>
            <a:blip r:embed="rId1"/>
            <a:stretch>
              <a:fillRect/>
            </a:stretch>
          </p:blipFill>
          <p:spPr>
            <a:xfrm>
              <a:off x="0" y="900"/>
              <a:ext cx="8196" cy="4932"/>
            </a:xfrm>
            <a:prstGeom prst="rect">
              <a:avLst/>
            </a:prstGeom>
          </p:spPr>
        </p:pic>
        <p:pic>
          <p:nvPicPr>
            <p:cNvPr id="7" name="图片 6"/>
            <p:cNvPicPr>
              <a:picLocks noChangeAspect="1"/>
            </p:cNvPicPr>
            <p:nvPr/>
          </p:nvPicPr>
          <p:blipFill>
            <a:blip r:embed="rId2"/>
            <a:stretch>
              <a:fillRect/>
            </a:stretch>
          </p:blipFill>
          <p:spPr>
            <a:xfrm>
              <a:off x="144" y="5832"/>
              <a:ext cx="8052" cy="4968"/>
            </a:xfrm>
            <a:prstGeom prst="rect">
              <a:avLst/>
            </a:prstGeom>
          </p:spPr>
        </p:pic>
        <p:sp>
          <p:nvSpPr>
            <p:cNvPr id="8" name="右弧形箭头 7"/>
            <p:cNvSpPr/>
            <p:nvPr/>
          </p:nvSpPr>
          <p:spPr>
            <a:xfrm>
              <a:off x="8566" y="4496"/>
              <a:ext cx="1128" cy="2352"/>
            </a:xfrm>
            <a:prstGeom prst="curvedLeftArrow">
              <a:avLst/>
            </a:prstGeom>
            <a:solidFill>
              <a:srgbClr val="D9D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文本框 8"/>
          <p:cNvSpPr txBox="1"/>
          <p:nvPr/>
        </p:nvSpPr>
        <p:spPr>
          <a:xfrm>
            <a:off x="7490460" y="2941320"/>
            <a:ext cx="3429000" cy="2861310"/>
          </a:xfrm>
          <a:prstGeom prst="rect">
            <a:avLst/>
          </a:prstGeom>
          <a:noFill/>
        </p:spPr>
        <p:txBody>
          <a:bodyPr wrap="square" rtlCol="0">
            <a:spAutoFit/>
          </a:bodyPr>
          <a:lstStyle/>
          <a:p>
            <a:endParaRPr lang="zh-CN" altLang="en-US"/>
          </a:p>
          <a:p>
            <a:pPr marL="285750" indent="-285750">
              <a:buFont typeface="Arial" panose="020B0604020202020204" pitchFamily="34" charset="0"/>
              <a:buChar char="•"/>
            </a:pPr>
            <a:r>
              <a:rPr lang="zh-CN" altLang="en-US"/>
              <a:t>在线性回归部分，我们已经发现汽车类别的短视频与其他类型的短视频有非常显著的差异。因此，将汽车类别的短视频从总体中分出来是合理的</a:t>
            </a:r>
            <a:endParaRPr lang="zh-CN" altLang="en-US"/>
          </a:p>
          <a:p>
            <a:endParaRPr lang="zh-CN" altLang="en-US"/>
          </a:p>
          <a:p>
            <a:pPr marL="285750" indent="-285750">
              <a:buFont typeface="Arial" panose="020B0604020202020204" pitchFamily="34" charset="0"/>
              <a:buChar char="•"/>
            </a:pPr>
            <a:r>
              <a:rPr lang="zh-CN" altLang="en-US"/>
              <a:t>不考虑汽车类别短视频，</a:t>
            </a:r>
            <a:r>
              <a:rPr lang="en-US" altLang="zh-CN"/>
              <a:t>Q-Q plot</a:t>
            </a:r>
            <a:r>
              <a:rPr lang="zh-CN" altLang="en-US"/>
              <a:t>表现明显更好</a:t>
            </a:r>
            <a:endParaRPr lang="zh-CN" altLang="en-US"/>
          </a:p>
        </p:txBody>
      </p:sp>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389120" y="3895090"/>
            <a:ext cx="3329940" cy="2628900"/>
          </a:xfrm>
          <a:prstGeom prst="rect">
            <a:avLst/>
          </a:prstGeom>
        </p:spPr>
      </p:pic>
      <p:grpSp>
        <p:nvGrpSpPr>
          <p:cNvPr id="2" name="组合 1"/>
          <p:cNvGrpSpPr/>
          <p:nvPr/>
        </p:nvGrpSpPr>
        <p:grpSpPr>
          <a:xfrm>
            <a:off x="8294370" y="965200"/>
            <a:ext cx="3660775" cy="2561504"/>
            <a:chOff x="148" y="3804"/>
            <a:chExt cx="6548" cy="4581"/>
          </a:xfrm>
        </p:grpSpPr>
        <p:pic>
          <p:nvPicPr>
            <p:cNvPr id="9" name="图片 8"/>
            <p:cNvPicPr>
              <a:picLocks noChangeAspect="1"/>
            </p:cNvPicPr>
            <p:nvPr/>
          </p:nvPicPr>
          <p:blipFill>
            <a:blip r:embed="rId2"/>
            <a:stretch>
              <a:fillRect/>
            </a:stretch>
          </p:blipFill>
          <p:spPr>
            <a:xfrm>
              <a:off x="148" y="3804"/>
              <a:ext cx="6548" cy="3978"/>
            </a:xfrm>
            <a:prstGeom prst="rect">
              <a:avLst/>
            </a:prstGeom>
          </p:spPr>
        </p:pic>
        <p:sp>
          <p:nvSpPr>
            <p:cNvPr id="11" name="文本框 10"/>
            <p:cNvSpPr txBox="1"/>
            <p:nvPr/>
          </p:nvSpPr>
          <p:spPr>
            <a:xfrm>
              <a:off x="1970" y="7782"/>
              <a:ext cx="3536" cy="603"/>
            </a:xfrm>
            <a:prstGeom prst="rect">
              <a:avLst/>
            </a:prstGeom>
            <a:noFill/>
          </p:spPr>
          <p:txBody>
            <a:bodyPr wrap="square" rtlCol="0">
              <a:spAutoFit/>
            </a:bodyPr>
            <a:lstStyle/>
            <a:p>
              <a:pPr algn="ctr"/>
              <a:r>
                <a:rPr lang="en-US" altLang="zh-CN" sz="1600"/>
                <a:t>p-value: 1.88e-07</a:t>
              </a:r>
              <a:endParaRPr lang="en-US" altLang="zh-CN" sz="1600"/>
            </a:p>
          </p:txBody>
        </p:sp>
      </p:grpSp>
      <p:grpSp>
        <p:nvGrpSpPr>
          <p:cNvPr id="7" name="组合 6"/>
          <p:cNvGrpSpPr/>
          <p:nvPr/>
        </p:nvGrpSpPr>
        <p:grpSpPr>
          <a:xfrm>
            <a:off x="4250690" y="947420"/>
            <a:ext cx="3700145" cy="2579276"/>
            <a:chOff x="6611" y="973"/>
            <a:chExt cx="6600" cy="4600"/>
          </a:xfrm>
        </p:grpSpPr>
        <p:pic>
          <p:nvPicPr>
            <p:cNvPr id="5" name="图片 4"/>
            <p:cNvPicPr>
              <a:picLocks noChangeAspect="1"/>
            </p:cNvPicPr>
            <p:nvPr/>
          </p:nvPicPr>
          <p:blipFill>
            <a:blip r:embed="rId3"/>
            <a:stretch>
              <a:fillRect/>
            </a:stretch>
          </p:blipFill>
          <p:spPr>
            <a:xfrm>
              <a:off x="6611" y="973"/>
              <a:ext cx="6600" cy="3999"/>
            </a:xfrm>
            <a:prstGeom prst="rect">
              <a:avLst/>
            </a:prstGeom>
          </p:spPr>
        </p:pic>
        <p:sp>
          <p:nvSpPr>
            <p:cNvPr id="12" name="文本框 11"/>
            <p:cNvSpPr txBox="1"/>
            <p:nvPr/>
          </p:nvSpPr>
          <p:spPr>
            <a:xfrm>
              <a:off x="8656" y="4972"/>
              <a:ext cx="3070" cy="601"/>
            </a:xfrm>
            <a:prstGeom prst="rect">
              <a:avLst/>
            </a:prstGeom>
            <a:noFill/>
          </p:spPr>
          <p:txBody>
            <a:bodyPr wrap="square" rtlCol="0">
              <a:spAutoFit/>
            </a:bodyPr>
            <a:lstStyle/>
            <a:p>
              <a:pPr algn="ctr"/>
              <a:r>
                <a:rPr lang="en-US" altLang="zh-CN" sz="1600"/>
                <a:t>p-value: 0.216</a:t>
              </a:r>
              <a:endParaRPr lang="en-US" altLang="zh-CN" sz="1600"/>
            </a:p>
          </p:txBody>
        </p:sp>
      </p:grpSp>
      <p:grpSp>
        <p:nvGrpSpPr>
          <p:cNvPr id="4" name="组合 3"/>
          <p:cNvGrpSpPr/>
          <p:nvPr/>
        </p:nvGrpSpPr>
        <p:grpSpPr>
          <a:xfrm>
            <a:off x="306070" y="960755"/>
            <a:ext cx="3601085" cy="2512995"/>
            <a:chOff x="6696" y="119"/>
            <a:chExt cx="6447" cy="4498"/>
          </a:xfrm>
        </p:grpSpPr>
        <p:pic>
          <p:nvPicPr>
            <p:cNvPr id="20" name="图片 19"/>
            <p:cNvPicPr>
              <a:picLocks noChangeAspect="1"/>
            </p:cNvPicPr>
            <p:nvPr/>
          </p:nvPicPr>
          <p:blipFill>
            <a:blip r:embed="rId4"/>
            <a:stretch>
              <a:fillRect/>
            </a:stretch>
          </p:blipFill>
          <p:spPr>
            <a:xfrm>
              <a:off x="6696" y="119"/>
              <a:ext cx="6447" cy="3894"/>
            </a:xfrm>
            <a:prstGeom prst="rect">
              <a:avLst/>
            </a:prstGeom>
          </p:spPr>
        </p:pic>
        <p:sp>
          <p:nvSpPr>
            <p:cNvPr id="21" name="文本框 20"/>
            <p:cNvSpPr txBox="1"/>
            <p:nvPr/>
          </p:nvSpPr>
          <p:spPr>
            <a:xfrm>
              <a:off x="8434" y="4013"/>
              <a:ext cx="3729" cy="604"/>
            </a:xfrm>
            <a:prstGeom prst="rect">
              <a:avLst/>
            </a:prstGeom>
            <a:noFill/>
          </p:spPr>
          <p:txBody>
            <a:bodyPr wrap="square" rtlCol="0">
              <a:spAutoFit/>
            </a:bodyPr>
            <a:lstStyle/>
            <a:p>
              <a:pPr algn="ctr"/>
              <a:r>
                <a:rPr lang="en-US" altLang="zh-CN" sz="1600"/>
                <a:t>p-value: &lt;2e-16</a:t>
              </a:r>
              <a:endParaRPr lang="en-US" altLang="zh-CN" sz="1600"/>
            </a:p>
          </p:txBody>
        </p:sp>
      </p:grpSp>
      <p:pic>
        <p:nvPicPr>
          <p:cNvPr id="22" name="图片 21"/>
          <p:cNvPicPr>
            <a:picLocks noChangeAspect="1"/>
          </p:cNvPicPr>
          <p:nvPr/>
        </p:nvPicPr>
        <p:blipFill>
          <a:blip r:embed="rId5"/>
          <a:stretch>
            <a:fillRect/>
          </a:stretch>
        </p:blipFill>
        <p:spPr>
          <a:xfrm>
            <a:off x="194310" y="3953510"/>
            <a:ext cx="3683000" cy="2512060"/>
          </a:xfrm>
          <a:prstGeom prst="rect">
            <a:avLst/>
          </a:prstGeom>
        </p:spPr>
      </p:pic>
      <p:sp>
        <p:nvSpPr>
          <p:cNvPr id="3" name="文本框 2"/>
          <p:cNvSpPr txBox="1"/>
          <p:nvPr/>
        </p:nvSpPr>
        <p:spPr>
          <a:xfrm>
            <a:off x="0" y="0"/>
            <a:ext cx="4197985" cy="368300"/>
          </a:xfrm>
          <a:prstGeom prst="rect">
            <a:avLst/>
          </a:prstGeom>
          <a:noFill/>
        </p:spPr>
        <p:txBody>
          <a:bodyPr wrap="square" rtlCol="0">
            <a:spAutoFit/>
          </a:bodyPr>
          <a:lstStyle/>
          <a:p>
            <a:r>
              <a:rPr lang="en-US" altLang="zh-CN"/>
              <a:t>Group difference by ANOVA </a:t>
            </a:r>
            <a:endParaRPr lang="en-US" altLang="zh-CN"/>
          </a:p>
        </p:txBody>
      </p:sp>
      <p:cxnSp>
        <p:nvCxnSpPr>
          <p:cNvPr id="8" name="直接连接符 7"/>
          <p:cNvCxnSpPr/>
          <p:nvPr/>
        </p:nvCxnSpPr>
        <p:spPr>
          <a:xfrm>
            <a:off x="4064000" y="660400"/>
            <a:ext cx="0" cy="574040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093075" y="660400"/>
            <a:ext cx="0" cy="574040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198880" y="3835400"/>
            <a:ext cx="2540000" cy="325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26000" y="3816350"/>
            <a:ext cx="2540000" cy="325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9067800" y="3972560"/>
            <a:ext cx="2733040" cy="2861310"/>
            <a:chOff x="14280" y="6256"/>
            <a:chExt cx="4304" cy="4506"/>
          </a:xfrm>
        </p:grpSpPr>
        <p:sp>
          <p:nvSpPr>
            <p:cNvPr id="15" name="文本框 14"/>
            <p:cNvSpPr txBox="1"/>
            <p:nvPr/>
          </p:nvSpPr>
          <p:spPr>
            <a:xfrm>
              <a:off x="14280" y="6256"/>
              <a:ext cx="4304" cy="4506"/>
            </a:xfrm>
            <a:prstGeom prst="rect">
              <a:avLst/>
            </a:prstGeom>
            <a:noFill/>
          </p:spPr>
          <p:txBody>
            <a:bodyPr wrap="square" rtlCol="0">
              <a:spAutoFit/>
            </a:bodyPr>
            <a:lstStyle/>
            <a:p>
              <a:pPr marL="285750" indent="-285750">
                <a:buFont typeface="Arial" panose="020B0604020202020204" pitchFamily="34" charset="0"/>
                <a:buChar char="•"/>
              </a:pPr>
              <a:r>
                <a:rPr lang="zh-CN" altLang="en-US"/>
                <a:t>作者类别和</a:t>
              </a:r>
              <a:r>
                <a:rPr lang="en-US" altLang="zh-CN"/>
                <a:t>BGM</a:t>
              </a:r>
              <a:r>
                <a:rPr lang="zh-CN" altLang="en-US"/>
                <a:t>对点赞数影响较大</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勤奋的作者发的视频点赞数高，短视频博主也要努力！</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原创</a:t>
              </a:r>
              <a:r>
                <a:rPr lang="en-US" altLang="zh-CN"/>
                <a:t>BGM</a:t>
              </a:r>
              <a:r>
                <a:rPr lang="zh-CN" altLang="en-US"/>
                <a:t>点赞数更高，支持原创！</a:t>
              </a:r>
              <a:endParaRPr lang="zh-CN" altLang="en-US"/>
            </a:p>
            <a:p>
              <a:pPr marL="285750" indent="-285750">
                <a:buFont typeface="Arial" panose="020B0604020202020204" pitchFamily="34" charset="0"/>
                <a:buChar char="•"/>
              </a:pPr>
              <a:endParaRPr lang="zh-CN" altLang="en-US"/>
            </a:p>
          </p:txBody>
        </p:sp>
        <p:pic>
          <p:nvPicPr>
            <p:cNvPr id="102" name="图片 101"/>
            <p:cNvPicPr/>
            <p:nvPr/>
          </p:nvPicPr>
          <p:blipFill>
            <a:blip r:embed="rId6"/>
            <a:stretch>
              <a:fillRect/>
            </a:stretch>
          </p:blipFill>
          <p:spPr>
            <a:xfrm flipH="1">
              <a:off x="17628" y="8453"/>
              <a:ext cx="536" cy="536"/>
            </a:xfrm>
            <a:prstGeom prst="rect">
              <a:avLst/>
            </a:prstGeom>
            <a:noFill/>
            <a:ln w="9525">
              <a:noFill/>
            </a:ln>
          </p:spPr>
        </p:pic>
        <p:pic>
          <p:nvPicPr>
            <p:cNvPr id="16" name="图片 15"/>
            <p:cNvPicPr/>
            <p:nvPr/>
          </p:nvPicPr>
          <p:blipFill>
            <a:blip r:embed="rId6"/>
            <a:stretch>
              <a:fillRect/>
            </a:stretch>
          </p:blipFill>
          <p:spPr>
            <a:xfrm flipH="1">
              <a:off x="17628" y="9774"/>
              <a:ext cx="536" cy="536"/>
            </a:xfrm>
            <a:prstGeom prst="rect">
              <a:avLst/>
            </a:prstGeom>
            <a:noFill/>
            <a:ln w="9525">
              <a:noFill/>
            </a:ln>
          </p:spPr>
        </p:pic>
      </p:grpSp>
      <p:grpSp>
        <p:nvGrpSpPr>
          <p:cNvPr id="23" name="组合 22"/>
          <p:cNvGrpSpPr/>
          <p:nvPr/>
        </p:nvGrpSpPr>
        <p:grpSpPr>
          <a:xfrm>
            <a:off x="-31893" y="2877072"/>
            <a:ext cx="1829435" cy="1119937"/>
            <a:chOff x="-416" y="492"/>
            <a:chExt cx="2666" cy="1632"/>
          </a:xfrm>
        </p:grpSpPr>
        <p:sp>
          <p:nvSpPr>
            <p:cNvPr id="31" name="菱形 30"/>
            <p:cNvSpPr/>
            <p:nvPr/>
          </p:nvSpPr>
          <p:spPr>
            <a:xfrm>
              <a:off x="79" y="492"/>
              <a:ext cx="1632" cy="1632"/>
            </a:xfrm>
            <a:prstGeom prst="diamond">
              <a:avLst/>
            </a:prstGeom>
            <a:solidFill>
              <a:srgbClr val="E5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16" y="1040"/>
              <a:ext cx="2666" cy="537"/>
            </a:xfrm>
            <a:prstGeom prst="rect">
              <a:avLst/>
            </a:prstGeom>
            <a:noFill/>
          </p:spPr>
          <p:txBody>
            <a:bodyPr wrap="square" rtlCol="0">
              <a:spAutoFit/>
            </a:bodyPr>
            <a:lstStyle/>
            <a:p>
              <a:pPr algn="ctr"/>
              <a:r>
                <a:rPr lang="zh-CN" altLang="en-US"/>
                <a:t>作者类别</a:t>
              </a:r>
              <a:endParaRPr lang="zh-CN" altLang="en-US"/>
            </a:p>
          </p:txBody>
        </p:sp>
      </p:grpSp>
      <p:grpSp>
        <p:nvGrpSpPr>
          <p:cNvPr id="27" name="组合 26"/>
          <p:cNvGrpSpPr/>
          <p:nvPr/>
        </p:nvGrpSpPr>
        <p:grpSpPr>
          <a:xfrm>
            <a:off x="3910822" y="2877072"/>
            <a:ext cx="1829435" cy="1119937"/>
            <a:chOff x="-416" y="492"/>
            <a:chExt cx="2666" cy="1632"/>
          </a:xfrm>
        </p:grpSpPr>
        <p:sp>
          <p:nvSpPr>
            <p:cNvPr id="28" name="菱形 27"/>
            <p:cNvSpPr/>
            <p:nvPr/>
          </p:nvSpPr>
          <p:spPr>
            <a:xfrm>
              <a:off x="79" y="492"/>
              <a:ext cx="1632" cy="1632"/>
            </a:xfrm>
            <a:prstGeom prst="diamond">
              <a:avLst/>
            </a:prstGeom>
            <a:solidFill>
              <a:srgbClr val="E5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16" y="1040"/>
              <a:ext cx="2666" cy="537"/>
            </a:xfrm>
            <a:prstGeom prst="rect">
              <a:avLst/>
            </a:prstGeom>
            <a:noFill/>
          </p:spPr>
          <p:txBody>
            <a:bodyPr wrap="square" rtlCol="0">
              <a:spAutoFit/>
            </a:bodyPr>
            <a:lstStyle/>
            <a:p>
              <a:pPr algn="ctr"/>
              <a:r>
                <a:rPr lang="zh-CN" altLang="en-US"/>
                <a:t>星期</a:t>
              </a:r>
              <a:endParaRPr lang="zh-CN" altLang="en-US"/>
            </a:p>
          </p:txBody>
        </p:sp>
      </p:grpSp>
      <p:grpSp>
        <p:nvGrpSpPr>
          <p:cNvPr id="30" name="组合 29"/>
          <p:cNvGrpSpPr/>
          <p:nvPr/>
        </p:nvGrpSpPr>
        <p:grpSpPr>
          <a:xfrm>
            <a:off x="7884017" y="2877072"/>
            <a:ext cx="1829435" cy="1119937"/>
            <a:chOff x="-416" y="492"/>
            <a:chExt cx="2666" cy="1632"/>
          </a:xfrm>
        </p:grpSpPr>
        <p:sp>
          <p:nvSpPr>
            <p:cNvPr id="32" name="菱形 31"/>
            <p:cNvSpPr/>
            <p:nvPr/>
          </p:nvSpPr>
          <p:spPr>
            <a:xfrm>
              <a:off x="79" y="492"/>
              <a:ext cx="1632" cy="1632"/>
            </a:xfrm>
            <a:prstGeom prst="diamond">
              <a:avLst/>
            </a:prstGeom>
            <a:solidFill>
              <a:srgbClr val="E5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16" y="1040"/>
              <a:ext cx="2666" cy="537"/>
            </a:xfrm>
            <a:prstGeom prst="rect">
              <a:avLst/>
            </a:prstGeom>
            <a:noFill/>
          </p:spPr>
          <p:txBody>
            <a:bodyPr wrap="square" rtlCol="0">
              <a:spAutoFit/>
            </a:bodyPr>
            <a:lstStyle/>
            <a:p>
              <a:pPr algn="ctr"/>
              <a:r>
                <a:rPr lang="en-US" altLang="zh-CN"/>
                <a:t>BGM</a:t>
              </a:r>
              <a:endParaRPr lang="en-US" altLang="zh-CN"/>
            </a:p>
          </p:txBody>
        </p:sp>
      </p:grpSp>
    </p:spTree>
    <p:custDataLst>
      <p:tags r:id="rId7"/>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1097280" y="4098925"/>
            <a:ext cx="3479165" cy="2205355"/>
          </a:xfrm>
          <a:prstGeom prst="rect">
            <a:avLst/>
          </a:prstGeom>
        </p:spPr>
      </p:pic>
      <p:grpSp>
        <p:nvGrpSpPr>
          <p:cNvPr id="5" name="组合 4"/>
          <p:cNvGrpSpPr/>
          <p:nvPr/>
        </p:nvGrpSpPr>
        <p:grpSpPr>
          <a:xfrm>
            <a:off x="6137910" y="1062990"/>
            <a:ext cx="3581400" cy="2493010"/>
            <a:chOff x="7722" y="1513"/>
            <a:chExt cx="5640" cy="3926"/>
          </a:xfrm>
        </p:grpSpPr>
        <p:pic>
          <p:nvPicPr>
            <p:cNvPr id="9" name="图片 8"/>
            <p:cNvPicPr>
              <a:picLocks noChangeAspect="1"/>
            </p:cNvPicPr>
            <p:nvPr/>
          </p:nvPicPr>
          <p:blipFill>
            <a:blip r:embed="rId2"/>
            <a:stretch>
              <a:fillRect/>
            </a:stretch>
          </p:blipFill>
          <p:spPr>
            <a:xfrm>
              <a:off x="7722" y="1513"/>
              <a:ext cx="5641" cy="3396"/>
            </a:xfrm>
            <a:prstGeom prst="rect">
              <a:avLst/>
            </a:prstGeom>
          </p:spPr>
        </p:pic>
        <p:sp>
          <p:nvSpPr>
            <p:cNvPr id="13" name="文本框 12"/>
            <p:cNvSpPr txBox="1"/>
            <p:nvPr/>
          </p:nvSpPr>
          <p:spPr>
            <a:xfrm>
              <a:off x="9330" y="4909"/>
              <a:ext cx="3070" cy="531"/>
            </a:xfrm>
            <a:prstGeom prst="rect">
              <a:avLst/>
            </a:prstGeom>
            <a:noFill/>
          </p:spPr>
          <p:txBody>
            <a:bodyPr wrap="square" rtlCol="0">
              <a:spAutoFit/>
            </a:bodyPr>
            <a:lstStyle/>
            <a:p>
              <a:pPr algn="ctr"/>
              <a:r>
                <a:rPr lang="en-US" altLang="zh-CN" sz="1600"/>
                <a:t>p-value: 0.001</a:t>
              </a:r>
              <a:endParaRPr lang="en-US" altLang="zh-CN" sz="1600"/>
            </a:p>
          </p:txBody>
        </p:sp>
      </p:grpSp>
      <p:grpSp>
        <p:nvGrpSpPr>
          <p:cNvPr id="2" name="组合 1"/>
          <p:cNvGrpSpPr/>
          <p:nvPr/>
        </p:nvGrpSpPr>
        <p:grpSpPr>
          <a:xfrm>
            <a:off x="1022985" y="1062355"/>
            <a:ext cx="3553460" cy="2493010"/>
            <a:chOff x="520" y="1513"/>
            <a:chExt cx="5596" cy="3926"/>
          </a:xfrm>
        </p:grpSpPr>
        <p:pic>
          <p:nvPicPr>
            <p:cNvPr id="10" name="图片 9"/>
            <p:cNvPicPr>
              <a:picLocks noChangeAspect="1"/>
            </p:cNvPicPr>
            <p:nvPr/>
          </p:nvPicPr>
          <p:blipFill>
            <a:blip r:embed="rId3"/>
            <a:stretch>
              <a:fillRect/>
            </a:stretch>
          </p:blipFill>
          <p:spPr>
            <a:xfrm>
              <a:off x="520" y="1513"/>
              <a:ext cx="5596" cy="3174"/>
            </a:xfrm>
            <a:prstGeom prst="rect">
              <a:avLst/>
            </a:prstGeom>
          </p:spPr>
        </p:pic>
        <p:sp>
          <p:nvSpPr>
            <p:cNvPr id="14" name="文本框 13"/>
            <p:cNvSpPr txBox="1"/>
            <p:nvPr/>
          </p:nvSpPr>
          <p:spPr>
            <a:xfrm>
              <a:off x="2155" y="4909"/>
              <a:ext cx="3070" cy="531"/>
            </a:xfrm>
            <a:prstGeom prst="rect">
              <a:avLst/>
            </a:prstGeom>
            <a:noFill/>
          </p:spPr>
          <p:txBody>
            <a:bodyPr wrap="square" rtlCol="0">
              <a:spAutoFit/>
            </a:bodyPr>
            <a:lstStyle/>
            <a:p>
              <a:pPr algn="ctr"/>
              <a:r>
                <a:rPr lang="en-US" altLang="zh-CN" sz="1600"/>
                <a:t>p-value: 0.0112</a:t>
              </a:r>
              <a:endParaRPr lang="en-US" altLang="zh-CN" sz="1600"/>
            </a:p>
          </p:txBody>
        </p:sp>
      </p:grpSp>
      <p:sp>
        <p:nvSpPr>
          <p:cNvPr id="3" name="文本框 2"/>
          <p:cNvSpPr txBox="1"/>
          <p:nvPr/>
        </p:nvSpPr>
        <p:spPr>
          <a:xfrm>
            <a:off x="0" y="0"/>
            <a:ext cx="4197985" cy="368300"/>
          </a:xfrm>
          <a:prstGeom prst="rect">
            <a:avLst/>
          </a:prstGeom>
          <a:noFill/>
        </p:spPr>
        <p:txBody>
          <a:bodyPr wrap="square" rtlCol="0">
            <a:spAutoFit/>
          </a:bodyPr>
          <a:lstStyle/>
          <a:p>
            <a:r>
              <a:rPr lang="en-US" altLang="zh-CN"/>
              <a:t>Group difference by ANOVA </a:t>
            </a:r>
            <a:endParaRPr lang="en-US" altLang="zh-CN"/>
          </a:p>
        </p:txBody>
      </p:sp>
      <p:grpSp>
        <p:nvGrpSpPr>
          <p:cNvPr id="23" name="组合 22"/>
          <p:cNvGrpSpPr/>
          <p:nvPr/>
        </p:nvGrpSpPr>
        <p:grpSpPr>
          <a:xfrm>
            <a:off x="683117" y="2978672"/>
            <a:ext cx="1829435" cy="1119937"/>
            <a:chOff x="-416" y="492"/>
            <a:chExt cx="2666" cy="1632"/>
          </a:xfrm>
        </p:grpSpPr>
        <p:sp>
          <p:nvSpPr>
            <p:cNvPr id="31" name="菱形 30"/>
            <p:cNvSpPr/>
            <p:nvPr/>
          </p:nvSpPr>
          <p:spPr>
            <a:xfrm>
              <a:off x="79" y="492"/>
              <a:ext cx="1632" cy="1632"/>
            </a:xfrm>
            <a:prstGeom prst="diamond">
              <a:avLst/>
            </a:prstGeom>
            <a:solidFill>
              <a:srgbClr val="E5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16" y="1040"/>
              <a:ext cx="2666" cy="537"/>
            </a:xfrm>
            <a:prstGeom prst="rect">
              <a:avLst/>
            </a:prstGeom>
            <a:noFill/>
          </p:spPr>
          <p:txBody>
            <a:bodyPr wrap="square" rtlCol="0">
              <a:spAutoFit/>
            </a:bodyPr>
            <a:lstStyle/>
            <a:p>
              <a:pPr algn="ctr"/>
              <a:r>
                <a:rPr lang="zh-CN" altLang="en-US"/>
                <a:t>时间段</a:t>
              </a:r>
              <a:endParaRPr lang="zh-CN" altLang="en-US"/>
            </a:p>
          </p:txBody>
        </p:sp>
      </p:grpSp>
      <p:grpSp>
        <p:nvGrpSpPr>
          <p:cNvPr id="6" name="组合 5"/>
          <p:cNvGrpSpPr/>
          <p:nvPr/>
        </p:nvGrpSpPr>
        <p:grpSpPr>
          <a:xfrm>
            <a:off x="5798042" y="3017407"/>
            <a:ext cx="1829435" cy="1119937"/>
            <a:chOff x="-416" y="492"/>
            <a:chExt cx="2666" cy="1632"/>
          </a:xfrm>
        </p:grpSpPr>
        <p:sp>
          <p:nvSpPr>
            <p:cNvPr id="7" name="菱形 6"/>
            <p:cNvSpPr/>
            <p:nvPr/>
          </p:nvSpPr>
          <p:spPr>
            <a:xfrm>
              <a:off x="79" y="492"/>
              <a:ext cx="1632" cy="1632"/>
            </a:xfrm>
            <a:prstGeom prst="diamond">
              <a:avLst/>
            </a:prstGeom>
            <a:solidFill>
              <a:srgbClr val="E5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6" y="1040"/>
              <a:ext cx="2666" cy="537"/>
            </a:xfrm>
            <a:prstGeom prst="rect">
              <a:avLst/>
            </a:prstGeom>
            <a:noFill/>
          </p:spPr>
          <p:txBody>
            <a:bodyPr wrap="square" rtlCol="0">
              <a:spAutoFit/>
            </a:bodyPr>
            <a:lstStyle/>
            <a:p>
              <a:pPr algn="ctr"/>
              <a:r>
                <a:rPr lang="zh-CN" altLang="en-US"/>
                <a:t>小时</a:t>
              </a:r>
              <a:endParaRPr lang="zh-CN" altLang="en-US"/>
            </a:p>
          </p:txBody>
        </p:sp>
      </p:grpSp>
      <p:grpSp>
        <p:nvGrpSpPr>
          <p:cNvPr id="15" name="组合 14"/>
          <p:cNvGrpSpPr/>
          <p:nvPr/>
        </p:nvGrpSpPr>
        <p:grpSpPr>
          <a:xfrm>
            <a:off x="5990590" y="4374515"/>
            <a:ext cx="4958080" cy="1475740"/>
            <a:chOff x="9434" y="6889"/>
            <a:chExt cx="7808" cy="2324"/>
          </a:xfrm>
        </p:grpSpPr>
        <p:sp>
          <p:nvSpPr>
            <p:cNvPr id="12" name="文本框 11"/>
            <p:cNvSpPr txBox="1"/>
            <p:nvPr/>
          </p:nvSpPr>
          <p:spPr>
            <a:xfrm>
              <a:off x="9434" y="6889"/>
              <a:ext cx="7808" cy="2325"/>
            </a:xfrm>
            <a:prstGeom prst="rect">
              <a:avLst/>
            </a:prstGeom>
            <a:noFill/>
          </p:spPr>
          <p:txBody>
            <a:bodyPr wrap="square" rtlCol="0">
              <a:spAutoFit/>
            </a:bodyPr>
            <a:lstStyle/>
            <a:p>
              <a:pPr marL="285750" indent="-285750">
                <a:buFont typeface="Arial" panose="020B0604020202020204" pitchFamily="34" charset="0"/>
                <a:buChar char="•"/>
              </a:pPr>
              <a:r>
                <a:rPr lang="zh-CN" altLang="en-US"/>
                <a:t>凌晨发的短视频点赞量方差非常大，但总体均值却很低，有个别质量极好的短视频发布在凌晨</a:t>
              </a:r>
              <a:endParaRPr lang="zh-CN" altLang="en-US"/>
            </a:p>
            <a:p>
              <a:endParaRPr lang="zh-CN" altLang="en-US"/>
            </a:p>
            <a:p>
              <a:pPr marL="285750" indent="-285750">
                <a:buFont typeface="Arial" panose="020B0604020202020204" pitchFamily="34" charset="0"/>
                <a:buChar char="•"/>
              </a:pPr>
              <a:r>
                <a:rPr lang="zh-CN" altLang="en-US"/>
                <a:t>短视频发布黄金时间段</a:t>
              </a:r>
              <a:r>
                <a:rPr lang="en-US" altLang="zh-CN"/>
                <a:t> 18</a:t>
              </a:r>
              <a:r>
                <a:rPr lang="zh-CN" altLang="en-US"/>
                <a:t>：</a:t>
              </a:r>
              <a:r>
                <a:rPr lang="en-US" altLang="zh-CN"/>
                <a:t>00-20</a:t>
              </a:r>
              <a:r>
                <a:rPr lang="zh-CN" altLang="en-US"/>
                <a:t>：</a:t>
              </a:r>
              <a:r>
                <a:rPr lang="en-US" altLang="zh-CN"/>
                <a:t>00</a:t>
              </a:r>
              <a:endParaRPr lang="zh-CN" altLang="en-US"/>
            </a:p>
          </p:txBody>
        </p:sp>
        <p:pic>
          <p:nvPicPr>
            <p:cNvPr id="102" name="图片 101"/>
            <p:cNvPicPr/>
            <p:nvPr/>
          </p:nvPicPr>
          <p:blipFill>
            <a:blip r:embed="rId4"/>
            <a:stretch>
              <a:fillRect/>
            </a:stretch>
          </p:blipFill>
          <p:spPr>
            <a:xfrm flipH="1">
              <a:off x="16328" y="8642"/>
              <a:ext cx="536" cy="536"/>
            </a:xfrm>
            <a:prstGeom prst="rect">
              <a:avLst/>
            </a:prstGeom>
            <a:noFill/>
            <a:ln w="9525">
              <a:noFill/>
            </a:ln>
          </p:spPr>
        </p:pic>
      </p:grpSp>
    </p:spTree>
    <p:custDataLst>
      <p:tags r:id="rId5"/>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p:cNvSpPr>
            <a:spLocks noChangeAspect="1"/>
          </p:cNvSpPr>
          <p:nvPr>
            <p:custDataLst>
              <p:tags r:id="rId1"/>
            </p:custDataLst>
          </p:nvPr>
        </p:nvSpPr>
        <p:spPr>
          <a:xfrm>
            <a:off x="1293955" y="1323220"/>
            <a:ext cx="815283" cy="639829"/>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6" name="任意多边形 31"/>
          <p:cNvSpPr>
            <a:spLocks noChangeAspect="1"/>
          </p:cNvSpPr>
          <p:nvPr>
            <p:custDataLst>
              <p:tags r:id="rId2"/>
            </p:custDataLst>
          </p:nvPr>
        </p:nvSpPr>
        <p:spPr>
          <a:xfrm rot="10800000">
            <a:off x="10038961" y="4860578"/>
            <a:ext cx="859084" cy="674203"/>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1535430" y="2895600"/>
            <a:ext cx="9144064" cy="1066800"/>
          </a:xfrm>
          <a:prstGeom prst="rect">
            <a:avLst/>
          </a:prstGeom>
          <a:noFill/>
        </p:spPr>
        <p:txBody>
          <a:bodyPr wrap="square" lIns="63500" tIns="25400" rIns="63500" bIns="25400" rtlCol="0" anchor="ctr" anchorCtr="0">
            <a:normAutofit fontScale="90000" lnSpcReduction="10000"/>
          </a:bodyPr>
          <a:lstStyle/>
          <a:p>
            <a:pPr marL="0" indent="0" algn="ctr">
              <a:lnSpc>
                <a:spcPct val="100000"/>
              </a:lnSpc>
              <a:spcBef>
                <a:spcPts val="0"/>
              </a:spcBef>
              <a:spcAft>
                <a:spcPts val="0"/>
              </a:spcAft>
              <a:buSzPct val="100000"/>
              <a:buNone/>
            </a:pPr>
            <a:r>
              <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rPr>
              <a:t>Use nonparametric method to verify linear regression &amp; ANOVA</a:t>
            </a:r>
            <a:endPar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endParaRPr>
          </a:p>
        </p:txBody>
      </p:sp>
    </p:spTree>
    <p:custDataLst>
      <p:tags r:id="rId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5849620" y="228600"/>
                <a:ext cx="5751195" cy="656590"/>
              </a:xfrm>
              <a:prstGeom prst="rect">
                <a:avLst/>
              </a:prstGeom>
              <a:noFill/>
            </p:spPr>
            <p:txBody>
              <a:bodyPr wrap="square" rtlCol="0">
                <a:spAutoFit/>
              </a:bodyPr>
              <a:lstStyle/>
              <a:p>
                <a:pPr marL="285750" indent="-285750">
                  <a:buFont typeface="Arial" panose="020B0604020202020204" pitchFamily="34" charset="0"/>
                  <a:buChar char="•"/>
                </a:pPr>
                <a:r>
                  <a:rPr lang="zh-CN" altLang="en-US"/>
                  <a:t>原因：尽管线性模型的拟合效果很好，有高达</a:t>
                </a:r>
                <a:r>
                  <a:rPr lang="en-US" altLang="zh-CN"/>
                  <a:t>82.31%</a:t>
                </a:r>
                <a:r>
                  <a:rPr lang="zh-CN" altLang="en-US"/>
                  <a:t>的</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cs typeface="Cambria Math" panose="02040503050406030204" pitchFamily="18" charset="0"/>
                          </a:rPr>
                          <m:t>2</m:t>
                        </m:r>
                      </m:sup>
                    </m:sSup>
                    <m:r>
                      <a:rPr lang="en-US" altLang="zh-CN" i="1">
                        <a:latin typeface="Cambria Math" panose="02040503050406030204" pitchFamily="18" charset="0"/>
                        <a:cs typeface="Cambria Math" panose="02040503050406030204" pitchFamily="18" charset="0"/>
                      </a:rPr>
                      <m:t>，</m:t>
                    </m:r>
                  </m:oMath>
                </a14:m>
                <a:r>
                  <a:rPr lang="zh-CN" altLang="en-US"/>
                  <a:t>但模型并没有通过正态性检验</a:t>
                </a:r>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5849620" y="228600"/>
                <a:ext cx="5751195" cy="656590"/>
              </a:xfrm>
              <a:prstGeom prst="rect">
                <a:avLst/>
              </a:prstGeom>
              <a:blipFill rotWithShape="1">
                <a:blip r:embed="rId1"/>
                <a:stretch>
                  <a:fillRect/>
                </a:stretch>
              </a:blipFill>
            </p:spPr>
            <p:txBody>
              <a:bodyPr/>
              <a:lstStyle/>
              <a:p>
                <a:r>
                  <a:rPr lang="zh-CN" altLang="en-US">
                    <a:noFill/>
                  </a:rPr>
                  <a:t> </a:t>
                </a:r>
              </a:p>
            </p:txBody>
          </p:sp>
        </mc:Fallback>
      </mc:AlternateContent>
      <p:sp>
        <p:nvSpPr>
          <p:cNvPr id="6" name="文本框 5"/>
          <p:cNvSpPr txBox="1"/>
          <p:nvPr/>
        </p:nvSpPr>
        <p:spPr>
          <a:xfrm>
            <a:off x="0" y="0"/>
            <a:ext cx="5309870" cy="368300"/>
          </a:xfrm>
          <a:prstGeom prst="rect">
            <a:avLst/>
          </a:prstGeom>
          <a:noFill/>
        </p:spPr>
        <p:txBody>
          <a:bodyPr wrap="square" rtlCol="0">
            <a:spAutoFit/>
          </a:bodyPr>
          <a:lstStyle/>
          <a:p>
            <a:r>
              <a:rPr lang="en-US" altLang="zh-CN"/>
              <a:t>Permutation test for linear regression </a:t>
            </a:r>
            <a:endParaRPr lang="en-US" altLang="zh-CN"/>
          </a:p>
        </p:txBody>
      </p:sp>
      <p:sp>
        <p:nvSpPr>
          <p:cNvPr id="8" name="文本框 7"/>
          <p:cNvSpPr txBox="1"/>
          <p:nvPr/>
        </p:nvSpPr>
        <p:spPr>
          <a:xfrm>
            <a:off x="5849620" y="1292225"/>
            <a:ext cx="555879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因此，我们用非参数方法来检验回归系数的显著性</a:t>
            </a:r>
            <a:endParaRPr lang="zh-CN" altLang="en-US"/>
          </a:p>
        </p:txBody>
      </p:sp>
      <p:pic>
        <p:nvPicPr>
          <p:cNvPr id="3" name="图片 2"/>
          <p:cNvPicPr>
            <a:picLocks noChangeAspect="1"/>
          </p:cNvPicPr>
          <p:nvPr/>
        </p:nvPicPr>
        <p:blipFill>
          <a:blip r:embed="rId2"/>
          <a:srcRect t="1440"/>
          <a:stretch>
            <a:fillRect/>
          </a:stretch>
        </p:blipFill>
        <p:spPr>
          <a:xfrm>
            <a:off x="256540" y="443865"/>
            <a:ext cx="4221480" cy="1216660"/>
          </a:xfrm>
          <a:prstGeom prst="rect">
            <a:avLst/>
          </a:prstGeom>
        </p:spPr>
      </p:pic>
      <p:graphicFrame>
        <p:nvGraphicFramePr>
          <p:cNvPr id="10" name="表格 9"/>
          <p:cNvGraphicFramePr/>
          <p:nvPr>
            <p:custDataLst>
              <p:tags r:id="rId3"/>
            </p:custDataLst>
          </p:nvPr>
        </p:nvGraphicFramePr>
        <p:xfrm>
          <a:off x="256540" y="1858010"/>
          <a:ext cx="9983470" cy="4878705"/>
        </p:xfrm>
        <a:graphic>
          <a:graphicData uri="http://schemas.openxmlformats.org/drawingml/2006/table">
            <a:tbl>
              <a:tblPr firstRow="1" bandRow="1">
                <a:tableStyleId>{5C22544A-7EE6-4342-B048-85BDC9FD1C3A}</a:tableStyleId>
              </a:tblPr>
              <a:tblGrid>
                <a:gridCol w="1822450"/>
                <a:gridCol w="1455420"/>
                <a:gridCol w="1570990"/>
                <a:gridCol w="2216150"/>
                <a:gridCol w="1438275"/>
                <a:gridCol w="1480185"/>
              </a:tblGrid>
              <a:tr h="375285">
                <a:tc>
                  <a:txBody>
                    <a:bodyPr/>
                    <a:lstStyle/>
                    <a:p>
                      <a:pPr algn="ctr">
                        <a:buNone/>
                      </a:pPr>
                      <a:r>
                        <a:rPr lang="en-US" altLang="zh-CN"/>
                        <a:t>p-value(signif.)</a:t>
                      </a:r>
                      <a:endParaRPr lang="en-US" altLang="zh-CN"/>
                    </a:p>
                  </a:txBody>
                  <a:tcPr/>
                </a:tc>
                <a:tc>
                  <a:txBody>
                    <a:bodyPr/>
                    <a:lstStyle/>
                    <a:p>
                      <a:pPr algn="ctr">
                        <a:buNone/>
                      </a:pPr>
                      <a:r>
                        <a:rPr lang="en-US" altLang="zh-CN"/>
                        <a:t>linear reg</a:t>
                      </a:r>
                      <a:endParaRPr lang="en-US" altLang="zh-CN"/>
                    </a:p>
                  </a:txBody>
                  <a:tcPr/>
                </a:tc>
                <a:tc>
                  <a:txBody>
                    <a:bodyPr/>
                    <a:lstStyle/>
                    <a:p>
                      <a:pPr algn="ctr">
                        <a:buNone/>
                      </a:pPr>
                      <a:r>
                        <a:rPr lang="en-US" altLang="zh-CN"/>
                        <a:t>permutation</a:t>
                      </a:r>
                      <a:endParaRPr lang="en-US" altLang="zh-CN"/>
                    </a:p>
                  </a:txBody>
                  <a:tcPr/>
                </a:tc>
                <a:tc>
                  <a:txBody>
                    <a:bodyPr/>
                    <a:lstStyle/>
                    <a:p>
                      <a:pPr algn="ctr">
                        <a:buNone/>
                      </a:pPr>
                      <a:r>
                        <a:rPr lang="en-US" altLang="zh-CN" b="0">
                          <a:solidFill>
                            <a:schemeClr val="tx1"/>
                          </a:solidFill>
                        </a:rPr>
                        <a:t>title</a:t>
                      </a:r>
                      <a:endParaRPr lang="en-US" altLang="zh-CN" b="0">
                        <a:solidFill>
                          <a:schemeClr val="tx1"/>
                        </a:solidFill>
                      </a:endParaRPr>
                    </a:p>
                  </a:txBody>
                  <a:tcPr>
                    <a:solidFill>
                      <a:srgbClr val="EAEFFA"/>
                    </a:solidFill>
                  </a:tcPr>
                </a:tc>
                <a:tc>
                  <a:txBody>
                    <a:bodyPr/>
                    <a:lstStyle/>
                    <a:p>
                      <a:pPr algn="ctr">
                        <a:buNone/>
                      </a:pPr>
                      <a:r>
                        <a:rPr lang="en-US" altLang="zh-CN">
                          <a:solidFill>
                            <a:schemeClr val="tx1"/>
                          </a:solidFill>
                        </a:rPr>
                        <a:t>***</a:t>
                      </a:r>
                      <a:endParaRPr lang="en-US" altLang="zh-CN">
                        <a:solidFill>
                          <a:schemeClr val="tx1"/>
                        </a:solidFill>
                      </a:endParaRPr>
                    </a:p>
                  </a:txBody>
                  <a:tcPr>
                    <a:solidFill>
                      <a:srgbClr val="EAEFFA"/>
                    </a:solidFill>
                  </a:tcPr>
                </a:tc>
                <a:tc>
                  <a:txBody>
                    <a:bodyPr/>
                    <a:lstStyle/>
                    <a:p>
                      <a:pPr algn="ctr">
                        <a:buNone/>
                      </a:pPr>
                      <a:r>
                        <a:rPr lang="en-US" altLang="zh-CN">
                          <a:solidFill>
                            <a:schemeClr val="tx1"/>
                          </a:solidFill>
                        </a:rPr>
                        <a:t>***</a:t>
                      </a:r>
                      <a:endParaRPr lang="en-US" altLang="zh-CN">
                        <a:solidFill>
                          <a:schemeClr val="tx1"/>
                        </a:solidFill>
                      </a:endParaRPr>
                    </a:p>
                  </a:txBody>
                  <a:tcPr>
                    <a:solidFill>
                      <a:srgbClr val="EAEFFA"/>
                    </a:solidFill>
                  </a:tcPr>
                </a:tc>
              </a:tr>
              <a:tr h="375285">
                <a:tc>
                  <a:txBody>
                    <a:bodyPr/>
                    <a:lstStyle/>
                    <a:p>
                      <a:pPr algn="ctr">
                        <a:buNone/>
                      </a:pPr>
                      <a:r>
                        <a:rPr lang="en-US" altLang="zh-CN"/>
                        <a:t>authorseveral</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month2</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r>
              <a:tr h="375285">
                <a:tc>
                  <a:txBody>
                    <a:bodyPr/>
                    <a:lstStyle/>
                    <a:p>
                      <a:pPr algn="ctr">
                        <a:buNone/>
                      </a:pPr>
                      <a:r>
                        <a:rPr lang="en-US" altLang="zh-CN"/>
                        <a:t>authoroften</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month3</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r>
              <a:tr h="375285">
                <a:tc>
                  <a:txBody>
                    <a:bodyPr/>
                    <a:lstStyle/>
                    <a:p>
                      <a:pPr algn="ctr">
                        <a:buNone/>
                      </a:pPr>
                      <a:r>
                        <a:rPr lang="en-US" altLang="zh-CN"/>
                        <a:t>authorfrequent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month4 (</a:t>
                      </a:r>
                      <a:r>
                        <a:rPr lang="zh-CN" altLang="en-US"/>
                        <a:t>四月）</a:t>
                      </a:r>
                      <a:endParaRPr lang="zh-CN" altLang="en-US"/>
                    </a:p>
                  </a:txBody>
                  <a:tcPr/>
                </a:tc>
                <a:tc>
                  <a:txBody>
                    <a:bodyPr/>
                    <a:lstStyle/>
                    <a:p>
                      <a:pPr algn="ctr">
                        <a:buNone/>
                      </a:pPr>
                      <a:r>
                        <a:rPr lang="en-US" altLang="zh-CN"/>
                        <a:t>0.544056</a:t>
                      </a:r>
                      <a:endParaRPr lang="en-US" altLang="zh-CN"/>
                    </a:p>
                  </a:txBody>
                  <a:tcPr/>
                </a:tc>
                <a:tc>
                  <a:txBody>
                    <a:bodyPr/>
                    <a:lstStyle/>
                    <a:p>
                      <a:pPr algn="ctr">
                        <a:buNone/>
                      </a:pPr>
                      <a:r>
                        <a:rPr lang="en-US" altLang="zh-CN"/>
                        <a:t>**</a:t>
                      </a:r>
                      <a:endParaRPr lang="en-US" altLang="zh-CN"/>
                    </a:p>
                  </a:txBody>
                  <a:tcPr/>
                </a:tc>
              </a:tr>
              <a:tr h="375285">
                <a:tc>
                  <a:txBody>
                    <a:bodyPr/>
                    <a:lstStyle/>
                    <a:p>
                      <a:pPr algn="ctr">
                        <a:buNone/>
                      </a:pPr>
                      <a:r>
                        <a:rPr lang="en-US" altLang="zh-CN"/>
                        <a:t>log(comment)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month5</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r>
              <a:tr h="375285">
                <a:tc>
                  <a:txBody>
                    <a:bodyPr/>
                    <a:lstStyle/>
                    <a:p>
                      <a:pPr algn="ctr">
                        <a:buNone/>
                      </a:pPr>
                      <a:r>
                        <a:rPr lang="en-US" altLang="zh-CN"/>
                        <a:t>log(share)</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log(comment):iscar</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r>
              <a:tr h="375285">
                <a:tc>
                  <a:txBody>
                    <a:bodyPr/>
                    <a:lstStyle/>
                    <a:p>
                      <a:pPr algn="ctr">
                        <a:buNone/>
                      </a:pPr>
                      <a:r>
                        <a:rPr lang="en-US" altLang="zh-CN"/>
                        <a:t>duration</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log(share):iscar</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r>
              <a:tr h="375285">
                <a:tc>
                  <a:txBody>
                    <a:bodyPr/>
                    <a:lstStyle/>
                    <a:p>
                      <a:pPr algn="ctr">
                        <a:buNone/>
                      </a:pPr>
                      <a:r>
                        <a:rPr lang="en-US" altLang="zh-CN"/>
                        <a:t>typepet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duration:iscar</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r>
              <a:tr h="375285">
                <a:tc>
                  <a:txBody>
                    <a:bodyPr/>
                    <a:lstStyle/>
                    <a:p>
                      <a:pPr algn="ctr">
                        <a:buNone/>
                      </a:pPr>
                      <a:r>
                        <a:rPr lang="en-US" altLang="zh-CN"/>
                        <a:t>typedress</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month2:iscar</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r>
              <a:tr h="375285">
                <a:tc>
                  <a:txBody>
                    <a:bodyPr/>
                    <a:lstStyle/>
                    <a:p>
                      <a:pPr algn="ctr">
                        <a:buNone/>
                      </a:pPr>
                      <a:r>
                        <a:rPr lang="en-US" altLang="zh-CN"/>
                        <a:t>typemakeup</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month3:iscar</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r>
              <a:tr h="375285">
                <a:tc>
                  <a:txBody>
                    <a:bodyPr/>
                    <a:lstStyle/>
                    <a:p>
                      <a:pPr algn="ctr">
                        <a:buNone/>
                      </a:pPr>
                      <a:r>
                        <a:rPr lang="en-US" altLang="zh-CN"/>
                        <a:t>typefood (</a:t>
                      </a:r>
                      <a:r>
                        <a:rPr lang="zh-CN" altLang="en-US"/>
                        <a:t>美食）</a:t>
                      </a:r>
                      <a:endParaRPr lang="zh-CN" altLang="en-US"/>
                    </a:p>
                  </a:txBody>
                  <a:tcPr/>
                </a:tc>
                <a:tc>
                  <a:txBody>
                    <a:bodyPr/>
                    <a:lstStyle/>
                    <a:p>
                      <a:pPr algn="ctr">
                        <a:buNone/>
                      </a:pPr>
                      <a:r>
                        <a:rPr lang="en-US" altLang="zh-CN"/>
                        <a:t>***</a:t>
                      </a:r>
                      <a:endParaRPr lang="en-US" altLang="zh-CN"/>
                    </a:p>
                  </a:txBody>
                  <a:tcPr/>
                </a:tc>
                <a:tc>
                  <a:txBody>
                    <a:bodyPr/>
                    <a:lstStyle/>
                    <a:p>
                      <a:pPr algn="ctr">
                        <a:buNone/>
                      </a:pPr>
                      <a:r>
                        <a:rPr lang="en-US" altLang="zh-CN"/>
                        <a:t>0.3591</a:t>
                      </a:r>
                      <a:endParaRPr lang="en-US" altLang="zh-CN"/>
                    </a:p>
                  </a:txBody>
                  <a:tcPr/>
                </a:tc>
                <a:tc>
                  <a:txBody>
                    <a:bodyPr/>
                    <a:lstStyle/>
                    <a:p>
                      <a:pPr algn="ctr">
                        <a:buNone/>
                      </a:pPr>
                      <a:r>
                        <a:rPr lang="en-US" altLang="zh-CN"/>
                        <a:t>month4:iscar</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r>
              <a:tr h="375285">
                <a:tc>
                  <a:txBody>
                    <a:bodyPr/>
                    <a:lstStyle/>
                    <a:p>
                      <a:pPr algn="ctr">
                        <a:buNone/>
                      </a:pPr>
                      <a:r>
                        <a:rPr lang="en-US" altLang="zh-CN"/>
                        <a:t>typegame</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month5:iscar</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r>
              <a:tr h="375285">
                <a:tc>
                  <a:txBody>
                    <a:bodyPr/>
                    <a:lstStyle/>
                    <a:p>
                      <a:pPr algn="ctr">
                        <a:buNone/>
                      </a:pPr>
                      <a:r>
                        <a:rPr lang="en-US" altLang="zh-CN"/>
                        <a:t>typeplot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a:t>
                      </a:r>
                      <a:endParaRPr lang="en-US" altLang="zh-CN"/>
                    </a:p>
                  </a:txBody>
                  <a:tcPr/>
                </a:tc>
                <a:tc>
                  <a:txBody>
                    <a:bodyPr/>
                    <a:lstStyle/>
                    <a:p>
                      <a:pPr algn="ctr">
                        <a:buNone/>
                      </a:pPr>
                      <a:r>
                        <a:rPr lang="en-US" altLang="zh-CN"/>
                        <a:t>iscar:BGMOriginal</a:t>
                      </a:r>
                      <a:endParaRPr lang="en-US" altLang="zh-CN"/>
                    </a:p>
                  </a:txBody>
                  <a:tcPr/>
                </a:tc>
                <a:tc>
                  <a:txBody>
                    <a:bodyPr/>
                    <a:lstStyle/>
                    <a:p>
                      <a:pPr algn="ctr">
                        <a:buNone/>
                      </a:pPr>
                      <a:r>
                        <a:rPr lang="en-US" altLang="zh-CN" dirty="0"/>
                        <a:t>*</a:t>
                      </a:r>
                      <a:endParaRPr lang="en-US" altLang="zh-CN" dirty="0"/>
                    </a:p>
                  </a:txBody>
                  <a:tcPr/>
                </a:tc>
                <a:tc>
                  <a:txBody>
                    <a:bodyPr/>
                    <a:lstStyle/>
                    <a:p>
                      <a:pPr algn="ctr">
                        <a:buNone/>
                      </a:pPr>
                      <a:r>
                        <a:rPr lang="en-US" altLang="zh-CN" dirty="0"/>
                        <a:t>*</a:t>
                      </a:r>
                      <a:endParaRPr lang="en-US" altLang="zh-CN" dirty="0"/>
                    </a:p>
                  </a:txBody>
                  <a:tcPr/>
                </a:tc>
              </a:tr>
            </a:tbl>
          </a:graphicData>
        </a:graphic>
      </p:graphicFrame>
      <p:sp>
        <p:nvSpPr>
          <p:cNvPr id="11" name="文本框 10"/>
          <p:cNvSpPr txBox="1"/>
          <p:nvPr/>
        </p:nvSpPr>
        <p:spPr>
          <a:xfrm>
            <a:off x="10240010" y="2413635"/>
            <a:ext cx="1767205" cy="2030095"/>
          </a:xfrm>
          <a:prstGeom prst="rect">
            <a:avLst/>
          </a:prstGeom>
          <a:noFill/>
        </p:spPr>
        <p:txBody>
          <a:bodyPr wrap="square" rtlCol="0">
            <a:spAutoFit/>
          </a:bodyPr>
          <a:lstStyle/>
          <a:p>
            <a:pPr marL="285750" indent="-285750">
              <a:buFont typeface="Arial" panose="020B0604020202020204" pitchFamily="34" charset="0"/>
              <a:buChar char="•"/>
            </a:pPr>
            <a:r>
              <a:rPr lang="zh-CN" altLang="zh-CN"/>
              <a:t>除了美食类别与四月的系数显著性有较大差别，其余系数的显著性水平基本一致</a:t>
            </a:r>
            <a:endParaRPr lang="zh-CN" altLang="zh-CN"/>
          </a:p>
        </p:txBody>
      </p:sp>
    </p:spTree>
    <p:custDataLst>
      <p:tags r:id="rId4"/>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p:cNvGraphicFramePr/>
          <p:nvPr>
            <p:custDataLst>
              <p:tags r:id="rId1"/>
            </p:custDataLst>
          </p:nvPr>
        </p:nvGraphicFramePr>
        <p:xfrm>
          <a:off x="505460" y="676275"/>
          <a:ext cx="5935980" cy="5368290"/>
        </p:xfrm>
        <a:graphic>
          <a:graphicData uri="http://schemas.openxmlformats.org/drawingml/2006/table">
            <a:tbl>
              <a:tblPr firstRow="1" bandRow="1">
                <a:tableStyleId>{5C22544A-7EE6-4342-B048-85BDC9FD1C3A}</a:tableStyleId>
              </a:tblPr>
              <a:tblGrid>
                <a:gridCol w="1736090"/>
                <a:gridCol w="1978660"/>
                <a:gridCol w="2221230"/>
              </a:tblGrid>
              <a:tr h="389255">
                <a:tc>
                  <a:txBody>
                    <a:bodyPr/>
                    <a:lstStyle/>
                    <a:p>
                      <a:pPr>
                        <a:buNone/>
                      </a:pPr>
                      <a:r>
                        <a:rPr lang="en-US" altLang="zh-CN"/>
                        <a:t>p-value(signif.)</a:t>
                      </a:r>
                      <a:endParaRPr lang="en-US" altLang="zh-CN"/>
                    </a:p>
                  </a:txBody>
                  <a:tcPr/>
                </a:tc>
                <a:tc>
                  <a:txBody>
                    <a:bodyPr/>
                    <a:lstStyle/>
                    <a:p>
                      <a:pPr algn="ctr">
                        <a:buNone/>
                      </a:pPr>
                      <a:r>
                        <a:rPr lang="en-US" altLang="zh-CN"/>
                        <a:t>ANOVA</a:t>
                      </a:r>
                      <a:endParaRPr lang="en-US" altLang="zh-CN"/>
                    </a:p>
                  </a:txBody>
                  <a:tcPr/>
                </a:tc>
                <a:tc>
                  <a:txBody>
                    <a:bodyPr/>
                    <a:lstStyle/>
                    <a:p>
                      <a:pPr algn="ctr">
                        <a:buNone/>
                      </a:pPr>
                      <a:r>
                        <a:rPr lang="en-US" altLang="zh-CN"/>
                        <a:t>permutation</a:t>
                      </a:r>
                      <a:endParaRPr lang="en-US" altLang="zh-CN"/>
                    </a:p>
                  </a:txBody>
                  <a:tcPr/>
                </a:tc>
              </a:tr>
              <a:tr h="1245235">
                <a:tc>
                  <a:txBody>
                    <a:bodyPr/>
                    <a:lstStyle/>
                    <a:p>
                      <a:pPr algn="ctr">
                        <a:buNone/>
                      </a:pPr>
                      <a:r>
                        <a:rPr lang="en-US" altLang="zh-CN"/>
                        <a:t>author</a:t>
                      </a:r>
                      <a:endParaRPr lang="en-US" altLang="zh-CN"/>
                    </a:p>
                  </a:txBody>
                  <a:tcPr anchor="ctr"/>
                </a:tc>
                <a:tc>
                  <a:txBody>
                    <a:bodyPr/>
                    <a:lstStyle/>
                    <a:p>
                      <a:pPr algn="ctr">
                        <a:buNone/>
                      </a:pPr>
                      <a:r>
                        <a:rPr lang="en-US" altLang="zh-CN" sz="1800"/>
                        <a:t>***</a:t>
                      </a:r>
                      <a:endParaRPr lang="en-US" altLang="zh-CN" sz="1800"/>
                    </a:p>
                    <a:p>
                      <a:pPr algn="ctr">
                        <a:buNone/>
                      </a:pPr>
                      <a:endParaRPr lang="zh-CN" altLang="en-US"/>
                    </a:p>
                  </a:txBody>
                  <a:tcPr anchor="ctr"/>
                </a:tc>
                <a:tc>
                  <a:txBody>
                    <a:bodyPr/>
                    <a:lstStyle/>
                    <a:p>
                      <a:pPr algn="ctr">
                        <a:buNone/>
                      </a:pPr>
                      <a:r>
                        <a:rPr lang="en-US" altLang="zh-CN" sz="1800"/>
                        <a:t>***</a:t>
                      </a:r>
                      <a:endParaRPr lang="en-US" altLang="zh-CN" sz="1800"/>
                    </a:p>
                    <a:p>
                      <a:pPr algn="ctr">
                        <a:buNone/>
                      </a:pPr>
                      <a:endParaRPr lang="zh-CN" altLang="en-US"/>
                    </a:p>
                  </a:txBody>
                  <a:tcPr anchor="ctr"/>
                </a:tc>
              </a:tr>
              <a:tr h="1244600">
                <a:tc>
                  <a:txBody>
                    <a:bodyPr/>
                    <a:lstStyle/>
                    <a:p>
                      <a:pPr algn="ctr">
                        <a:buNone/>
                      </a:pPr>
                      <a:r>
                        <a:rPr lang="en-US" altLang="zh-CN"/>
                        <a:t>BGM</a:t>
                      </a:r>
                      <a:endParaRPr lang="en-US" altLang="zh-CN"/>
                    </a:p>
                  </a:txBody>
                  <a:tcPr anchor="ctr"/>
                </a:tc>
                <a:tc>
                  <a:txBody>
                    <a:bodyPr/>
                    <a:lstStyle/>
                    <a:p>
                      <a:pPr algn="ctr">
                        <a:buNone/>
                      </a:pPr>
                      <a:r>
                        <a:rPr lang="en-US" altLang="zh-CN"/>
                        <a:t>***</a:t>
                      </a:r>
                      <a:endParaRPr lang="en-US" altLang="zh-CN"/>
                    </a:p>
                  </a:txBody>
                  <a:tcPr anchor="ctr"/>
                </a:tc>
                <a:tc>
                  <a:txBody>
                    <a:bodyPr/>
                    <a:lstStyle/>
                    <a:p>
                      <a:pPr algn="ctr">
                        <a:lnSpc>
                          <a:spcPct val="240000"/>
                        </a:lnSpc>
                        <a:buNone/>
                      </a:pPr>
                      <a:r>
                        <a:rPr lang="en-US" altLang="zh-CN"/>
                        <a:t>***</a:t>
                      </a:r>
                      <a:endParaRPr lang="en-US" altLang="zh-CN"/>
                    </a:p>
                  </a:txBody>
                  <a:tcPr anchor="ctr"/>
                </a:tc>
              </a:tr>
              <a:tr h="1244600">
                <a:tc>
                  <a:txBody>
                    <a:bodyPr/>
                    <a:lstStyle/>
                    <a:p>
                      <a:pPr algn="ctr">
                        <a:buNone/>
                      </a:pPr>
                      <a:r>
                        <a:rPr lang="en-US" altLang="zh-CN"/>
                        <a:t>weekday</a:t>
                      </a:r>
                      <a:endParaRPr lang="en-US" altLang="zh-CN"/>
                    </a:p>
                  </a:txBody>
                  <a:tcPr anchor="ctr"/>
                </a:tc>
                <a:tc>
                  <a:txBody>
                    <a:bodyPr/>
                    <a:lstStyle/>
                    <a:p>
                      <a:pPr algn="ctr">
                        <a:buNone/>
                      </a:pPr>
                      <a:r>
                        <a:rPr lang="en-US" altLang="zh-CN"/>
                        <a:t>0.216</a:t>
                      </a:r>
                      <a:endParaRPr lang="en-US" altLang="zh-CN"/>
                    </a:p>
                  </a:txBody>
                  <a:tcPr anchor="ctr"/>
                </a:tc>
                <a:tc>
                  <a:txBody>
                    <a:bodyPr/>
                    <a:lstStyle/>
                    <a:p>
                      <a:pPr algn="ctr">
                        <a:buNone/>
                      </a:pPr>
                      <a:r>
                        <a:rPr lang="en-US" altLang="zh-CN"/>
                        <a:t>0.2996</a:t>
                      </a:r>
                      <a:endParaRPr lang="en-US" altLang="zh-CN"/>
                    </a:p>
                  </a:txBody>
                  <a:tcPr anchor="ctr"/>
                </a:tc>
              </a:tr>
              <a:tr h="1244600">
                <a:tc>
                  <a:txBody>
                    <a:bodyPr/>
                    <a:lstStyle/>
                    <a:p>
                      <a:pPr algn="ctr">
                        <a:buNone/>
                      </a:pPr>
                      <a:r>
                        <a:rPr lang="en-US" altLang="zh-CN"/>
                        <a:t>period</a:t>
                      </a:r>
                      <a:endParaRPr lang="en-US" altLang="zh-CN"/>
                    </a:p>
                  </a:txBody>
                  <a:tcPr anchor="ctr"/>
                </a:tc>
                <a:tc>
                  <a:txBody>
                    <a:bodyPr/>
                    <a:lstStyle/>
                    <a:p>
                      <a:pPr algn="ctr">
                        <a:buNone/>
                      </a:pPr>
                      <a:r>
                        <a:rPr lang="en-US" altLang="zh-CN"/>
                        <a:t>*</a:t>
                      </a:r>
                      <a:endParaRPr lang="en-US" altLang="zh-CN"/>
                    </a:p>
                  </a:txBody>
                  <a:tcPr anchor="ctr"/>
                </a:tc>
                <a:tc>
                  <a:txBody>
                    <a:bodyPr/>
                    <a:lstStyle/>
                    <a:p>
                      <a:pPr algn="ctr">
                        <a:buNone/>
                      </a:pPr>
                      <a:r>
                        <a:rPr lang="en-US" altLang="zh-CN" sz="1800"/>
                        <a:t>***</a:t>
                      </a:r>
                      <a:endParaRPr lang="en-US" altLang="zh-CN" sz="1800"/>
                    </a:p>
                    <a:p>
                      <a:pPr algn="ctr">
                        <a:buNone/>
                      </a:pPr>
                      <a:endParaRPr lang="zh-CN" altLang="en-US"/>
                    </a:p>
                  </a:txBody>
                  <a:tcPr anchor="ctr"/>
                </a:tc>
              </a:tr>
            </a:tbl>
          </a:graphicData>
        </a:graphic>
      </p:graphicFrame>
      <p:sp>
        <p:nvSpPr>
          <p:cNvPr id="4" name="文本框 3"/>
          <p:cNvSpPr txBox="1"/>
          <p:nvPr/>
        </p:nvSpPr>
        <p:spPr>
          <a:xfrm>
            <a:off x="7188200" y="676275"/>
            <a:ext cx="4259580" cy="922020"/>
          </a:xfrm>
          <a:prstGeom prst="rect">
            <a:avLst/>
          </a:prstGeom>
          <a:noFill/>
        </p:spPr>
        <p:txBody>
          <a:bodyPr wrap="square" rtlCol="0">
            <a:spAutoFit/>
          </a:bodyPr>
          <a:lstStyle/>
          <a:p>
            <a:pPr marL="285750" indent="-285750">
              <a:buFont typeface="Arial" panose="020B0604020202020204" pitchFamily="34" charset="0"/>
              <a:buChar char="•"/>
            </a:pPr>
            <a:r>
              <a:rPr lang="zh-CN" altLang="en-US"/>
              <a:t>原因：</a:t>
            </a:r>
            <a:r>
              <a:rPr lang="en-US" altLang="zh-CN"/>
              <a:t>Q-Q plot</a:t>
            </a:r>
            <a:r>
              <a:rPr lang="zh-CN" altLang="en-US"/>
              <a:t>似乎表明对于每个分类变量正态性都符合，但假设检验表明正态性假设并不满足</a:t>
            </a:r>
            <a:endParaRPr lang="zh-CN" altLang="en-US"/>
          </a:p>
        </p:txBody>
      </p:sp>
      <p:sp>
        <p:nvSpPr>
          <p:cNvPr id="6" name="文本框 5"/>
          <p:cNvSpPr txBox="1"/>
          <p:nvPr/>
        </p:nvSpPr>
        <p:spPr>
          <a:xfrm>
            <a:off x="0" y="0"/>
            <a:ext cx="5309870" cy="368300"/>
          </a:xfrm>
          <a:prstGeom prst="rect">
            <a:avLst/>
          </a:prstGeom>
          <a:noFill/>
        </p:spPr>
        <p:txBody>
          <a:bodyPr wrap="square" rtlCol="0">
            <a:spAutoFit/>
          </a:bodyPr>
          <a:lstStyle/>
          <a:p>
            <a:r>
              <a:rPr lang="en-US" altLang="zh-CN"/>
              <a:t>Permutation test for ANOVA </a:t>
            </a:r>
            <a:endParaRPr lang="en-US" altLang="zh-CN"/>
          </a:p>
        </p:txBody>
      </p:sp>
      <p:pic>
        <p:nvPicPr>
          <p:cNvPr id="2" name="图片 1"/>
          <p:cNvPicPr>
            <a:picLocks noChangeAspect="1"/>
          </p:cNvPicPr>
          <p:nvPr/>
        </p:nvPicPr>
        <p:blipFill>
          <a:blip r:embed="rId2"/>
          <a:stretch>
            <a:fillRect/>
          </a:stretch>
        </p:blipFill>
        <p:spPr>
          <a:xfrm>
            <a:off x="7188200" y="1877060"/>
            <a:ext cx="4259580" cy="1356360"/>
          </a:xfrm>
          <a:prstGeom prst="rect">
            <a:avLst/>
          </a:prstGeom>
        </p:spPr>
      </p:pic>
      <p:sp>
        <p:nvSpPr>
          <p:cNvPr id="3" name="文本框 2"/>
          <p:cNvSpPr txBox="1"/>
          <p:nvPr/>
        </p:nvSpPr>
        <p:spPr>
          <a:xfrm>
            <a:off x="7188200" y="4373880"/>
            <a:ext cx="285496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显著性水平几乎一样！</a:t>
            </a: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15785" y="0"/>
            <a:ext cx="5276215" cy="369332"/>
          </a:xfrm>
          <a:prstGeom prst="rect">
            <a:avLst/>
          </a:prstGeom>
          <a:noFill/>
        </p:spPr>
        <p:txBody>
          <a:bodyPr wrap="square" rtlCol="0">
            <a:spAutoFit/>
          </a:bodyPr>
          <a:lstStyle/>
          <a:p>
            <a:pPr algn="r"/>
            <a:r>
              <a:rPr lang="en-US" altLang="zh-CN" dirty="0"/>
              <a:t>1.1 duplicated observations</a:t>
            </a:r>
            <a:endParaRPr lang="en-US" altLang="zh-CN" dirty="0"/>
          </a:p>
        </p:txBody>
      </p:sp>
      <p:pic>
        <p:nvPicPr>
          <p:cNvPr id="9" name="图片 8"/>
          <p:cNvPicPr>
            <a:picLocks noChangeAspect="1"/>
          </p:cNvPicPr>
          <p:nvPr/>
        </p:nvPicPr>
        <p:blipFill>
          <a:blip r:embed="rId1"/>
          <a:stretch>
            <a:fillRect/>
          </a:stretch>
        </p:blipFill>
        <p:spPr>
          <a:xfrm>
            <a:off x="393065" y="4856468"/>
            <a:ext cx="8904414" cy="1115164"/>
          </a:xfrm>
          <a:prstGeom prst="rect">
            <a:avLst/>
          </a:prstGeom>
        </p:spPr>
      </p:pic>
      <p:pic>
        <p:nvPicPr>
          <p:cNvPr id="3" name="图片 2"/>
          <p:cNvPicPr>
            <a:picLocks noChangeAspect="1"/>
          </p:cNvPicPr>
          <p:nvPr/>
        </p:nvPicPr>
        <p:blipFill>
          <a:blip r:embed="rId2"/>
          <a:stretch>
            <a:fillRect/>
          </a:stretch>
        </p:blipFill>
        <p:spPr>
          <a:xfrm>
            <a:off x="393065" y="592159"/>
            <a:ext cx="8968014" cy="2220592"/>
          </a:xfrm>
          <a:prstGeom prst="rect">
            <a:avLst/>
          </a:prstGeom>
        </p:spPr>
      </p:pic>
      <p:pic>
        <p:nvPicPr>
          <p:cNvPr id="7" name="图片 6"/>
          <p:cNvPicPr>
            <a:picLocks noChangeAspect="1"/>
          </p:cNvPicPr>
          <p:nvPr/>
        </p:nvPicPr>
        <p:blipFill>
          <a:blip r:embed="rId3"/>
          <a:stretch>
            <a:fillRect/>
          </a:stretch>
        </p:blipFill>
        <p:spPr>
          <a:xfrm>
            <a:off x="429139" y="2812751"/>
            <a:ext cx="8931940" cy="2043717"/>
          </a:xfrm>
          <a:prstGeom prst="rect">
            <a:avLst/>
          </a:prstGeom>
        </p:spPr>
      </p:pic>
      <p:sp>
        <p:nvSpPr>
          <p:cNvPr id="11" name="文本框 10"/>
          <p:cNvSpPr txBox="1"/>
          <p:nvPr/>
        </p:nvSpPr>
        <p:spPr>
          <a:xfrm>
            <a:off x="9561074" y="1166733"/>
            <a:ext cx="2237861" cy="4247317"/>
          </a:xfrm>
          <a:prstGeom prst="rect">
            <a:avLst/>
          </a:prstGeom>
          <a:noFill/>
        </p:spPr>
        <p:txBody>
          <a:bodyPr wrap="square" rtlCol="0">
            <a:spAutoFit/>
          </a:bodyPr>
          <a:lstStyle/>
          <a:p>
            <a:r>
              <a:rPr lang="zh-CN" altLang="en-US" dirty="0"/>
              <a:t>检查标准：转</a:t>
            </a:r>
            <a:r>
              <a:rPr lang="en-US" altLang="zh-CN" dirty="0"/>
              <a:t>/</a:t>
            </a:r>
            <a:r>
              <a:rPr lang="zh-CN" altLang="en-US" dirty="0"/>
              <a:t>评</a:t>
            </a:r>
            <a:r>
              <a:rPr lang="en-US" altLang="zh-CN" dirty="0"/>
              <a:t>/</a:t>
            </a:r>
            <a:r>
              <a:rPr lang="zh-CN" altLang="en-US" dirty="0"/>
              <a:t>赞三项相同</a:t>
            </a:r>
            <a:endParaRPr lang="en-US" altLang="zh-CN" dirty="0"/>
          </a:p>
          <a:p>
            <a:endParaRPr lang="en-US" altLang="zh-CN" dirty="0"/>
          </a:p>
          <a:p>
            <a:r>
              <a:rPr lang="zh-CN" altLang="en-US" dirty="0"/>
              <a:t>结果特点：有若干组记录，只有</a:t>
            </a:r>
            <a:r>
              <a:rPr lang="en-US" altLang="zh-CN" dirty="0"/>
              <a:t>index</a:t>
            </a:r>
            <a:r>
              <a:rPr lang="zh-CN" altLang="en-US" dirty="0"/>
              <a:t>和类别不一样，其他变量值</a:t>
            </a:r>
            <a:r>
              <a:rPr lang="zh-CN" altLang="en-US" dirty="0">
                <a:solidFill>
                  <a:srgbClr val="1F998A"/>
                </a:solidFill>
              </a:rPr>
              <a:t>完全一样</a:t>
            </a:r>
            <a:r>
              <a:rPr lang="zh-CN" altLang="en-US" dirty="0"/>
              <a:t>。</a:t>
            </a:r>
            <a:endParaRPr lang="en-US" altLang="zh-CN" dirty="0"/>
          </a:p>
          <a:p>
            <a:endParaRPr lang="en-US" altLang="zh-CN" dirty="0"/>
          </a:p>
          <a:p>
            <a:r>
              <a:rPr lang="zh-CN" altLang="en-US" dirty="0"/>
              <a:t>猜想：批量收集数据时抽取信息不准确</a:t>
            </a:r>
            <a:r>
              <a:rPr lang="en-US" altLang="zh-CN" dirty="0"/>
              <a:t>/</a:t>
            </a:r>
            <a:r>
              <a:rPr lang="zh-CN" altLang="en-US" dirty="0"/>
              <a:t>有个别创作者不当给作品打标签</a:t>
            </a:r>
            <a:endParaRPr lang="en-US" altLang="zh-CN" dirty="0"/>
          </a:p>
          <a:p>
            <a:endParaRPr lang="en-US" altLang="zh-CN" dirty="0"/>
          </a:p>
          <a:p>
            <a:r>
              <a:rPr lang="zh-CN" altLang="en-US" dirty="0"/>
              <a:t>数据数量：</a:t>
            </a:r>
            <a:endParaRPr lang="en-US" altLang="zh-CN" dirty="0"/>
          </a:p>
          <a:p>
            <a:r>
              <a:rPr lang="en-US" altLang="zh-CN" dirty="0"/>
              <a:t>6400 -&gt; 6131</a:t>
            </a:r>
            <a:endParaRPr lang="zh-CN" altLang="en-US" dirty="0"/>
          </a:p>
        </p:txBody>
      </p:sp>
      <p:sp>
        <p:nvSpPr>
          <p:cNvPr id="14" name="文本框 13"/>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1608"/>
    </mc:Choice>
    <mc:Fallback>
      <p:transition spd="slow" advTm="160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34315" y="3299460"/>
            <a:ext cx="5128260" cy="3192780"/>
          </a:xfrm>
          <a:prstGeom prst="rect">
            <a:avLst/>
          </a:prstGeom>
        </p:spPr>
      </p:pic>
      <p:sp>
        <p:nvSpPr>
          <p:cNvPr id="12" name="矩形 11"/>
          <p:cNvSpPr/>
          <p:nvPr/>
        </p:nvSpPr>
        <p:spPr>
          <a:xfrm>
            <a:off x="3210560" y="299720"/>
            <a:ext cx="2672080" cy="3078480"/>
          </a:xfrm>
          <a:prstGeom prst="rect">
            <a:avLst/>
          </a:prstGeom>
          <a:solidFill>
            <a:srgbClr val="EAE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79730" y="1003935"/>
            <a:ext cx="3077845" cy="2167255"/>
            <a:chOff x="769" y="1500"/>
            <a:chExt cx="4847" cy="3413"/>
          </a:xfrm>
        </p:grpSpPr>
        <p:sp>
          <p:nvSpPr>
            <p:cNvPr id="7" name="文本框 6"/>
            <p:cNvSpPr txBox="1"/>
            <p:nvPr/>
          </p:nvSpPr>
          <p:spPr>
            <a:xfrm>
              <a:off x="769" y="4333"/>
              <a:ext cx="4847" cy="580"/>
            </a:xfrm>
            <a:prstGeom prst="rect">
              <a:avLst/>
            </a:prstGeom>
            <a:noFill/>
          </p:spPr>
          <p:txBody>
            <a:bodyPr wrap="square" rtlCol="0">
              <a:spAutoFit/>
            </a:bodyPr>
            <a:lstStyle/>
            <a:p>
              <a:r>
                <a:rPr lang="en-US" altLang="zh-CN"/>
                <a:t>bootstrap:             0.8189</a:t>
              </a:r>
              <a:endParaRPr lang="en-US" altLang="zh-CN"/>
            </a:p>
          </p:txBody>
        </p:sp>
        <p:sp>
          <p:nvSpPr>
            <p:cNvPr id="9" name="文本框 8"/>
            <p:cNvSpPr txBox="1"/>
            <p:nvPr/>
          </p:nvSpPr>
          <p:spPr>
            <a:xfrm>
              <a:off x="769" y="1500"/>
              <a:ext cx="4383" cy="580"/>
            </a:xfrm>
            <a:prstGeom prst="rect">
              <a:avLst/>
            </a:prstGeom>
            <a:noFill/>
          </p:spPr>
          <p:txBody>
            <a:bodyPr wrap="square" rtlCol="0">
              <a:spAutoFit/>
            </a:bodyPr>
            <a:lstStyle/>
            <a:p>
              <a:r>
                <a:rPr lang="en-US" altLang="zh-CN"/>
                <a:t>linear regression: 0.8232</a:t>
              </a:r>
              <a:endParaRPr lang="en-US" altLang="zh-CN"/>
            </a:p>
          </p:txBody>
        </p:sp>
        <p:grpSp>
          <p:nvGrpSpPr>
            <p:cNvPr id="13" name="组合 12"/>
            <p:cNvGrpSpPr/>
            <p:nvPr/>
          </p:nvGrpSpPr>
          <p:grpSpPr>
            <a:xfrm>
              <a:off x="2549" y="2550"/>
              <a:ext cx="1541" cy="1500"/>
              <a:chOff x="1845" y="2549"/>
              <a:chExt cx="1541" cy="1500"/>
            </a:xfrm>
          </p:grpSpPr>
          <p:sp>
            <p:nvSpPr>
              <p:cNvPr id="11" name="上下箭头 10"/>
              <p:cNvSpPr/>
              <p:nvPr/>
            </p:nvSpPr>
            <p:spPr>
              <a:xfrm>
                <a:off x="1845" y="2549"/>
                <a:ext cx="831" cy="1500"/>
              </a:xfrm>
              <a:prstGeom prst="upDownArrow">
                <a:avLst/>
              </a:prstGeom>
              <a:solidFill>
                <a:srgbClr val="EAE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2168" y="3000"/>
                    <a:ext cx="1218" cy="59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cs typeface="Cambria Math" panose="02040503050406030204" pitchFamily="18" charset="0"/>
                                </a:rPr>
                                <m:t>2</m:t>
                              </m:r>
                            </m:sup>
                          </m:sSup>
                        </m:oMath>
                      </m:oMathPara>
                    </a14:m>
                    <a:endParaRPr lang="en-US" altLang="zh-CN"/>
                  </a:p>
                </p:txBody>
              </p:sp>
            </mc:Choice>
            <mc:Fallback>
              <p:sp>
                <p:nvSpPr>
                  <p:cNvPr id="3" name="文本框 2"/>
                  <p:cNvSpPr txBox="1">
                    <a:spLocks noRot="1" noChangeAspect="1" noMove="1" noResize="1" noEditPoints="1" noAdjustHandles="1" noChangeArrowheads="1" noChangeShapeType="1" noTextEdit="1"/>
                  </p:cNvSpPr>
                  <p:nvPr/>
                </p:nvSpPr>
                <p:spPr>
                  <a:xfrm>
                    <a:off x="2168" y="3000"/>
                    <a:ext cx="1218" cy="598"/>
                  </a:xfrm>
                  <a:prstGeom prst="rect">
                    <a:avLst/>
                  </a:prstGeom>
                  <a:blipFill rotWithShape="1">
                    <a:blip r:embed="rId2"/>
                  </a:blipFill>
                </p:spPr>
                <p:txBody>
                  <a:bodyPr/>
                  <a:lstStyle/>
                  <a:p>
                    <a:r>
                      <a:rPr lang="zh-CN" altLang="en-US">
                        <a:noFill/>
                      </a:rPr>
                      <a:t> </a:t>
                    </a:r>
                  </a:p>
                </p:txBody>
              </p:sp>
            </mc:Fallback>
          </mc:AlternateContent>
        </p:grpSp>
      </p:grpSp>
      <p:sp>
        <p:nvSpPr>
          <p:cNvPr id="6" name="文本框 5"/>
          <p:cNvSpPr txBox="1"/>
          <p:nvPr/>
        </p:nvSpPr>
        <p:spPr>
          <a:xfrm>
            <a:off x="0" y="0"/>
            <a:ext cx="2540635" cy="368300"/>
          </a:xfrm>
          <a:prstGeom prst="rect">
            <a:avLst/>
          </a:prstGeom>
          <a:noFill/>
        </p:spPr>
        <p:txBody>
          <a:bodyPr wrap="square" rtlCol="0">
            <a:spAutoFit/>
          </a:bodyPr>
          <a:lstStyle/>
          <a:p>
            <a:r>
              <a:rPr lang="en-US" altLang="zh-CN"/>
              <a:t>Bootstrap method</a:t>
            </a:r>
            <a:endParaRPr lang="en-US" altLang="zh-CN"/>
          </a:p>
        </p:txBody>
      </p:sp>
      <p:sp>
        <p:nvSpPr>
          <p:cNvPr id="16" name="文本框 15"/>
          <p:cNvSpPr txBox="1"/>
          <p:nvPr/>
        </p:nvSpPr>
        <p:spPr>
          <a:xfrm>
            <a:off x="6026785" y="626110"/>
            <a:ext cx="279400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回归系数</a:t>
            </a:r>
            <a:endParaRPr lang="zh-CN" altLang="en-US"/>
          </a:p>
        </p:txBody>
      </p:sp>
      <p:grpSp>
        <p:nvGrpSpPr>
          <p:cNvPr id="19" name="组合 18"/>
          <p:cNvGrpSpPr/>
          <p:nvPr/>
        </p:nvGrpSpPr>
        <p:grpSpPr>
          <a:xfrm>
            <a:off x="6007100" y="1313180"/>
            <a:ext cx="5953125" cy="4708525"/>
            <a:chOff x="9542" y="922"/>
            <a:chExt cx="9375" cy="7415"/>
          </a:xfrm>
        </p:grpSpPr>
        <p:pic>
          <p:nvPicPr>
            <p:cNvPr id="18" name="图片 17"/>
            <p:cNvPicPr>
              <a:picLocks noChangeAspect="1"/>
            </p:cNvPicPr>
            <p:nvPr/>
          </p:nvPicPr>
          <p:blipFill>
            <a:blip r:embed="rId3"/>
            <a:stretch>
              <a:fillRect/>
            </a:stretch>
          </p:blipFill>
          <p:spPr>
            <a:xfrm>
              <a:off x="9542" y="6243"/>
              <a:ext cx="9297" cy="2094"/>
            </a:xfrm>
            <a:prstGeom prst="rect">
              <a:avLst/>
            </a:prstGeom>
          </p:spPr>
        </p:pic>
        <p:pic>
          <p:nvPicPr>
            <p:cNvPr id="15" name="图片 14"/>
            <p:cNvPicPr>
              <a:picLocks noChangeAspect="1"/>
            </p:cNvPicPr>
            <p:nvPr/>
          </p:nvPicPr>
          <p:blipFill>
            <a:blip r:embed="rId4"/>
            <a:stretch>
              <a:fillRect/>
            </a:stretch>
          </p:blipFill>
          <p:spPr>
            <a:xfrm>
              <a:off x="9573" y="3601"/>
              <a:ext cx="9344" cy="3147"/>
            </a:xfrm>
            <a:prstGeom prst="rect">
              <a:avLst/>
            </a:prstGeom>
          </p:spPr>
        </p:pic>
        <p:pic>
          <p:nvPicPr>
            <p:cNvPr id="17" name="图片 16"/>
            <p:cNvPicPr>
              <a:picLocks noChangeAspect="1"/>
            </p:cNvPicPr>
            <p:nvPr/>
          </p:nvPicPr>
          <p:blipFill>
            <a:blip r:embed="rId5"/>
            <a:stretch>
              <a:fillRect/>
            </a:stretch>
          </p:blipFill>
          <p:spPr>
            <a:xfrm>
              <a:off x="9573" y="922"/>
              <a:ext cx="9230" cy="3193"/>
            </a:xfrm>
            <a:prstGeom prst="rect">
              <a:avLst/>
            </a:prstGeom>
          </p:spPr>
        </p:pic>
      </p:grpSp>
      <p:sp>
        <p:nvSpPr>
          <p:cNvPr id="4" name="矩形 3"/>
          <p:cNvSpPr/>
          <p:nvPr/>
        </p:nvSpPr>
        <p:spPr>
          <a:xfrm>
            <a:off x="11939905" y="2225040"/>
            <a:ext cx="622935" cy="3068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文本框 4"/>
              <p:cNvSpPr txBox="1"/>
              <p:nvPr/>
            </p:nvSpPr>
            <p:spPr>
              <a:xfrm>
                <a:off x="379730" y="614680"/>
                <a:ext cx="1778000" cy="3797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cs typeface="Cambria Math" panose="02040503050406030204" pitchFamily="18" charset="0"/>
                          </a:rPr>
                          <m:t>2</m:t>
                        </m:r>
                      </m:sup>
                    </m:sSup>
                  </m:oMath>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379730" y="614680"/>
                <a:ext cx="1778000" cy="37973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3338830" y="579120"/>
                <a:ext cx="2512060" cy="2595880"/>
              </a:xfrm>
              <a:prstGeom prst="rect">
                <a:avLst/>
              </a:prstGeom>
              <a:noFill/>
            </p:spPr>
            <p:txBody>
              <a:bodyPr wrap="square" rtlCol="0">
                <a:spAutoFit/>
              </a:bodyPr>
              <a:lstStyle/>
              <a:p>
                <a:pPr marL="285750" indent="-285750">
                  <a:buFont typeface="Arial" panose="020B0604020202020204" pitchFamily="34" charset="0"/>
                  <a:buChar char="•"/>
                </a:pPr>
                <a:r>
                  <a:rPr lang="en-US" altLang="zh-CN"/>
                  <a:t>bootstrap </a:t>
                </a:r>
                <a:r>
                  <a:rPr lang="zh-CN" altLang="en-US"/>
                  <a:t>和线性回归得到的</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𝑅</m:t>
                        </m:r>
                      </m:e>
                      <m:sup>
                        <m:r>
                          <a:rPr lang="en-US" altLang="zh-CN" i="1">
                            <a:latin typeface="Cambria Math" panose="02040503050406030204" pitchFamily="18" charset="0"/>
                            <a:cs typeface="Cambria Math" panose="02040503050406030204" pitchFamily="18" charset="0"/>
                          </a:rPr>
                          <m:t>2</m:t>
                        </m:r>
                      </m:sup>
                    </m:sSup>
                  </m:oMath>
                </a14:m>
                <a:r>
                  <a:rPr lang="zh-CN" altLang="en-US">
                    <a:latin typeface="Cambria Math" panose="02040503050406030204" pitchFamily="18" charset="0"/>
                    <a:cs typeface="Cambria Math" panose="02040503050406030204" pitchFamily="18" charset="0"/>
                  </a:rPr>
                  <a:t>基本一样</a:t>
                </a:r>
                <a:endParaRPr lang="zh-CN" altLang="en-US" i="1">
                  <a:latin typeface="Cambria Math" panose="02040503050406030204" pitchFamily="18" charset="0"/>
                  <a:cs typeface="Cambria Math" panose="02040503050406030204" pitchFamily="18" charset="0"/>
                </a:endParaRPr>
              </a:p>
              <a:p>
                <a:endParaRPr lang="zh-CN" altLang="en-US" i="1">
                  <a:latin typeface="Cambria Math" panose="02040503050406030204" pitchFamily="18" charset="0"/>
                  <a:cs typeface="Cambria Math" panose="02040503050406030204" pitchFamily="18" charset="0"/>
                </a:endParaRPr>
              </a:p>
              <a:p>
                <a:pPr marL="285750" indent="-285750">
                  <a:buFont typeface="Arial" panose="020B0604020202020204" pitchFamily="34" charset="0"/>
                  <a:buChar char="•"/>
                </a:pPr>
                <a:r>
                  <a:rPr lang="zh-CN" altLang="en-US">
                    <a:latin typeface="Cambria Math" panose="02040503050406030204" pitchFamily="18" charset="0"/>
                    <a:cs typeface="Cambria Math" panose="02040503050406030204" pitchFamily="18" charset="0"/>
                  </a:rPr>
                  <a:t>两者的回归系数几乎完全一样！</a:t>
                </a:r>
                <a:endParaRPr lang="zh-CN" altLang="en-US">
                  <a:latin typeface="Cambria Math" panose="02040503050406030204" pitchFamily="18" charset="0"/>
                  <a:cs typeface="Cambria Math" panose="02040503050406030204" pitchFamily="18" charset="0"/>
                </a:endParaRPr>
              </a:p>
              <a:p>
                <a:endParaRPr lang="zh-CN" altLang="en-US">
                  <a:latin typeface="Cambria Math" panose="02040503050406030204" pitchFamily="18" charset="0"/>
                  <a:cs typeface="Cambria Math" panose="02040503050406030204" pitchFamily="18" charset="0"/>
                </a:endParaRPr>
              </a:p>
              <a:p>
                <a:pPr marL="285750" indent="-285750">
                  <a:buFont typeface="Arial" panose="020B0604020202020204" pitchFamily="34" charset="0"/>
                  <a:buChar char="•"/>
                </a:pPr>
                <a:r>
                  <a:rPr lang="zh-CN" altLang="en-US">
                    <a:latin typeface="Cambria Math" panose="02040503050406030204" pitchFamily="18" charset="0"/>
                    <a:cs typeface="Cambria Math" panose="02040503050406030204" pitchFamily="18" charset="0"/>
                  </a:rPr>
                  <a:t>线性回归拟合效果非常好且可信度高</a:t>
                </a:r>
                <a:endParaRPr lang="zh-CN" altLang="en-US">
                  <a:latin typeface="Cambria Math" panose="02040503050406030204" pitchFamily="18" charset="0"/>
                  <a:cs typeface="Cambria Math" panose="020405030504060302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3338830" y="579120"/>
                <a:ext cx="2512060" cy="2595880"/>
              </a:xfrm>
              <a:prstGeom prst="rect">
                <a:avLst/>
              </a:prstGeom>
              <a:blipFill rotWithShape="1">
                <a:blip r:embed="rId7"/>
                <a:stretch>
                  <a:fillRect/>
                </a:stretch>
              </a:blipFill>
            </p:spPr>
            <p:txBody>
              <a:bodyPr/>
              <a:lstStyle/>
              <a:p>
                <a:r>
                  <a:rPr lang="zh-CN" altLang="en-US">
                    <a:noFill/>
                  </a:rPr>
                  <a:t> </a:t>
                </a:r>
              </a:p>
            </p:txBody>
          </p:sp>
        </mc:Fallback>
      </mc:AlternateContent>
      <p:pic>
        <p:nvPicPr>
          <p:cNvPr id="20" name="图片 19"/>
          <p:cNvPicPr/>
          <p:nvPr/>
        </p:nvPicPr>
        <p:blipFill>
          <a:blip r:embed="rId8"/>
          <a:stretch>
            <a:fillRect/>
          </a:stretch>
        </p:blipFill>
        <p:spPr>
          <a:xfrm flipH="1">
            <a:off x="11120755" y="88265"/>
            <a:ext cx="836295" cy="836295"/>
          </a:xfrm>
          <a:prstGeom prst="rect">
            <a:avLst/>
          </a:prstGeom>
          <a:noFill/>
          <a:ln w="9525">
            <a:noFill/>
          </a:ln>
        </p:spPr>
      </p:pic>
      <p:sp>
        <p:nvSpPr>
          <p:cNvPr id="21" name="五角星 20"/>
          <p:cNvSpPr/>
          <p:nvPr/>
        </p:nvSpPr>
        <p:spPr>
          <a:xfrm>
            <a:off x="3295015" y="334010"/>
            <a:ext cx="345440" cy="34544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9"/>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8015" y="556260"/>
            <a:ext cx="353568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置信区间</a:t>
            </a:r>
            <a:r>
              <a:rPr lang="en-US" altLang="zh-CN"/>
              <a:t>: (α=0.05</a:t>
            </a:r>
            <a:r>
              <a:rPr lang="zh-CN" altLang="en-US"/>
              <a:t>）</a:t>
            </a:r>
            <a:endParaRPr lang="en-US" altLang="en-US"/>
          </a:p>
        </p:txBody>
      </p:sp>
      <p:grpSp>
        <p:nvGrpSpPr>
          <p:cNvPr id="7" name="组合 6"/>
          <p:cNvGrpSpPr/>
          <p:nvPr/>
        </p:nvGrpSpPr>
        <p:grpSpPr>
          <a:xfrm>
            <a:off x="617855" y="924560"/>
            <a:ext cx="10955655" cy="5259070"/>
            <a:chOff x="618" y="2105"/>
            <a:chExt cx="13236" cy="6353"/>
          </a:xfrm>
        </p:grpSpPr>
        <p:pic>
          <p:nvPicPr>
            <p:cNvPr id="5" name="图片 4"/>
            <p:cNvPicPr>
              <a:picLocks noChangeAspect="1"/>
            </p:cNvPicPr>
            <p:nvPr/>
          </p:nvPicPr>
          <p:blipFill>
            <a:blip r:embed="rId1"/>
            <a:stretch>
              <a:fillRect/>
            </a:stretch>
          </p:blipFill>
          <p:spPr>
            <a:xfrm>
              <a:off x="630" y="6682"/>
              <a:ext cx="13224" cy="1776"/>
            </a:xfrm>
            <a:prstGeom prst="rect">
              <a:avLst/>
            </a:prstGeom>
          </p:spPr>
        </p:pic>
        <p:pic>
          <p:nvPicPr>
            <p:cNvPr id="3" name="图片 2"/>
            <p:cNvPicPr>
              <a:picLocks noChangeAspect="1"/>
            </p:cNvPicPr>
            <p:nvPr/>
          </p:nvPicPr>
          <p:blipFill>
            <a:blip r:embed="rId2"/>
            <a:stretch>
              <a:fillRect/>
            </a:stretch>
          </p:blipFill>
          <p:spPr>
            <a:xfrm>
              <a:off x="618" y="4389"/>
              <a:ext cx="13200" cy="2700"/>
            </a:xfrm>
            <a:prstGeom prst="rect">
              <a:avLst/>
            </a:prstGeom>
          </p:spPr>
        </p:pic>
        <p:pic>
          <p:nvPicPr>
            <p:cNvPr id="2" name="图片 1"/>
            <p:cNvPicPr>
              <a:picLocks noChangeAspect="1"/>
            </p:cNvPicPr>
            <p:nvPr/>
          </p:nvPicPr>
          <p:blipFill>
            <a:blip r:embed="rId3"/>
            <a:stretch>
              <a:fillRect/>
            </a:stretch>
          </p:blipFill>
          <p:spPr>
            <a:xfrm>
              <a:off x="618" y="2105"/>
              <a:ext cx="13236" cy="2736"/>
            </a:xfrm>
            <a:prstGeom prst="rect">
              <a:avLst/>
            </a:prstGeom>
          </p:spPr>
        </p:pic>
      </p:grpSp>
      <p:sp>
        <p:nvSpPr>
          <p:cNvPr id="6" name="文本框 5"/>
          <p:cNvSpPr txBox="1"/>
          <p:nvPr/>
        </p:nvSpPr>
        <p:spPr>
          <a:xfrm>
            <a:off x="0" y="0"/>
            <a:ext cx="2540635" cy="368300"/>
          </a:xfrm>
          <a:prstGeom prst="rect">
            <a:avLst/>
          </a:prstGeom>
          <a:noFill/>
        </p:spPr>
        <p:txBody>
          <a:bodyPr wrap="square" rtlCol="0">
            <a:spAutoFit/>
          </a:bodyPr>
          <a:lstStyle/>
          <a:p>
            <a:r>
              <a:rPr lang="en-US" altLang="zh-CN"/>
              <a:t>Bootstrap method</a:t>
            </a:r>
            <a:endParaRPr lang="en-US" altLang="zh-CN"/>
          </a:p>
        </p:txBody>
      </p:sp>
      <p:pic>
        <p:nvPicPr>
          <p:cNvPr id="102" name="图片 101"/>
          <p:cNvPicPr/>
          <p:nvPr/>
        </p:nvPicPr>
        <p:blipFill>
          <a:blip r:embed="rId4"/>
          <a:stretch>
            <a:fillRect/>
          </a:stretch>
        </p:blipFill>
        <p:spPr>
          <a:xfrm flipH="1">
            <a:off x="11120755" y="88265"/>
            <a:ext cx="836295" cy="836295"/>
          </a:xfrm>
          <a:prstGeom prst="rect">
            <a:avLst/>
          </a:prstGeom>
          <a:noFill/>
          <a:ln w="9525">
            <a:noFill/>
          </a:ln>
        </p:spPr>
      </p:pic>
    </p:spTree>
    <p:custDataLst>
      <p:tags r:id="rId5"/>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31"/>
          <p:cNvSpPr>
            <a:spLocks noChangeAspect="1"/>
          </p:cNvSpPr>
          <p:nvPr>
            <p:custDataLst>
              <p:tags r:id="rId1"/>
            </p:custDataLst>
          </p:nvPr>
        </p:nvSpPr>
        <p:spPr>
          <a:xfrm>
            <a:off x="1293955" y="1323220"/>
            <a:ext cx="815283" cy="639829"/>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7" name="任意多边形 31"/>
          <p:cNvSpPr>
            <a:spLocks noChangeAspect="1"/>
          </p:cNvSpPr>
          <p:nvPr>
            <p:custDataLst>
              <p:tags r:id="rId2"/>
            </p:custDataLst>
          </p:nvPr>
        </p:nvSpPr>
        <p:spPr>
          <a:xfrm rot="10800000">
            <a:off x="10038961" y="4860578"/>
            <a:ext cx="859084" cy="674203"/>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3"/>
            </p:custDataLst>
          </p:nvPr>
        </p:nvSpPr>
        <p:spPr>
          <a:xfrm>
            <a:off x="1535430" y="2895600"/>
            <a:ext cx="9144064" cy="10668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rPr>
              <a:t>Clustering analysis of short video</a:t>
            </a:r>
            <a:endPar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endParaRPr>
          </a:p>
        </p:txBody>
      </p:sp>
    </p:spTree>
    <p:custDataLst>
      <p:tags r:id="rId4"/>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555740" y="2798445"/>
            <a:ext cx="4164330" cy="3415030"/>
          </a:xfrm>
          <a:prstGeom prst="rect">
            <a:avLst/>
          </a:prstGeom>
          <a:noFill/>
        </p:spPr>
        <p:txBody>
          <a:bodyPr wrap="square" rtlCol="0">
            <a:spAutoFit/>
          </a:bodyPr>
          <a:lstStyle/>
          <a:p>
            <a:pPr marL="285750" indent="-285750">
              <a:buFont typeface="Arial" panose="020B0604020202020204" pitchFamily="34" charset="0"/>
              <a:buChar char="•"/>
            </a:pPr>
            <a:r>
              <a:rPr lang="zh-CN" altLang="en-US"/>
              <a:t>散点图似乎呈现出两个集聚的簇，且两个簇都为椭球状</a:t>
            </a:r>
            <a:endParaRPr lang="zh-CN" altLang="en-US"/>
          </a:p>
          <a:p>
            <a:pPr marL="285750" indent="-285750">
              <a:buFont typeface="Arial" panose="020B0604020202020204" pitchFamily="34" charset="0"/>
              <a:buChar char="•"/>
            </a:pPr>
            <a:endParaRPr lang="zh-CN" altLang="en-US"/>
          </a:p>
          <a:p>
            <a:endParaRPr lang="zh-CN" altLang="en-US"/>
          </a:p>
          <a:p>
            <a:endParaRPr lang="zh-CN" altLang="en-US"/>
          </a:p>
          <a:p>
            <a:pPr marL="285750" indent="-285750">
              <a:buFont typeface="Arial" panose="020B0604020202020204" pitchFamily="34" charset="0"/>
              <a:buChar char="•"/>
            </a:pPr>
            <a:r>
              <a:rPr lang="zh-CN" altLang="en-US"/>
              <a:t>两个簇都是越往中心，点越密集。且两个簇都几乎中心对称，符合多元高斯分布的特点</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因此，我们首先考虑高斯混合模型</a:t>
            </a:r>
            <a:endParaRPr lang="zh-CN" altLang="en-US"/>
          </a:p>
        </p:txBody>
      </p:sp>
      <p:sp>
        <p:nvSpPr>
          <p:cNvPr id="11" name="文本框 10"/>
          <p:cNvSpPr txBox="1"/>
          <p:nvPr/>
        </p:nvSpPr>
        <p:spPr>
          <a:xfrm>
            <a:off x="0" y="0"/>
            <a:ext cx="3556635" cy="368300"/>
          </a:xfrm>
          <a:prstGeom prst="rect">
            <a:avLst/>
          </a:prstGeom>
          <a:noFill/>
        </p:spPr>
        <p:txBody>
          <a:bodyPr wrap="square" rtlCol="0">
            <a:spAutoFit/>
          </a:bodyPr>
          <a:lstStyle/>
          <a:p>
            <a:r>
              <a:rPr lang="en-US" altLang="zh-CN"/>
              <a:t>Clustering: scatter plot</a:t>
            </a:r>
            <a:endParaRPr lang="en-US" altLang="zh-CN"/>
          </a:p>
        </p:txBody>
      </p:sp>
      <p:grpSp>
        <p:nvGrpSpPr>
          <p:cNvPr id="12" name="组合 11"/>
          <p:cNvGrpSpPr/>
          <p:nvPr/>
        </p:nvGrpSpPr>
        <p:grpSpPr>
          <a:xfrm>
            <a:off x="252730" y="650240"/>
            <a:ext cx="4598670" cy="5851525"/>
            <a:chOff x="446" y="944"/>
            <a:chExt cx="7242" cy="9215"/>
          </a:xfrm>
        </p:grpSpPr>
        <p:pic>
          <p:nvPicPr>
            <p:cNvPr id="7" name="图片 6" descr="newplot"/>
            <p:cNvPicPr>
              <a:picLocks noChangeAspect="1"/>
            </p:cNvPicPr>
            <p:nvPr/>
          </p:nvPicPr>
          <p:blipFill>
            <a:blip r:embed="rId1"/>
            <a:stretch>
              <a:fillRect/>
            </a:stretch>
          </p:blipFill>
          <p:spPr>
            <a:xfrm>
              <a:off x="467" y="944"/>
              <a:ext cx="7201" cy="4447"/>
            </a:xfrm>
            <a:prstGeom prst="rect">
              <a:avLst/>
            </a:prstGeom>
          </p:spPr>
        </p:pic>
        <p:pic>
          <p:nvPicPr>
            <p:cNvPr id="8" name="图片 7" descr="newplot"/>
            <p:cNvPicPr>
              <a:picLocks noChangeAspect="1"/>
            </p:cNvPicPr>
            <p:nvPr/>
          </p:nvPicPr>
          <p:blipFill>
            <a:blip r:embed="rId2"/>
            <a:stretch>
              <a:fillRect/>
            </a:stretch>
          </p:blipFill>
          <p:spPr>
            <a:xfrm>
              <a:off x="446" y="5685"/>
              <a:ext cx="7243" cy="4474"/>
            </a:xfrm>
            <a:prstGeom prst="rect">
              <a:avLst/>
            </a:prstGeom>
          </p:spPr>
        </p:pic>
      </p:grpSp>
      <p:sp>
        <p:nvSpPr>
          <p:cNvPr id="13" name="文本框 12"/>
          <p:cNvSpPr txBox="1"/>
          <p:nvPr/>
        </p:nvSpPr>
        <p:spPr>
          <a:xfrm>
            <a:off x="6556375" y="675640"/>
            <a:ext cx="416306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a:t>目标：利用点赞数，评论数和转发数，将短视频数据集聚成不同的类</a:t>
            </a:r>
            <a:endParaRPr lang="zh-CN" altLang="en-US"/>
          </a:p>
        </p:txBody>
      </p:sp>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0"/>
            <a:ext cx="7829550" cy="368300"/>
          </a:xfrm>
          <a:prstGeom prst="rect">
            <a:avLst/>
          </a:prstGeom>
          <a:noFill/>
        </p:spPr>
        <p:txBody>
          <a:bodyPr wrap="square" rtlCol="0">
            <a:spAutoFit/>
          </a:bodyPr>
          <a:lstStyle/>
          <a:p>
            <a:r>
              <a:rPr lang="en-US" altLang="zh-CN"/>
              <a:t>Clustering</a:t>
            </a:r>
            <a:r>
              <a:rPr lang="zh-CN" altLang="en-US"/>
              <a:t>：</a:t>
            </a:r>
            <a:r>
              <a:rPr lang="en-US" altLang="zh-CN"/>
              <a:t>Gaussian mixture model</a:t>
            </a:r>
            <a:endParaRPr lang="en-US" altLang="zh-CN"/>
          </a:p>
        </p:txBody>
      </p:sp>
      <p:pic>
        <p:nvPicPr>
          <p:cNvPr id="20" name="图片 19" descr="newplot"/>
          <p:cNvPicPr>
            <a:picLocks noChangeAspect="1"/>
          </p:cNvPicPr>
          <p:nvPr/>
        </p:nvPicPr>
        <p:blipFill>
          <a:blip r:embed="rId1"/>
          <a:stretch>
            <a:fillRect/>
          </a:stretch>
        </p:blipFill>
        <p:spPr>
          <a:xfrm>
            <a:off x="6025515" y="538480"/>
            <a:ext cx="5346700" cy="3302635"/>
          </a:xfrm>
          <a:prstGeom prst="rect">
            <a:avLst/>
          </a:prstGeom>
        </p:spPr>
      </p:pic>
      <p:sp>
        <p:nvSpPr>
          <p:cNvPr id="21" name="文本框 20"/>
          <p:cNvSpPr txBox="1"/>
          <p:nvPr/>
        </p:nvSpPr>
        <p:spPr>
          <a:xfrm>
            <a:off x="6289675" y="5179695"/>
            <a:ext cx="5006975" cy="1476375"/>
          </a:xfrm>
          <a:prstGeom prst="rect">
            <a:avLst/>
          </a:prstGeom>
          <a:noFill/>
        </p:spPr>
        <p:txBody>
          <a:bodyPr wrap="square" rtlCol="0">
            <a:spAutoFit/>
          </a:bodyPr>
          <a:lstStyle/>
          <a:p>
            <a:pPr marL="285750" indent="-285750">
              <a:buFont typeface="Arial" panose="020B0604020202020204" pitchFamily="34" charset="0"/>
              <a:buChar char="•"/>
            </a:pPr>
            <a:r>
              <a:rPr lang="zh-CN" altLang="zh-CN"/>
              <a:t>高斯混合模型聚出来五个类，头部和尾部都能很好的区分开。如果聚两个类，那么这两个类被很好的区分。</a:t>
            </a:r>
            <a:endParaRPr lang="zh-CN" altLang="zh-CN"/>
          </a:p>
          <a:p>
            <a:endParaRPr lang="zh-CN" altLang="zh-CN"/>
          </a:p>
          <a:p>
            <a:pPr marL="285750" indent="-285750">
              <a:buFont typeface="Arial" panose="020B0604020202020204" pitchFamily="34" charset="0"/>
              <a:buChar char="•"/>
            </a:pPr>
            <a:r>
              <a:rPr lang="zh-CN" altLang="zh-CN"/>
              <a:t>聚类效果非常好！</a:t>
            </a:r>
            <a:endParaRPr lang="zh-CN" altLang="zh-CN"/>
          </a:p>
        </p:txBody>
      </p:sp>
      <p:pic>
        <p:nvPicPr>
          <p:cNvPr id="24" name="图片 23" descr="newplot"/>
          <p:cNvPicPr>
            <a:picLocks noChangeAspect="1"/>
          </p:cNvPicPr>
          <p:nvPr/>
        </p:nvPicPr>
        <p:blipFill>
          <a:blip r:embed="rId2"/>
          <a:stretch>
            <a:fillRect/>
          </a:stretch>
        </p:blipFill>
        <p:spPr>
          <a:xfrm>
            <a:off x="188595" y="538480"/>
            <a:ext cx="5448935" cy="3364865"/>
          </a:xfrm>
          <a:prstGeom prst="rect">
            <a:avLst/>
          </a:prstGeom>
        </p:spPr>
      </p:pic>
      <p:pic>
        <p:nvPicPr>
          <p:cNvPr id="25" name="图片 24" descr="newplot"/>
          <p:cNvPicPr>
            <a:picLocks noChangeAspect="1"/>
          </p:cNvPicPr>
          <p:nvPr/>
        </p:nvPicPr>
        <p:blipFill>
          <a:blip r:embed="rId3"/>
          <a:stretch>
            <a:fillRect/>
          </a:stretch>
        </p:blipFill>
        <p:spPr>
          <a:xfrm>
            <a:off x="188595" y="3591560"/>
            <a:ext cx="5481320" cy="3385185"/>
          </a:xfrm>
          <a:prstGeom prst="rect">
            <a:avLst/>
          </a:prstGeom>
        </p:spPr>
      </p:pic>
      <p:pic>
        <p:nvPicPr>
          <p:cNvPr id="26" name="图片 25"/>
          <p:cNvPicPr>
            <a:picLocks noChangeAspect="1"/>
          </p:cNvPicPr>
          <p:nvPr/>
        </p:nvPicPr>
        <p:blipFill>
          <a:blip r:embed="rId4"/>
          <a:stretch>
            <a:fillRect/>
          </a:stretch>
        </p:blipFill>
        <p:spPr>
          <a:xfrm>
            <a:off x="6289675" y="3709035"/>
            <a:ext cx="4817745" cy="1470660"/>
          </a:xfrm>
          <a:prstGeom prst="rect">
            <a:avLst/>
          </a:prstGeom>
        </p:spPr>
      </p:pic>
    </p:spTree>
    <p:custDataLst>
      <p:tags r:id="rId5"/>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rot="5400000">
            <a:off x="-631190" y="1570990"/>
            <a:ext cx="4290060" cy="2621280"/>
          </a:xfrm>
          <a:prstGeom prst="rect">
            <a:avLst/>
          </a:prstGeom>
        </p:spPr>
      </p:pic>
      <p:pic>
        <p:nvPicPr>
          <p:cNvPr id="3" name="图片 2"/>
          <p:cNvPicPr>
            <a:picLocks noChangeAspect="1"/>
          </p:cNvPicPr>
          <p:nvPr/>
        </p:nvPicPr>
        <p:blipFill>
          <a:blip r:embed="rId2"/>
          <a:stretch>
            <a:fillRect/>
          </a:stretch>
        </p:blipFill>
        <p:spPr>
          <a:xfrm>
            <a:off x="3600450" y="656590"/>
            <a:ext cx="3204845" cy="2778125"/>
          </a:xfrm>
          <a:prstGeom prst="rect">
            <a:avLst/>
          </a:prstGeom>
        </p:spPr>
      </p:pic>
      <p:sp>
        <p:nvSpPr>
          <p:cNvPr id="4" name="文本框 3"/>
          <p:cNvSpPr txBox="1"/>
          <p:nvPr/>
        </p:nvSpPr>
        <p:spPr>
          <a:xfrm>
            <a:off x="0" y="0"/>
            <a:ext cx="3028315" cy="368300"/>
          </a:xfrm>
          <a:prstGeom prst="rect">
            <a:avLst/>
          </a:prstGeom>
          <a:noFill/>
        </p:spPr>
        <p:txBody>
          <a:bodyPr wrap="square" rtlCol="0">
            <a:spAutoFit/>
          </a:bodyPr>
          <a:lstStyle/>
          <a:p>
            <a:r>
              <a:rPr lang="en-US" altLang="zh-CN"/>
              <a:t>Clustering</a:t>
            </a:r>
            <a:r>
              <a:rPr lang="zh-CN" altLang="en-US"/>
              <a:t>：</a:t>
            </a:r>
            <a:r>
              <a:rPr lang="en-US" altLang="zh-CN"/>
              <a:t>Hierarchical</a:t>
            </a:r>
            <a:endParaRPr lang="en-US" altLang="zh-CN"/>
          </a:p>
        </p:txBody>
      </p:sp>
      <p:pic>
        <p:nvPicPr>
          <p:cNvPr id="5" name="图片 4"/>
          <p:cNvPicPr>
            <a:picLocks noChangeAspect="1"/>
          </p:cNvPicPr>
          <p:nvPr/>
        </p:nvPicPr>
        <p:blipFill>
          <a:blip r:embed="rId3"/>
          <a:stretch>
            <a:fillRect/>
          </a:stretch>
        </p:blipFill>
        <p:spPr>
          <a:xfrm>
            <a:off x="457200" y="5027295"/>
            <a:ext cx="8183880" cy="358140"/>
          </a:xfrm>
          <a:prstGeom prst="rect">
            <a:avLst/>
          </a:prstGeom>
        </p:spPr>
      </p:pic>
      <p:pic>
        <p:nvPicPr>
          <p:cNvPr id="6" name="图片 5"/>
          <p:cNvPicPr>
            <a:picLocks noChangeAspect="1"/>
          </p:cNvPicPr>
          <p:nvPr/>
        </p:nvPicPr>
        <p:blipFill>
          <a:blip r:embed="rId4"/>
          <a:stretch>
            <a:fillRect/>
          </a:stretch>
        </p:blipFill>
        <p:spPr>
          <a:xfrm>
            <a:off x="3413125" y="3860165"/>
            <a:ext cx="3580130" cy="741045"/>
          </a:xfrm>
          <a:prstGeom prst="rect">
            <a:avLst/>
          </a:prstGeom>
        </p:spPr>
      </p:pic>
      <p:pic>
        <p:nvPicPr>
          <p:cNvPr id="7" name="图片 6" descr="newplot"/>
          <p:cNvPicPr>
            <a:picLocks noChangeAspect="1"/>
          </p:cNvPicPr>
          <p:nvPr/>
        </p:nvPicPr>
        <p:blipFill>
          <a:blip r:embed="rId5"/>
          <a:stretch>
            <a:fillRect/>
          </a:stretch>
        </p:blipFill>
        <p:spPr>
          <a:xfrm>
            <a:off x="7273925" y="205740"/>
            <a:ext cx="4117340" cy="2543175"/>
          </a:xfrm>
          <a:prstGeom prst="rect">
            <a:avLst/>
          </a:prstGeom>
        </p:spPr>
      </p:pic>
      <p:pic>
        <p:nvPicPr>
          <p:cNvPr id="8" name="图片 7" descr="newplot"/>
          <p:cNvPicPr>
            <a:picLocks noChangeAspect="1"/>
          </p:cNvPicPr>
          <p:nvPr/>
        </p:nvPicPr>
        <p:blipFill>
          <a:blip r:embed="rId6"/>
          <a:stretch>
            <a:fillRect/>
          </a:stretch>
        </p:blipFill>
        <p:spPr>
          <a:xfrm>
            <a:off x="7273925" y="2411730"/>
            <a:ext cx="4117975" cy="2543810"/>
          </a:xfrm>
          <a:prstGeom prst="rect">
            <a:avLst/>
          </a:prstGeom>
        </p:spPr>
      </p:pic>
      <p:sp>
        <p:nvSpPr>
          <p:cNvPr id="9" name="文本框 8"/>
          <p:cNvSpPr txBox="1"/>
          <p:nvPr/>
        </p:nvSpPr>
        <p:spPr>
          <a:xfrm>
            <a:off x="8857615" y="5026660"/>
            <a:ext cx="3113405" cy="1753235"/>
          </a:xfrm>
          <a:prstGeom prst="rect">
            <a:avLst/>
          </a:prstGeom>
          <a:noFill/>
        </p:spPr>
        <p:txBody>
          <a:bodyPr wrap="square" rtlCol="0">
            <a:spAutoFit/>
          </a:bodyPr>
          <a:lstStyle/>
          <a:p>
            <a:pPr marL="285750" indent="-285750">
              <a:buFont typeface="Arial" panose="020B0604020202020204" pitchFamily="34" charset="0"/>
              <a:buChar char="•"/>
            </a:pPr>
            <a:r>
              <a:rPr lang="zh-CN" altLang="en-US"/>
              <a:t>层次聚类效果明显差于高斯混合模型，</a:t>
            </a:r>
            <a:r>
              <a:rPr lang="en-US" altLang="zh-CN"/>
              <a:t>两个大类有交叉没有完全分开</a:t>
            </a:r>
            <a:endParaRPr lang="en-US" altLang="zh-CN"/>
          </a:p>
          <a:p>
            <a:endParaRPr lang="zh-CN" altLang="en-US"/>
          </a:p>
          <a:p>
            <a:pPr marL="285750" indent="-285750">
              <a:buFont typeface="Arial" panose="020B0604020202020204" pitchFamily="34" charset="0"/>
              <a:buChar char="•"/>
            </a:pPr>
            <a:r>
              <a:rPr lang="zh-CN" altLang="en-US"/>
              <a:t>两个黄色的点恰巧是线性模型检验出来的离群值</a:t>
            </a:r>
            <a:endParaRPr lang="zh-CN" altLang="en-US"/>
          </a:p>
        </p:txBody>
      </p:sp>
      <p:pic>
        <p:nvPicPr>
          <p:cNvPr id="12" name="图片 11"/>
          <p:cNvPicPr>
            <a:picLocks noChangeAspect="1"/>
          </p:cNvPicPr>
          <p:nvPr/>
        </p:nvPicPr>
        <p:blipFill>
          <a:blip r:embed="rId7"/>
          <a:stretch>
            <a:fillRect/>
          </a:stretch>
        </p:blipFill>
        <p:spPr>
          <a:xfrm>
            <a:off x="457200" y="5687695"/>
            <a:ext cx="7656195" cy="786130"/>
          </a:xfrm>
          <a:prstGeom prst="rect">
            <a:avLst/>
          </a:prstGeom>
        </p:spPr>
      </p:pic>
      <p:sp>
        <p:nvSpPr>
          <p:cNvPr id="13" name="文本框 12"/>
          <p:cNvSpPr txBox="1"/>
          <p:nvPr/>
        </p:nvSpPr>
        <p:spPr>
          <a:xfrm>
            <a:off x="797560" y="2921000"/>
            <a:ext cx="1036320" cy="368300"/>
          </a:xfrm>
          <a:prstGeom prst="rect">
            <a:avLst/>
          </a:prstGeom>
          <a:noFill/>
        </p:spPr>
        <p:txBody>
          <a:bodyPr wrap="square" rtlCol="0">
            <a:spAutoFit/>
          </a:bodyPr>
          <a:lstStyle/>
          <a:p>
            <a:r>
              <a:rPr lang="en-US" altLang="zh-CN"/>
              <a:t>h=4</a:t>
            </a:r>
            <a:r>
              <a:rPr lang="zh-CN" altLang="en-US"/>
              <a:t>截断</a:t>
            </a:r>
            <a:endParaRPr lang="zh-CN" altLang="en-US"/>
          </a:p>
        </p:txBody>
      </p:sp>
    </p:spTree>
    <p:custDataLst>
      <p:tags r:id="rId8"/>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0" y="0"/>
            <a:ext cx="2876550" cy="368300"/>
          </a:xfrm>
          <a:prstGeom prst="rect">
            <a:avLst/>
          </a:prstGeom>
          <a:noFill/>
        </p:spPr>
        <p:txBody>
          <a:bodyPr wrap="square" rtlCol="0">
            <a:spAutoFit/>
          </a:bodyPr>
          <a:lstStyle/>
          <a:p>
            <a:r>
              <a:rPr lang="en-US" altLang="zh-CN"/>
              <a:t>Clustering: KMeans</a:t>
            </a:r>
            <a:endParaRPr lang="en-US" altLang="zh-CN"/>
          </a:p>
        </p:txBody>
      </p:sp>
      <p:pic>
        <p:nvPicPr>
          <p:cNvPr id="23" name="图片 22"/>
          <p:cNvPicPr>
            <a:picLocks noChangeAspect="1"/>
          </p:cNvPicPr>
          <p:nvPr>
            <p:custDataLst>
              <p:tags r:id="rId1"/>
            </p:custDataLst>
          </p:nvPr>
        </p:nvPicPr>
        <p:blipFill>
          <a:blip r:embed="rId2"/>
          <a:stretch>
            <a:fillRect/>
          </a:stretch>
        </p:blipFill>
        <p:spPr>
          <a:xfrm>
            <a:off x="809625" y="495300"/>
            <a:ext cx="10573385" cy="5867400"/>
          </a:xfrm>
          <a:prstGeom prst="rect">
            <a:avLst/>
          </a:prstGeom>
        </p:spPr>
      </p:pic>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685165" y="368300"/>
            <a:ext cx="3291840" cy="2834640"/>
          </a:xfrm>
          <a:prstGeom prst="rect">
            <a:avLst/>
          </a:prstGeom>
        </p:spPr>
      </p:pic>
      <p:sp>
        <p:nvSpPr>
          <p:cNvPr id="11" name="文本框 10"/>
          <p:cNvSpPr txBox="1"/>
          <p:nvPr/>
        </p:nvSpPr>
        <p:spPr>
          <a:xfrm>
            <a:off x="0" y="0"/>
            <a:ext cx="2876550" cy="368300"/>
          </a:xfrm>
          <a:prstGeom prst="rect">
            <a:avLst/>
          </a:prstGeom>
          <a:noFill/>
        </p:spPr>
        <p:txBody>
          <a:bodyPr wrap="square" rtlCol="0">
            <a:spAutoFit/>
          </a:bodyPr>
          <a:lstStyle/>
          <a:p>
            <a:r>
              <a:rPr lang="en-US" altLang="zh-CN"/>
              <a:t>Clustering: KMeans</a:t>
            </a:r>
            <a:endParaRPr lang="en-US" altLang="zh-CN"/>
          </a:p>
        </p:txBody>
      </p:sp>
      <p:pic>
        <p:nvPicPr>
          <p:cNvPr id="18" name="图片 17" descr="newplot"/>
          <p:cNvPicPr>
            <a:picLocks noChangeAspect="1"/>
          </p:cNvPicPr>
          <p:nvPr/>
        </p:nvPicPr>
        <p:blipFill>
          <a:blip r:embed="rId2"/>
          <a:stretch>
            <a:fillRect/>
          </a:stretch>
        </p:blipFill>
        <p:spPr>
          <a:xfrm>
            <a:off x="4267200" y="256540"/>
            <a:ext cx="5156200" cy="3184525"/>
          </a:xfrm>
          <a:prstGeom prst="rect">
            <a:avLst/>
          </a:prstGeom>
        </p:spPr>
      </p:pic>
      <p:pic>
        <p:nvPicPr>
          <p:cNvPr id="21" name="图片 20" descr="newplot"/>
          <p:cNvPicPr>
            <a:picLocks noChangeAspect="1"/>
          </p:cNvPicPr>
          <p:nvPr/>
        </p:nvPicPr>
        <p:blipFill>
          <a:blip r:embed="rId3"/>
          <a:stretch>
            <a:fillRect/>
          </a:stretch>
        </p:blipFill>
        <p:spPr>
          <a:xfrm>
            <a:off x="4267200" y="3441065"/>
            <a:ext cx="5155565" cy="3184525"/>
          </a:xfrm>
          <a:prstGeom prst="rect">
            <a:avLst/>
          </a:prstGeom>
        </p:spPr>
      </p:pic>
      <p:pic>
        <p:nvPicPr>
          <p:cNvPr id="22" name="图片 21"/>
          <p:cNvPicPr>
            <a:picLocks noChangeAspect="1"/>
          </p:cNvPicPr>
          <p:nvPr/>
        </p:nvPicPr>
        <p:blipFill>
          <a:blip r:embed="rId4"/>
          <a:stretch>
            <a:fillRect/>
          </a:stretch>
        </p:blipFill>
        <p:spPr>
          <a:xfrm>
            <a:off x="708025" y="3634105"/>
            <a:ext cx="3268980" cy="2819400"/>
          </a:xfrm>
          <a:prstGeom prst="rect">
            <a:avLst/>
          </a:prstGeom>
        </p:spPr>
      </p:pic>
      <p:pic>
        <p:nvPicPr>
          <p:cNvPr id="14" name="图片 13"/>
          <p:cNvPicPr>
            <a:picLocks noChangeAspect="1"/>
          </p:cNvPicPr>
          <p:nvPr/>
        </p:nvPicPr>
        <p:blipFill>
          <a:blip r:embed="rId5"/>
          <a:stretch>
            <a:fillRect/>
          </a:stretch>
        </p:blipFill>
        <p:spPr>
          <a:xfrm>
            <a:off x="9197340" y="1497965"/>
            <a:ext cx="2987040" cy="701040"/>
          </a:xfrm>
          <a:prstGeom prst="rect">
            <a:avLst/>
          </a:prstGeom>
        </p:spPr>
      </p:pic>
      <p:pic>
        <p:nvPicPr>
          <p:cNvPr id="20" name="图片 19"/>
          <p:cNvPicPr>
            <a:picLocks noChangeAspect="1"/>
          </p:cNvPicPr>
          <p:nvPr/>
        </p:nvPicPr>
        <p:blipFill>
          <a:blip r:embed="rId6"/>
          <a:stretch>
            <a:fillRect/>
          </a:stretch>
        </p:blipFill>
        <p:spPr>
          <a:xfrm>
            <a:off x="9204960" y="4537075"/>
            <a:ext cx="2979420" cy="1013460"/>
          </a:xfrm>
          <a:prstGeom prst="rect">
            <a:avLst/>
          </a:prstGeom>
        </p:spPr>
      </p:pic>
      <p:sp>
        <p:nvSpPr>
          <p:cNvPr id="4" name="文本框 3"/>
          <p:cNvSpPr txBox="1"/>
          <p:nvPr/>
        </p:nvSpPr>
        <p:spPr>
          <a:xfrm>
            <a:off x="9298305" y="2352675"/>
            <a:ext cx="2785110" cy="2030095"/>
          </a:xfrm>
          <a:prstGeom prst="rect">
            <a:avLst/>
          </a:prstGeom>
          <a:noFill/>
        </p:spPr>
        <p:txBody>
          <a:bodyPr wrap="square" rtlCol="0">
            <a:spAutoFit/>
          </a:bodyPr>
          <a:lstStyle/>
          <a:p>
            <a:pPr marL="285750" indent="-285750">
              <a:buFont typeface="Arial" panose="020B0604020202020204" pitchFamily="34" charset="0"/>
              <a:buChar char="•"/>
            </a:pPr>
            <a:r>
              <a:rPr lang="zh-CN" altLang="en-US"/>
              <a:t>这样聚类把上面那个大类分开了，与前面高斯混合模型的效果不一样，斜着的方向是第一主成分的方向，与主成分方向垂直的一个截面将他们分开</a:t>
            </a:r>
            <a:endParaRPr lang="en-US" altLang="zh-CN"/>
          </a:p>
        </p:txBody>
      </p:sp>
    </p:spTree>
    <p:custDataLst>
      <p:tags r:id="rId7"/>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文本框 11"/>
              <p:cNvSpPr txBox="1"/>
              <p:nvPr/>
            </p:nvSpPr>
            <p:spPr>
              <a:xfrm>
                <a:off x="2616454" y="368300"/>
                <a:ext cx="6958965" cy="167449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cs typeface="Cambria Math" panose="02040503050406030204" pitchFamily="18" charset="0"/>
                        </a:rPr>
                        <m:t>𝑓</m:t>
                      </m:r>
                      <m:d>
                        <m:dPr>
                          <m:ctrlPr>
                            <a:rPr lang="en-US" altLang="zh-CN" sz="3600" i="1">
                              <a:latin typeface="Cambria Math" panose="02040503050406030204" pitchFamily="18" charset="0"/>
                              <a:cs typeface="Cambria Math" panose="02040503050406030204" pitchFamily="18" charset="0"/>
                            </a:rPr>
                          </m:ctrlPr>
                        </m:dPr>
                        <m:e>
                          <m:r>
                            <a:rPr lang="en-US" altLang="zh-CN" sz="3600" i="1">
                              <a:latin typeface="Cambria Math" panose="02040503050406030204" pitchFamily="18" charset="0"/>
                              <a:cs typeface="Cambria Math" panose="02040503050406030204" pitchFamily="18" charset="0"/>
                            </a:rPr>
                            <m:t>𝑥</m:t>
                          </m:r>
                        </m:e>
                      </m:d>
                      <m:r>
                        <a:rPr lang="en-US" altLang="zh-CN" sz="3600" i="1">
                          <a:latin typeface="Cambria Math" panose="02040503050406030204" pitchFamily="18" charset="0"/>
                          <a:cs typeface="Cambria Math" panose="02040503050406030204" pitchFamily="18" charset="0"/>
                        </a:rPr>
                        <m:t>=</m:t>
                      </m:r>
                      <m:nary>
                        <m:naryPr>
                          <m:chr m:val="∑"/>
                          <m:limLoc m:val="undOvr"/>
                          <m:ctrlPr>
                            <a:rPr lang="en-US" altLang="zh-CN" sz="3600" i="1">
                              <a:latin typeface="Cambria Math" panose="02040503050406030204" pitchFamily="18" charset="0"/>
                              <a:cs typeface="Cambria Math" panose="02040503050406030204" pitchFamily="18" charset="0"/>
                            </a:rPr>
                          </m:ctrlPr>
                        </m:naryPr>
                        <m:sub>
                          <m:r>
                            <a:rPr lang="en-US" altLang="zh-CN" sz="3600" i="1">
                              <a:latin typeface="Cambria Math" panose="02040503050406030204" pitchFamily="18" charset="0"/>
                              <a:cs typeface="Cambria Math" panose="02040503050406030204" pitchFamily="18" charset="0"/>
                            </a:rPr>
                            <m:t>𝑖</m:t>
                          </m:r>
                          <m:r>
                            <a:rPr lang="en-US" altLang="zh-CN" sz="3600" i="1">
                              <a:latin typeface="Cambria Math" panose="02040503050406030204" pitchFamily="18" charset="0"/>
                              <a:cs typeface="Cambria Math" panose="02040503050406030204" pitchFamily="18" charset="0"/>
                            </a:rPr>
                            <m:t>=</m:t>
                          </m:r>
                          <m:r>
                            <a:rPr lang="en-US" altLang="zh-CN" sz="3600" i="1">
                              <a:latin typeface="Cambria Math" panose="02040503050406030204" pitchFamily="18" charset="0"/>
                              <a:cs typeface="Cambria Math" panose="02040503050406030204" pitchFamily="18" charset="0"/>
                            </a:rPr>
                            <m:t>1</m:t>
                          </m:r>
                        </m:sub>
                        <m:sup>
                          <m:r>
                            <a:rPr lang="en-US" altLang="zh-CN" sz="3600" i="1">
                              <a:latin typeface="Cambria Math" panose="02040503050406030204" pitchFamily="18" charset="0"/>
                              <a:cs typeface="Cambria Math" panose="02040503050406030204" pitchFamily="18" charset="0"/>
                            </a:rPr>
                            <m:t>5</m:t>
                          </m:r>
                        </m:sup>
                        <m:e>
                          <m:sSub>
                            <m:sSubPr>
                              <m:ctrlPr>
                                <a:rPr lang="en-US" altLang="zh-CN" sz="3600" i="1">
                                  <a:latin typeface="Cambria Math" panose="02040503050406030204" pitchFamily="18" charset="0"/>
                                  <a:cs typeface="Cambria Math" panose="02040503050406030204" pitchFamily="18" charset="0"/>
                                </a:rPr>
                              </m:ctrlPr>
                            </m:sSubPr>
                            <m:e>
                              <m:r>
                                <a:rPr lang="en-US" altLang="zh-CN" sz="3600" i="1">
                                  <a:latin typeface="Cambria Math" panose="02040503050406030204" pitchFamily="18" charset="0"/>
                                  <a:cs typeface="Cambria Math" panose="02040503050406030204" pitchFamily="18" charset="0"/>
                                </a:rPr>
                                <m:t>𝑝</m:t>
                              </m:r>
                            </m:e>
                            <m:sub>
                              <m:r>
                                <a:rPr lang="en-US" altLang="zh-CN" sz="3600" i="1">
                                  <a:latin typeface="Cambria Math" panose="02040503050406030204" pitchFamily="18" charset="0"/>
                                  <a:cs typeface="Cambria Math" panose="02040503050406030204" pitchFamily="18" charset="0"/>
                                </a:rPr>
                                <m:t>𝑖</m:t>
                              </m:r>
                            </m:sub>
                          </m:sSub>
                        </m:e>
                      </m:nary>
                      <m:sSub>
                        <m:sSubPr>
                          <m:ctrlPr>
                            <a:rPr lang="en-US" altLang="zh-CN" sz="3600" i="1">
                              <a:latin typeface="Cambria Math" panose="02040503050406030204" pitchFamily="18" charset="0"/>
                              <a:cs typeface="Cambria Math" panose="02040503050406030204" pitchFamily="18" charset="0"/>
                            </a:rPr>
                          </m:ctrlPr>
                        </m:sSubPr>
                        <m:e>
                          <m:r>
                            <a:rPr lang="en-US" altLang="zh-CN" sz="3600" i="1">
                              <a:latin typeface="Cambria Math" panose="02040503050406030204" pitchFamily="18" charset="0"/>
                              <a:cs typeface="Cambria Math" panose="02040503050406030204" pitchFamily="18" charset="0"/>
                            </a:rPr>
                            <m:t>𝜑</m:t>
                          </m:r>
                        </m:e>
                        <m:sub>
                          <m:r>
                            <a:rPr lang="en-US" altLang="zh-CN" sz="3600" i="1">
                              <a:latin typeface="Cambria Math" panose="02040503050406030204" pitchFamily="18" charset="0"/>
                              <a:cs typeface="Cambria Math" panose="02040503050406030204" pitchFamily="18" charset="0"/>
                            </a:rPr>
                            <m:t>𝑖</m:t>
                          </m:r>
                        </m:sub>
                      </m:sSub>
                      <m:r>
                        <a:rPr lang="en-US" altLang="zh-CN" sz="3600" i="1">
                          <a:latin typeface="Cambria Math" panose="02040503050406030204" pitchFamily="18" charset="0"/>
                          <a:cs typeface="Cambria Math" panose="02040503050406030204" pitchFamily="18" charset="0"/>
                        </a:rPr>
                        <m:t>(</m:t>
                      </m:r>
                      <m:r>
                        <a:rPr lang="en-US" altLang="zh-CN" sz="3600" i="1">
                          <a:latin typeface="Cambria Math" panose="02040503050406030204" pitchFamily="18" charset="0"/>
                          <a:cs typeface="Cambria Math" panose="02040503050406030204" pitchFamily="18" charset="0"/>
                        </a:rPr>
                        <m:t>𝑥</m:t>
                      </m:r>
                      <m:r>
                        <a:rPr lang="en-US" altLang="zh-CN" sz="3600" i="1">
                          <a:latin typeface="Cambria Math" panose="02040503050406030204" pitchFamily="18" charset="0"/>
                          <a:cs typeface="Cambria Math" panose="02040503050406030204" pitchFamily="18" charset="0"/>
                        </a:rPr>
                        <m:t>;</m:t>
                      </m:r>
                      <m:sSub>
                        <m:sSubPr>
                          <m:ctrlPr>
                            <a:rPr lang="en-US" altLang="zh-CN" sz="3600" i="1">
                              <a:latin typeface="Cambria Math" panose="02040503050406030204" pitchFamily="18" charset="0"/>
                              <a:cs typeface="Cambria Math" panose="02040503050406030204" pitchFamily="18" charset="0"/>
                            </a:rPr>
                          </m:ctrlPr>
                        </m:sSubPr>
                        <m:e>
                          <m:r>
                            <a:rPr lang="en-US" altLang="zh-CN" sz="3600" i="1">
                              <a:latin typeface="Cambria Math" panose="02040503050406030204" pitchFamily="18" charset="0"/>
                              <a:cs typeface="Cambria Math" panose="02040503050406030204" pitchFamily="18" charset="0"/>
                            </a:rPr>
                            <m:t>𝜇</m:t>
                          </m:r>
                        </m:e>
                        <m:sub>
                          <m:r>
                            <a:rPr lang="en-US" altLang="zh-CN" sz="3600" i="1">
                              <a:latin typeface="Cambria Math" panose="02040503050406030204" pitchFamily="18" charset="0"/>
                              <a:cs typeface="Cambria Math" panose="02040503050406030204" pitchFamily="18" charset="0"/>
                            </a:rPr>
                            <m:t>𝑖</m:t>
                          </m:r>
                        </m:sub>
                      </m:sSub>
                      <m:r>
                        <a:rPr lang="en-US" altLang="zh-CN" sz="3600" i="1">
                          <a:latin typeface="Cambria Math" panose="02040503050406030204" pitchFamily="18" charset="0"/>
                          <a:cs typeface="Cambria Math" panose="02040503050406030204" pitchFamily="18" charset="0"/>
                        </a:rPr>
                        <m:t>,</m:t>
                      </m:r>
                      <m:sSubSup>
                        <m:sSubSupPr>
                          <m:ctrlPr>
                            <a:rPr lang="en-US" altLang="zh-CN" sz="3600" i="1">
                              <a:latin typeface="Cambria Math" panose="02040503050406030204" pitchFamily="18" charset="0"/>
                              <a:cs typeface="Cambria Math" panose="02040503050406030204" pitchFamily="18" charset="0"/>
                            </a:rPr>
                          </m:ctrlPr>
                        </m:sSubSupPr>
                        <m:e>
                          <m:r>
                            <a:rPr lang="en-US" altLang="zh-CN" sz="3600" i="1">
                              <a:latin typeface="Cambria Math" panose="02040503050406030204" pitchFamily="18" charset="0"/>
                              <a:cs typeface="Cambria Math" panose="02040503050406030204" pitchFamily="18" charset="0"/>
                            </a:rPr>
                            <m:t>𝜎</m:t>
                          </m:r>
                        </m:e>
                        <m:sub>
                          <m:r>
                            <a:rPr lang="en-US" altLang="zh-CN" sz="3600" i="1">
                              <a:latin typeface="Cambria Math" panose="02040503050406030204" pitchFamily="18" charset="0"/>
                              <a:cs typeface="Cambria Math" panose="02040503050406030204" pitchFamily="18" charset="0"/>
                            </a:rPr>
                            <m:t>𝑖</m:t>
                          </m:r>
                        </m:sub>
                        <m:sup>
                          <m:r>
                            <a:rPr lang="en-US" altLang="zh-CN" sz="3600" i="1">
                              <a:latin typeface="Cambria Math" panose="02040503050406030204" pitchFamily="18" charset="0"/>
                              <a:cs typeface="Cambria Math" panose="02040503050406030204" pitchFamily="18" charset="0"/>
                            </a:rPr>
                            <m:t>2</m:t>
                          </m:r>
                        </m:sup>
                      </m:sSubSup>
                      <m:r>
                        <a:rPr lang="en-US" altLang="zh-CN" sz="3600" i="1">
                          <a:latin typeface="Cambria Math" panose="02040503050406030204" pitchFamily="18" charset="0"/>
                          <a:ea typeface="MS Mincho" charset="0"/>
                          <a:cs typeface="Cambria Math" panose="02040503050406030204" pitchFamily="18" charset="0"/>
                        </a:rPr>
                        <m:t>)</m:t>
                      </m:r>
                    </m:oMath>
                  </m:oMathPara>
                </a14:m>
                <a:endParaRPr lang="en-US" altLang="zh-CN" sz="3600" i="1">
                  <a:latin typeface="Cambria Math" panose="02040503050406030204" pitchFamily="18" charset="0"/>
                  <a:ea typeface="MS Mincho" charset="0"/>
                  <a:cs typeface="Cambria Math" panose="02040503050406030204" pitchFamily="18"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2616454" y="368300"/>
                <a:ext cx="6958965" cy="1674495"/>
              </a:xfrm>
              <a:prstGeom prst="rect">
                <a:avLst/>
              </a:prstGeom>
              <a:blipFill rotWithShape="1">
                <a:blip r:embed="rId1"/>
                <a:stretch>
                  <a:fillRect l="-4" r="4"/>
                </a:stretch>
              </a:blipFill>
            </p:spPr>
            <p:txBody>
              <a:bodyPr/>
              <a:lstStyle/>
              <a:p>
                <a:r>
                  <a:rPr lang="zh-CN" altLang="en-US">
                    <a:noFill/>
                  </a:rPr>
                  <a:t> </a:t>
                </a:r>
              </a:p>
            </p:txBody>
          </p:sp>
        </mc:Fallback>
      </mc:AlternateContent>
      <p:sp>
        <p:nvSpPr>
          <p:cNvPr id="13" name="文本框 12"/>
          <p:cNvSpPr txBox="1"/>
          <p:nvPr/>
        </p:nvSpPr>
        <p:spPr>
          <a:xfrm>
            <a:off x="429260" y="2186305"/>
            <a:ext cx="3169920"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a:t>Stochastic representation</a:t>
            </a:r>
            <a:endParaRPr lang="en-US" altLang="zh-CN"/>
          </a:p>
        </p:txBody>
      </p:sp>
      <p:grpSp>
        <p:nvGrpSpPr>
          <p:cNvPr id="2" name="组合 1"/>
          <p:cNvGrpSpPr/>
          <p:nvPr/>
        </p:nvGrpSpPr>
        <p:grpSpPr>
          <a:xfrm>
            <a:off x="3499485" y="2356485"/>
            <a:ext cx="5453380" cy="872490"/>
            <a:chOff x="5305" y="3443"/>
            <a:chExt cx="8588" cy="1374"/>
          </a:xfrm>
        </p:grpSpPr>
        <mc:AlternateContent xmlns:mc="http://schemas.openxmlformats.org/markup-compatibility/2006">
          <mc:Choice xmlns:a14="http://schemas.microsoft.com/office/drawing/2010/main" Requires="a14">
            <p:sp>
              <p:nvSpPr>
                <p:cNvPr id="14" name="文本框 13"/>
                <p:cNvSpPr txBox="1"/>
                <p:nvPr/>
              </p:nvSpPr>
              <p:spPr>
                <a:xfrm>
                  <a:off x="5811" y="3443"/>
                  <a:ext cx="7577" cy="580"/>
                </a:xfrm>
                <a:prstGeom prst="rect">
                  <a:avLst/>
                </a:prstGeom>
                <a:noFill/>
              </p:spPr>
              <p:txBody>
                <a:bodyPr wrap="square" rtlCol="0">
                  <a:spAutoFit/>
                </a:bodyPr>
                <a:lstStyle/>
                <a:p>
                  <a:pPr algn="ctr"/>
                  <a:r>
                    <a:rPr lang="en-US" altLang="zh-CN">
                      <a:latin typeface="Cambria Math" panose="02040503050406030204" pitchFamily="18" charset="0"/>
                      <a:cs typeface="Cambria Math" panose="02040503050406030204" pitchFamily="18" charset="0"/>
                    </a:rPr>
                    <a:t>X =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𝑍</m:t>
                          </m:r>
                        </m:e>
                        <m:sub>
                          <m:r>
                            <a:rPr lang="en-US" altLang="zh-CN" i="1">
                              <a:latin typeface="Cambria Math" panose="02040503050406030204" pitchFamily="18" charset="0"/>
                              <a:cs typeface="Cambria Math" panose="02040503050406030204" pitchFamily="18" charset="0"/>
                            </a:rPr>
                            <m:t>1</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𝑍</m:t>
                          </m:r>
                        </m:e>
                        <m:sub>
                          <m:r>
                            <a:rPr lang="en-US" altLang="zh-CN" i="1">
                              <a:latin typeface="Cambria Math" panose="02040503050406030204" pitchFamily="18" charset="0"/>
                              <a:cs typeface="Cambria Math" panose="02040503050406030204" pitchFamily="18" charset="0"/>
                            </a:rPr>
                            <m:t>2</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𝑍</m:t>
                          </m:r>
                        </m:e>
                        <m:sub>
                          <m:r>
                            <a:rPr lang="en-US" altLang="zh-CN" i="1">
                              <a:latin typeface="Cambria Math" panose="02040503050406030204" pitchFamily="18" charset="0"/>
                              <a:cs typeface="Cambria Math" panose="02040503050406030204" pitchFamily="18" charset="0"/>
                            </a:rPr>
                            <m:t>3</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3</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𝑍</m:t>
                          </m:r>
                        </m:e>
                        <m:sub>
                          <m:r>
                            <a:rPr lang="en-US" altLang="zh-CN" i="1">
                              <a:latin typeface="Cambria Math" panose="02040503050406030204" pitchFamily="18" charset="0"/>
                              <a:cs typeface="Cambria Math" panose="02040503050406030204" pitchFamily="18" charset="0"/>
                            </a:rPr>
                            <m:t>4</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4</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𝑍</m:t>
                          </m:r>
                        </m:e>
                        <m:sub>
                          <m:r>
                            <a:rPr lang="en-US" altLang="zh-CN" i="1">
                              <a:latin typeface="Cambria Math" panose="02040503050406030204" pitchFamily="18" charset="0"/>
                              <a:cs typeface="Cambria Math" panose="02040503050406030204" pitchFamily="18" charset="0"/>
                            </a:rPr>
                            <m:t>5</m:t>
                          </m:r>
                        </m:sub>
                      </m:sSub>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𝑋</m:t>
                          </m:r>
                        </m:e>
                        <m:sub>
                          <m:r>
                            <a:rPr lang="en-US" altLang="zh-CN" i="1">
                              <a:latin typeface="Cambria Math" panose="02040503050406030204" pitchFamily="18" charset="0"/>
                              <a:cs typeface="Cambria Math" panose="02040503050406030204" pitchFamily="18" charset="0"/>
                            </a:rPr>
                            <m:t>5</m:t>
                          </m:r>
                        </m:sub>
                      </m:sSub>
                    </m:oMath>
                  </a14:m>
                  <a:endParaRPr lang="zh-CN" altLang="en-US"/>
                </a:p>
              </p:txBody>
            </p:sp>
          </mc:Choice>
          <mc:Fallback>
            <p:sp>
              <p:nvSpPr>
                <p:cNvPr id="14" name="文本框 13"/>
                <p:cNvSpPr txBox="1">
                  <a:spLocks noRot="1" noChangeAspect="1" noMove="1" noResize="1" noEditPoints="1" noAdjustHandles="1" noChangeArrowheads="1" noChangeShapeType="1" noTextEdit="1"/>
                </p:cNvSpPr>
                <p:nvPr/>
              </p:nvSpPr>
              <p:spPr>
                <a:xfrm>
                  <a:off x="5811" y="3443"/>
                  <a:ext cx="7577" cy="58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5305" y="4249"/>
                  <a:ext cx="8589" cy="568"/>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𝑍</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𝑍</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𝑍</m:t>
                                </m:r>
                              </m:e>
                              <m:sub>
                                <m:r>
                                  <a:rPr lang="en-US" altLang="zh-CN" i="1">
                                    <a:latin typeface="Cambria Math" panose="02040503050406030204" pitchFamily="18" charset="0"/>
                                    <a:cs typeface="Cambria Math" panose="02040503050406030204" pitchFamily="18" charset="0"/>
                                  </a:rPr>
                                  <m:t>3</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𝑍</m:t>
                                </m:r>
                              </m:e>
                              <m:sub>
                                <m:r>
                                  <a:rPr lang="en-US" altLang="zh-CN" i="1">
                                    <a:latin typeface="Cambria Math" panose="02040503050406030204" pitchFamily="18" charset="0"/>
                                    <a:cs typeface="Cambria Math" panose="02040503050406030204" pitchFamily="18" charset="0"/>
                                  </a:rPr>
                                  <m:t>4</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𝑍</m:t>
                                </m:r>
                              </m:e>
                              <m:sub>
                                <m:r>
                                  <a:rPr lang="en-US" altLang="zh-CN" i="1">
                                    <a:latin typeface="Cambria Math" panose="02040503050406030204" pitchFamily="18" charset="0"/>
                                    <a:cs typeface="Cambria Math" panose="02040503050406030204" pitchFamily="18" charset="0"/>
                                  </a:rPr>
                                  <m:t>5</m:t>
                                </m:r>
                              </m:sub>
                            </m:sSub>
                            <m:r>
                              <a:rPr lang="en-US" altLang="zh-CN" i="1">
                                <a:latin typeface="Cambria Math" panose="02040503050406030204" pitchFamily="18" charset="0"/>
                                <a:cs typeface="Cambria Math" panose="02040503050406030204" pitchFamily="18" charset="0"/>
                              </a:rPr>
                              <m:t>)</m:t>
                            </m:r>
                          </m:e>
                          <m:sup>
                            <m:r>
                              <a:rPr lang="en-US" altLang="zh-CN" i="1">
                                <a:latin typeface="Cambria Math" panose="02040503050406030204" pitchFamily="18" charset="0"/>
                                <a:cs typeface="Cambria Math" panose="02040503050406030204" pitchFamily="18" charset="0"/>
                              </a:rPr>
                              <m:t>𝑇</m:t>
                            </m:r>
                          </m:sup>
                        </m:sSup>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𝑀𝑢𝑙𝑡𝑖𝑛𝑜𝑚𝑖𝑎𝑙</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3</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4</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5</m:t>
                            </m:r>
                          </m:sub>
                        </m:sSub>
                        <m:r>
                          <a:rPr lang="en-US" altLang="zh-CN" i="1">
                            <a:latin typeface="Cambria Math" panose="02040503050406030204" pitchFamily="18" charset="0"/>
                            <a:cs typeface="Cambria Math" panose="02040503050406030204" pitchFamily="18" charset="0"/>
                          </a:rPr>
                          <m:t>)</m:t>
                        </m:r>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5305" y="4249"/>
                  <a:ext cx="8589" cy="568"/>
                </a:xfrm>
                <a:prstGeom prst="rect">
                  <a:avLst/>
                </a:prstGeom>
                <a:blipFill rotWithShape="1">
                  <a:blip r:embed="rId3"/>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4" name="文本框 23"/>
              <p:cNvSpPr txBox="1"/>
              <p:nvPr/>
            </p:nvSpPr>
            <p:spPr>
              <a:xfrm>
                <a:off x="429260" y="3543300"/>
                <a:ext cx="11687810" cy="1969770"/>
              </a:xfrm>
              <a:prstGeom prst="rect">
                <a:avLst/>
              </a:prstGeom>
              <a:noFill/>
            </p:spPr>
            <p:txBody>
              <a:bodyPr wrap="square" rtlCol="0">
                <a:spAutoFit/>
              </a:bodyPr>
              <a:lstStyle/>
              <a:p>
                <a:pPr marL="285750" indent="-285750">
                  <a:buFont typeface="Arial" panose="020B0604020202020204" pitchFamily="34" charset="0"/>
                  <a:buChar char="•"/>
                </a:pPr>
                <a:r>
                  <a:rPr lang="en-US" altLang="zh-CN">
                    <a:latin typeface="Arial" panose="020B0604020202020204" pitchFamily="34" charset="0"/>
                    <a:cs typeface="Arial" panose="020B0604020202020204" pitchFamily="34" charset="0"/>
                  </a:rPr>
                  <a:t>The</a:t>
                </a:r>
                <a:r>
                  <a:rPr lang="en-US" altLang="zh-CN">
                    <a:latin typeface="Cambria Math" panose="02040503050406030204" pitchFamily="18" charset="0"/>
                    <a:cs typeface="Cambria Math" panose="02040503050406030204" pitchFamily="18" charset="0"/>
                  </a:rPr>
                  <a:t> </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𝑘</m:t>
                        </m:r>
                      </m:e>
                      <m:sup>
                        <m:r>
                          <a:rPr lang="en-US" altLang="zh-CN" i="1">
                            <a:latin typeface="Cambria Math" panose="02040503050406030204" pitchFamily="18" charset="0"/>
                            <a:cs typeface="Cambria Math" panose="02040503050406030204" pitchFamily="18" charset="0"/>
                          </a:rPr>
                          <m:t>𝑡ℎ</m:t>
                        </m:r>
                      </m:sup>
                    </m:sSup>
                    <m:r>
                      <a:rPr lang="en-US" altLang="zh-CN" i="1">
                        <a:latin typeface="Cambria Math" panose="02040503050406030204" pitchFamily="18" charset="0"/>
                        <a:cs typeface="Cambria Math" panose="02040503050406030204" pitchFamily="18" charset="0"/>
                      </a:rPr>
                      <m:t>  </m:t>
                    </m:r>
                  </m:oMath>
                </a14:m>
                <a:r>
                  <a:rPr lang="en-US" altLang="zh-CN"/>
                  <a:t>sampling</a:t>
                </a:r>
                <a14:m>
                  <m:oMath xmlns:m="http://schemas.openxmlformats.org/officeDocument/2006/math">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𝑛</m:t>
                    </m:r>
                    <m:r>
                      <a:rPr lang="en-US" altLang="zh-CN" i="1">
                        <a:latin typeface="Cambria Math" panose="02040503050406030204" pitchFamily="18" charset="0"/>
                        <a:cs typeface="Cambria Math" panose="02040503050406030204" pitchFamily="18" charset="0"/>
                      </a:rPr>
                      <m:t>)</m:t>
                    </m:r>
                  </m:oMath>
                </a14:m>
                <a:r>
                  <a:rPr lang="zh-CN" altLang="en-US"/>
                  <a:t>：</a:t>
                </a:r>
                <a:endParaRPr lang="zh-CN" altLang="en-US"/>
              </a:p>
              <a:p>
                <a:endParaRPr lang="zh-CN" altLang="en-US"/>
              </a:p>
              <a:p>
                <a:r>
                  <a:rPr lang="en-US" altLang="zh-CN"/>
                  <a:t>Step1:  Draw </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oMath>
                </a14:m>
                <a:r>
                  <a:rPr lang="en-US" altLang="zh-CN"/>
                  <a:t> from </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𝜑</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𝜇</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𝜎</m:t>
                        </m:r>
                      </m:e>
                      <m:sub>
                        <m:r>
                          <a:rPr lang="en-US" altLang="zh-CN" i="1">
                            <a:latin typeface="Cambria Math" panose="02040503050406030204" pitchFamily="18" charset="0"/>
                            <a:cs typeface="Cambria Math" panose="02040503050406030204" pitchFamily="18" charset="0"/>
                          </a:rPr>
                          <m:t>𝑖</m:t>
                        </m:r>
                      </m:sub>
                      <m:sup>
                        <m:r>
                          <a:rPr lang="en-US" altLang="zh-CN" i="1">
                            <a:latin typeface="Cambria Math" panose="02040503050406030204" pitchFamily="18" charset="0"/>
                            <a:cs typeface="Cambria Math" panose="02040503050406030204" pitchFamily="18" charset="0"/>
                          </a:rPr>
                          <m:t>2</m:t>
                        </m:r>
                      </m:sup>
                    </m:sSubSup>
                    <m:r>
                      <a:rPr lang="en-US" altLang="zh-CN" i="1">
                        <a:latin typeface="Cambria Math" panose="02040503050406030204" pitchFamily="18" charset="0"/>
                        <a:cs typeface="Cambria Math" panose="02040503050406030204" pitchFamily="18" charset="0"/>
                      </a:rPr>
                      <m:t>) </m:t>
                    </m:r>
                  </m:oMath>
                </a14:m>
                <a:r>
                  <a:rPr lang="en-US" altLang="zh-CN"/>
                  <a:t> and independently </a:t>
                </a:r>
                <a:endParaRPr lang="en-US" altLang="zh-CN"/>
              </a:p>
              <a:p>
                <a:r>
                  <a:rPr lang="en-US" altLang="zh-CN"/>
                  <a:t>             draw </a:t>
                </a:r>
                <a14:m>
                  <m:oMath xmlns:m="http://schemas.openxmlformats.org/officeDocument/2006/math">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2</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3</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4</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5</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oMath>
                </a14:m>
                <a:r>
                  <a:rPr lang="en-US" altLang="zh-CN"/>
                  <a:t> from </a:t>
                </a:r>
                <a14:m>
                  <m:oMath xmlns:m="http://schemas.openxmlformats.org/officeDocument/2006/math">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𝑀𝑢𝑙𝑡𝑖𝑛𝑜𝑚𝑖𝑎𝑙</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3</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4</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5</m:t>
                        </m:r>
                      </m:sub>
                    </m:sSub>
                    <m:r>
                      <a:rPr lang="en-US" altLang="zh-CN" i="1">
                        <a:latin typeface="Cambria Math" panose="02040503050406030204" pitchFamily="18" charset="0"/>
                        <a:cs typeface="Cambria Math" panose="02040503050406030204" pitchFamily="18" charset="0"/>
                      </a:rPr>
                      <m:t>)</m:t>
                    </m:r>
                  </m:oMath>
                </a14:m>
                <a:endParaRPr lang="en-US" altLang="zh-CN"/>
              </a:p>
              <a:p>
                <a:endParaRPr lang="en-US" altLang="zh-CN"/>
              </a:p>
              <a:p>
                <a:r>
                  <a:rPr lang="en-US" altLang="zh-CN"/>
                  <a:t>Step2:  Set </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𝑥</m:t>
                        </m:r>
                      </m:e>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p>
                    <m:r>
                      <a:rPr lang="en-US" altLang="zh-CN" i="1">
                        <a:latin typeface="Cambria Math" panose="02040503050406030204" pitchFamily="18" charset="0"/>
                        <a:cs typeface="Cambria Math" panose="02040503050406030204" pitchFamily="18" charset="0"/>
                      </a:rPr>
                      <m:t>= </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1</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2</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2</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3</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3</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4</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4</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𝑧</m:t>
                        </m:r>
                      </m:e>
                      <m:sub>
                        <m:r>
                          <a:rPr lang="en-US" altLang="zh-CN" i="1">
                            <a:latin typeface="Cambria Math" panose="02040503050406030204" pitchFamily="18" charset="0"/>
                            <a:cs typeface="Cambria Math" panose="02040503050406030204" pitchFamily="18" charset="0"/>
                          </a:rPr>
                          <m:t>5</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5</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𝑘</m:t>
                        </m:r>
                        <m:r>
                          <a:rPr lang="en-US" altLang="zh-CN" i="1">
                            <a:latin typeface="Cambria Math" panose="02040503050406030204" pitchFamily="18" charset="0"/>
                            <a:cs typeface="Cambria Math" panose="02040503050406030204" pitchFamily="18" charset="0"/>
                          </a:rPr>
                          <m:t>)</m:t>
                        </m:r>
                      </m:sup>
                    </m:sSubSup>
                  </m:oMath>
                </a14:m>
                <a:endParaRPr lang="en-US" altLang="zh-CN"/>
              </a:p>
            </p:txBody>
          </p:sp>
        </mc:Choice>
        <mc:Fallback>
          <p:sp>
            <p:nvSpPr>
              <p:cNvPr id="24" name="文本框 23"/>
              <p:cNvSpPr txBox="1">
                <a:spLocks noRot="1" noChangeAspect="1" noMove="1" noResize="1" noEditPoints="1" noAdjustHandles="1" noChangeArrowheads="1" noChangeShapeType="1" noTextEdit="1"/>
              </p:cNvSpPr>
              <p:nvPr/>
            </p:nvSpPr>
            <p:spPr>
              <a:xfrm>
                <a:off x="429260" y="3543300"/>
                <a:ext cx="11687810" cy="1969770"/>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文本框 10"/>
          <p:cNvSpPr txBox="1"/>
          <p:nvPr/>
        </p:nvSpPr>
        <p:spPr>
          <a:xfrm>
            <a:off x="0" y="0"/>
            <a:ext cx="2246630" cy="368300"/>
          </a:xfrm>
          <a:prstGeom prst="rect">
            <a:avLst/>
          </a:prstGeom>
          <a:noFill/>
        </p:spPr>
        <p:txBody>
          <a:bodyPr wrap="square" rtlCol="0">
            <a:spAutoFit/>
          </a:bodyPr>
          <a:lstStyle/>
          <a:p>
            <a:r>
              <a:rPr lang="en-US" altLang="zh-CN"/>
              <a:t>Generative model</a:t>
            </a:r>
            <a:endParaRPr lang="en-US" altLang="zh-CN"/>
          </a:p>
        </p:txBody>
      </p:sp>
      <p:sp>
        <p:nvSpPr>
          <p:cNvPr id="4" name="文本框 3"/>
          <p:cNvSpPr txBox="1"/>
          <p:nvPr/>
        </p:nvSpPr>
        <p:spPr>
          <a:xfrm>
            <a:off x="429260" y="624840"/>
            <a:ext cx="3260725"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a:t>Gaussian mixture model</a:t>
            </a:r>
            <a:endParaRPr lang="en-US" altLang="zh-CN"/>
          </a:p>
        </p:txBody>
      </p:sp>
      <mc:AlternateContent xmlns:mc="http://schemas.openxmlformats.org/markup-compatibility/2006">
        <mc:Choice xmlns:a14="http://schemas.microsoft.com/office/drawing/2010/main" Requires="a14">
          <p:sp>
            <p:nvSpPr>
              <p:cNvPr id="5" name="文本框 4"/>
              <p:cNvSpPr txBox="1"/>
              <p:nvPr/>
            </p:nvSpPr>
            <p:spPr>
              <a:xfrm>
                <a:off x="3499485" y="5639435"/>
                <a:ext cx="5191760" cy="393065"/>
              </a:xfrm>
              <a:prstGeom prst="rect">
                <a:avLst/>
              </a:prstGeom>
              <a:noFill/>
            </p:spPr>
            <p:txBody>
              <a:bodyPr wrap="square" rtlCol="0">
                <a:spAutoFit/>
              </a:bodyPr>
              <a:lstStyle/>
              <a:p>
                <a:pPr marL="285750" indent="-285750">
                  <a:buFont typeface="Arial" panose="020B0604020202020204" pitchFamily="34" charset="0"/>
                  <a:buChar char="•"/>
                </a:pPr>
                <a:r>
                  <a:rPr lang="en-US" altLang="zh-CN"/>
                  <a:t>Generated data: </a:t>
                </a:r>
                <a14:m>
                  <m:oMath xmlns:m="http://schemas.openxmlformats.org/officeDocument/2006/math">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𝑋</m:t>
                    </m:r>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𝑥</m:t>
                        </m:r>
                      </m:e>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sup>
                    </m:sSup>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𝑥</m:t>
                        </m:r>
                      </m:e>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2</m:t>
                        </m:r>
                        <m:r>
                          <a:rPr lang="en-US" altLang="zh-CN" i="1">
                            <a:latin typeface="Cambria Math" panose="02040503050406030204" pitchFamily="18" charset="0"/>
                            <a:cs typeface="Cambria Math" panose="02040503050406030204" pitchFamily="18" charset="0"/>
                          </a:rPr>
                          <m:t>)</m:t>
                        </m:r>
                      </m:sup>
                    </m:sSup>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𝑥</m:t>
                        </m:r>
                      </m:e>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𝑛</m:t>
                        </m:r>
                        <m:r>
                          <a:rPr lang="en-US" altLang="zh-CN" i="1">
                            <a:latin typeface="Cambria Math" panose="02040503050406030204" pitchFamily="18" charset="0"/>
                            <a:cs typeface="Cambria Math" panose="02040503050406030204" pitchFamily="18" charset="0"/>
                          </a:rPr>
                          <m:t>)</m:t>
                        </m:r>
                      </m:sup>
                    </m:sSup>
                    <m:r>
                      <a:rPr lang="en-US" altLang="zh-CN" i="1">
                        <a:latin typeface="Cambria Math" panose="02040503050406030204" pitchFamily="18" charset="0"/>
                        <a:cs typeface="Cambria Math" panose="02040503050406030204" pitchFamily="18" charset="0"/>
                      </a:rPr>
                      <m:t>)</m:t>
                    </m:r>
                  </m:oMath>
                </a14:m>
                <a:endParaRPr lang="en-US" altLang="zh-CN"/>
              </a:p>
            </p:txBody>
          </p:sp>
        </mc:Choice>
        <mc:Fallback>
          <p:sp>
            <p:nvSpPr>
              <p:cNvPr id="5" name="文本框 4"/>
              <p:cNvSpPr txBox="1">
                <a:spLocks noRot="1" noChangeAspect="1" noMove="1" noResize="1" noEditPoints="1" noAdjustHandles="1" noChangeArrowheads="1" noChangeShapeType="1" noTextEdit="1"/>
              </p:cNvSpPr>
              <p:nvPr/>
            </p:nvSpPr>
            <p:spPr>
              <a:xfrm>
                <a:off x="3499485" y="5639435"/>
                <a:ext cx="5191760" cy="393065"/>
              </a:xfrm>
              <a:prstGeom prst="rect">
                <a:avLst/>
              </a:prstGeom>
              <a:blipFill rotWithShape="1">
                <a:blip r:embed="rId5"/>
                <a:stretch>
                  <a:fillRect/>
                </a:stretch>
              </a:blipFill>
            </p:spPr>
            <p:txBody>
              <a:bodyPr/>
              <a:lstStyle/>
              <a:p>
                <a:r>
                  <a:rPr lang="zh-CN" altLang="en-US">
                    <a:noFill/>
                  </a:rPr>
                  <a:t> </a:t>
                </a:r>
              </a:p>
            </p:txBody>
          </p:sp>
        </mc:Fallback>
      </mc:AlternateContent>
    </p:spTree>
    <p:custDataLst>
      <p:tags r:id="rId6"/>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newplot"/>
          <p:cNvPicPr>
            <a:picLocks noChangeAspect="1"/>
          </p:cNvPicPr>
          <p:nvPr/>
        </p:nvPicPr>
        <p:blipFill>
          <a:blip r:embed="rId1"/>
          <a:stretch>
            <a:fillRect/>
          </a:stretch>
        </p:blipFill>
        <p:spPr>
          <a:xfrm>
            <a:off x="-88265" y="3854450"/>
            <a:ext cx="4027170" cy="2488565"/>
          </a:xfrm>
          <a:prstGeom prst="rect">
            <a:avLst/>
          </a:prstGeom>
        </p:spPr>
      </p:pic>
      <p:sp>
        <p:nvSpPr>
          <p:cNvPr id="8" name="文本框 7"/>
          <p:cNvSpPr txBox="1"/>
          <p:nvPr/>
        </p:nvSpPr>
        <p:spPr>
          <a:xfrm>
            <a:off x="986155" y="457200"/>
            <a:ext cx="2045970" cy="368300"/>
          </a:xfrm>
          <a:prstGeom prst="rect">
            <a:avLst/>
          </a:prstGeom>
          <a:noFill/>
        </p:spPr>
        <p:txBody>
          <a:bodyPr wrap="square" rtlCol="0">
            <a:spAutoFit/>
          </a:bodyPr>
          <a:lstStyle/>
          <a:p>
            <a:pPr algn="ctr"/>
            <a:r>
              <a:rPr lang="zh-CN" altLang="en-US"/>
              <a:t>原数据</a:t>
            </a:r>
            <a:r>
              <a:rPr lang="en-US" altLang="zh-CN"/>
              <a:t>(n=6131)</a:t>
            </a:r>
            <a:endParaRPr lang="en-US" altLang="zh-CN"/>
          </a:p>
        </p:txBody>
      </p:sp>
      <p:sp>
        <p:nvSpPr>
          <p:cNvPr id="9" name="文本框 8"/>
          <p:cNvSpPr txBox="1"/>
          <p:nvPr/>
        </p:nvSpPr>
        <p:spPr>
          <a:xfrm>
            <a:off x="862965" y="3485515"/>
            <a:ext cx="2291715" cy="368300"/>
          </a:xfrm>
          <a:prstGeom prst="rect">
            <a:avLst/>
          </a:prstGeom>
          <a:noFill/>
        </p:spPr>
        <p:txBody>
          <a:bodyPr wrap="square" rtlCol="0">
            <a:spAutoFit/>
          </a:bodyPr>
          <a:lstStyle/>
          <a:p>
            <a:pPr algn="ctr"/>
            <a:r>
              <a:rPr lang="zh-CN" altLang="en-US"/>
              <a:t>生成数据</a:t>
            </a:r>
            <a:r>
              <a:rPr lang="en-US" altLang="zh-CN"/>
              <a:t>(n=6131)</a:t>
            </a:r>
            <a:endParaRPr lang="zh-CN" altLang="en-US"/>
          </a:p>
        </p:txBody>
      </p:sp>
      <p:pic>
        <p:nvPicPr>
          <p:cNvPr id="23" name="图片 22" descr="newplot"/>
          <p:cNvPicPr>
            <a:picLocks noChangeAspect="1"/>
          </p:cNvPicPr>
          <p:nvPr/>
        </p:nvPicPr>
        <p:blipFill>
          <a:blip r:embed="rId2"/>
          <a:stretch>
            <a:fillRect/>
          </a:stretch>
        </p:blipFill>
        <p:spPr>
          <a:xfrm>
            <a:off x="-141605" y="760730"/>
            <a:ext cx="4171315" cy="2576830"/>
          </a:xfrm>
          <a:prstGeom prst="rect">
            <a:avLst/>
          </a:prstGeom>
        </p:spPr>
      </p:pic>
      <p:sp>
        <p:nvSpPr>
          <p:cNvPr id="11" name="文本框 10"/>
          <p:cNvSpPr txBox="1"/>
          <p:nvPr/>
        </p:nvSpPr>
        <p:spPr>
          <a:xfrm>
            <a:off x="0" y="0"/>
            <a:ext cx="2246630" cy="368300"/>
          </a:xfrm>
          <a:prstGeom prst="rect">
            <a:avLst/>
          </a:prstGeom>
          <a:noFill/>
        </p:spPr>
        <p:txBody>
          <a:bodyPr wrap="square" rtlCol="0">
            <a:spAutoFit/>
          </a:bodyPr>
          <a:lstStyle/>
          <a:p>
            <a:r>
              <a:rPr lang="en-US" altLang="zh-CN"/>
              <a:t>Generative model</a:t>
            </a:r>
            <a:endParaRPr lang="en-US" altLang="zh-CN"/>
          </a:p>
        </p:txBody>
      </p:sp>
      <p:sp>
        <p:nvSpPr>
          <p:cNvPr id="10" name="文本框 9"/>
          <p:cNvSpPr txBox="1"/>
          <p:nvPr/>
        </p:nvSpPr>
        <p:spPr>
          <a:xfrm>
            <a:off x="8388985" y="457200"/>
            <a:ext cx="3406775" cy="368300"/>
          </a:xfrm>
          <a:prstGeom prst="rect">
            <a:avLst/>
          </a:prstGeom>
          <a:noFill/>
        </p:spPr>
        <p:txBody>
          <a:bodyPr wrap="square" rtlCol="0">
            <a:spAutoFit/>
          </a:bodyPr>
          <a:lstStyle/>
          <a:p>
            <a:pPr algn="ctr"/>
            <a:r>
              <a:rPr lang="zh-CN" altLang="en-US"/>
              <a:t>生成数据</a:t>
            </a:r>
            <a:r>
              <a:rPr lang="en-US" altLang="zh-CN"/>
              <a:t>(n=6131)</a:t>
            </a:r>
            <a:endParaRPr lang="en-US" altLang="zh-CN"/>
          </a:p>
        </p:txBody>
      </p:sp>
      <p:sp>
        <p:nvSpPr>
          <p:cNvPr id="12" name="文本框 11"/>
          <p:cNvSpPr txBox="1"/>
          <p:nvPr/>
        </p:nvSpPr>
        <p:spPr>
          <a:xfrm>
            <a:off x="4813935" y="457200"/>
            <a:ext cx="2564130" cy="368300"/>
          </a:xfrm>
          <a:prstGeom prst="rect">
            <a:avLst/>
          </a:prstGeom>
          <a:noFill/>
        </p:spPr>
        <p:txBody>
          <a:bodyPr wrap="square" rtlCol="0">
            <a:spAutoFit/>
          </a:bodyPr>
          <a:lstStyle/>
          <a:p>
            <a:pPr algn="ctr"/>
            <a:r>
              <a:rPr lang="zh-CN" altLang="en-US"/>
              <a:t>原数据</a:t>
            </a:r>
            <a:r>
              <a:rPr lang="en-US" altLang="zh-CN"/>
              <a:t>(n=6131</a:t>
            </a:r>
            <a:r>
              <a:rPr lang="zh-CN" altLang="en-US"/>
              <a:t>）</a:t>
            </a:r>
            <a:endParaRPr lang="zh-CN" altLang="en-US"/>
          </a:p>
        </p:txBody>
      </p:sp>
      <p:sp>
        <p:nvSpPr>
          <p:cNvPr id="13" name="文本框 12"/>
          <p:cNvSpPr txBox="1"/>
          <p:nvPr/>
        </p:nvSpPr>
        <p:spPr>
          <a:xfrm>
            <a:off x="5485765" y="88900"/>
            <a:ext cx="5044440" cy="368300"/>
          </a:xfrm>
          <a:prstGeom prst="rect">
            <a:avLst/>
          </a:prstGeom>
          <a:noFill/>
        </p:spPr>
        <p:txBody>
          <a:bodyPr wrap="square" rtlCol="0">
            <a:spAutoFit/>
          </a:bodyPr>
          <a:lstStyle/>
          <a:p>
            <a:pPr algn="ctr"/>
            <a:r>
              <a:rPr lang="zh-CN" altLang="en-US"/>
              <a:t>去掉</a:t>
            </a:r>
            <a:r>
              <a:rPr lang="en-US" altLang="zh-CN"/>
              <a:t>log</a:t>
            </a:r>
            <a:r>
              <a:rPr lang="zh-CN" altLang="en-US"/>
              <a:t>，回到原度量空间</a:t>
            </a:r>
            <a:endParaRPr lang="zh-CN" altLang="en-US"/>
          </a:p>
        </p:txBody>
      </p:sp>
      <p:sp>
        <p:nvSpPr>
          <p:cNvPr id="14" name="文本框 13"/>
          <p:cNvSpPr txBox="1"/>
          <p:nvPr/>
        </p:nvSpPr>
        <p:spPr>
          <a:xfrm>
            <a:off x="4136390" y="3485515"/>
            <a:ext cx="3703320" cy="368300"/>
          </a:xfrm>
          <a:prstGeom prst="rect">
            <a:avLst/>
          </a:prstGeom>
          <a:noFill/>
        </p:spPr>
        <p:txBody>
          <a:bodyPr wrap="square" rtlCol="0">
            <a:spAutoFit/>
          </a:bodyPr>
          <a:lstStyle/>
          <a:p>
            <a:pPr algn="ctr"/>
            <a:r>
              <a:rPr lang="zh-CN" altLang="en-US"/>
              <a:t>生成数据</a:t>
            </a:r>
            <a:r>
              <a:rPr lang="en-US" altLang="zh-CN"/>
              <a:t>(n=20000)</a:t>
            </a:r>
            <a:endParaRPr lang="en-US" altLang="zh-CN"/>
          </a:p>
        </p:txBody>
      </p:sp>
      <p:sp>
        <p:nvSpPr>
          <p:cNvPr id="15" name="文本框 14"/>
          <p:cNvSpPr txBox="1"/>
          <p:nvPr/>
        </p:nvSpPr>
        <p:spPr>
          <a:xfrm>
            <a:off x="8241030" y="3485515"/>
            <a:ext cx="3703320" cy="368300"/>
          </a:xfrm>
          <a:prstGeom prst="rect">
            <a:avLst/>
          </a:prstGeom>
          <a:noFill/>
        </p:spPr>
        <p:txBody>
          <a:bodyPr wrap="square" rtlCol="0">
            <a:spAutoFit/>
          </a:bodyPr>
          <a:lstStyle/>
          <a:p>
            <a:pPr algn="ctr"/>
            <a:r>
              <a:rPr lang="zh-CN" altLang="en-US"/>
              <a:t>生成数据</a:t>
            </a:r>
            <a:r>
              <a:rPr lang="en-US" altLang="zh-CN"/>
              <a:t>(n=100000)</a:t>
            </a:r>
            <a:endParaRPr lang="en-US" altLang="zh-CN"/>
          </a:p>
        </p:txBody>
      </p:sp>
      <p:pic>
        <p:nvPicPr>
          <p:cNvPr id="16" name="图片 15" descr="newplot"/>
          <p:cNvPicPr>
            <a:picLocks noChangeAspect="1"/>
          </p:cNvPicPr>
          <p:nvPr/>
        </p:nvPicPr>
        <p:blipFill>
          <a:blip r:embed="rId3"/>
          <a:stretch>
            <a:fillRect/>
          </a:stretch>
        </p:blipFill>
        <p:spPr>
          <a:xfrm>
            <a:off x="3904615" y="819785"/>
            <a:ext cx="4069715" cy="2513330"/>
          </a:xfrm>
          <a:prstGeom prst="rect">
            <a:avLst/>
          </a:prstGeom>
        </p:spPr>
      </p:pic>
      <p:pic>
        <p:nvPicPr>
          <p:cNvPr id="17" name="图片 16" descr="newplot"/>
          <p:cNvPicPr>
            <a:picLocks noChangeAspect="1"/>
          </p:cNvPicPr>
          <p:nvPr/>
        </p:nvPicPr>
        <p:blipFill>
          <a:blip r:embed="rId4"/>
          <a:stretch>
            <a:fillRect/>
          </a:stretch>
        </p:blipFill>
        <p:spPr>
          <a:xfrm>
            <a:off x="7839710" y="824865"/>
            <a:ext cx="4074795" cy="2518410"/>
          </a:xfrm>
          <a:prstGeom prst="rect">
            <a:avLst/>
          </a:prstGeom>
        </p:spPr>
      </p:pic>
      <p:pic>
        <p:nvPicPr>
          <p:cNvPr id="18" name="图片 17" descr="newplot"/>
          <p:cNvPicPr>
            <a:picLocks noChangeAspect="1"/>
          </p:cNvPicPr>
          <p:nvPr/>
        </p:nvPicPr>
        <p:blipFill>
          <a:blip r:embed="rId5"/>
          <a:stretch>
            <a:fillRect/>
          </a:stretch>
        </p:blipFill>
        <p:spPr>
          <a:xfrm>
            <a:off x="3904615" y="3853815"/>
            <a:ext cx="4023360" cy="2484120"/>
          </a:xfrm>
          <a:prstGeom prst="rect">
            <a:avLst/>
          </a:prstGeom>
        </p:spPr>
      </p:pic>
      <p:pic>
        <p:nvPicPr>
          <p:cNvPr id="20" name="图片 19" descr="newplot"/>
          <p:cNvPicPr>
            <a:picLocks noChangeAspect="1"/>
          </p:cNvPicPr>
          <p:nvPr/>
        </p:nvPicPr>
        <p:blipFill>
          <a:blip r:embed="rId6"/>
          <a:stretch>
            <a:fillRect/>
          </a:stretch>
        </p:blipFill>
        <p:spPr>
          <a:xfrm>
            <a:off x="7896860" y="3853815"/>
            <a:ext cx="4029075" cy="2489200"/>
          </a:xfrm>
          <a:prstGeom prst="rect">
            <a:avLst/>
          </a:prstGeom>
        </p:spPr>
      </p:pic>
      <p:cxnSp>
        <p:nvCxnSpPr>
          <p:cNvPr id="24" name="直接连接符 23"/>
          <p:cNvCxnSpPr/>
          <p:nvPr/>
        </p:nvCxnSpPr>
        <p:spPr>
          <a:xfrm>
            <a:off x="4034155" y="355600"/>
            <a:ext cx="10160" cy="6136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0" y="368300"/>
          <a:ext cx="12192000" cy="1041400"/>
        </p:xfrm>
        <a:graphic>
          <a:graphicData uri="http://schemas.openxmlformats.org/drawingml/2006/table">
            <a:tbl>
              <a:tblPr firstRow="1" bandRow="1">
                <a:tableStyleId>{5C22544A-7EE6-4342-B048-85BDC9FD1C3A}</a:tableStyleId>
              </a:tblPr>
              <a:tblGrid>
                <a:gridCol w="1205865"/>
                <a:gridCol w="1010920"/>
                <a:gridCol w="1108710"/>
                <a:gridCol w="1108075"/>
                <a:gridCol w="1108710"/>
                <a:gridCol w="1107440"/>
                <a:gridCol w="1108710"/>
                <a:gridCol w="1108075"/>
                <a:gridCol w="1108710"/>
                <a:gridCol w="1108075"/>
                <a:gridCol w="1108710"/>
              </a:tblGrid>
              <a:tr h="541655">
                <a:tc>
                  <a:txBody>
                    <a:bodyPr/>
                    <a:lstStyle/>
                    <a:p>
                      <a:pPr>
                        <a:buNone/>
                      </a:pPr>
                      <a:r>
                        <a:rPr lang="en-US" altLang="zh-CN" dirty="0"/>
                        <a:t>author</a:t>
                      </a:r>
                      <a:endParaRPr lang="en-US" altLang="zh-CN" dirty="0"/>
                    </a:p>
                  </a:txBody>
                  <a:tcPr>
                    <a:solidFill>
                      <a:srgbClr val="481B6D"/>
                    </a:solidFill>
                  </a:tcPr>
                </a:tc>
                <a:tc>
                  <a:txBody>
                    <a:bodyPr/>
                    <a:lstStyle/>
                    <a:p>
                      <a:pPr>
                        <a:buNone/>
                      </a:pPr>
                      <a:r>
                        <a:rPr lang="en-US" altLang="zh-CN" dirty="0"/>
                        <a:t>7</a:t>
                      </a:r>
                      <a:endParaRPr lang="en-US" altLang="zh-CN" dirty="0"/>
                    </a:p>
                  </a:txBody>
                  <a:tcPr>
                    <a:solidFill>
                      <a:srgbClr val="481B6D"/>
                    </a:solidFill>
                  </a:tcPr>
                </a:tc>
                <a:tc>
                  <a:txBody>
                    <a:bodyPr/>
                    <a:lstStyle/>
                    <a:p>
                      <a:pPr>
                        <a:buNone/>
                      </a:pPr>
                      <a:r>
                        <a:rPr lang="en-US" altLang="zh-CN"/>
                        <a:t>2162</a:t>
                      </a:r>
                      <a:endParaRPr lang="en-US" altLang="zh-CN"/>
                    </a:p>
                  </a:txBody>
                  <a:tcPr>
                    <a:solidFill>
                      <a:srgbClr val="481B6D"/>
                    </a:solidFill>
                  </a:tcPr>
                </a:tc>
                <a:tc>
                  <a:txBody>
                    <a:bodyPr/>
                    <a:lstStyle/>
                    <a:p>
                      <a:pPr>
                        <a:buNone/>
                      </a:pPr>
                      <a:r>
                        <a:rPr lang="en-US" altLang="zh-CN"/>
                        <a:t>480</a:t>
                      </a:r>
                      <a:endParaRPr lang="en-US" altLang="zh-CN"/>
                    </a:p>
                  </a:txBody>
                  <a:tcPr>
                    <a:solidFill>
                      <a:srgbClr val="481B6D"/>
                    </a:solidFill>
                  </a:tcPr>
                </a:tc>
                <a:tc>
                  <a:txBody>
                    <a:bodyPr/>
                    <a:lstStyle/>
                    <a:p>
                      <a:pPr>
                        <a:buNone/>
                      </a:pPr>
                      <a:r>
                        <a:rPr lang="en-US" altLang="zh-CN" dirty="0"/>
                        <a:t>38</a:t>
                      </a:r>
                      <a:endParaRPr lang="en-US" altLang="zh-CN" dirty="0"/>
                    </a:p>
                  </a:txBody>
                  <a:tcPr>
                    <a:solidFill>
                      <a:srgbClr val="481B6D"/>
                    </a:solidFill>
                  </a:tcPr>
                </a:tc>
                <a:tc>
                  <a:txBody>
                    <a:bodyPr/>
                    <a:lstStyle/>
                    <a:p>
                      <a:pPr>
                        <a:buNone/>
                      </a:pPr>
                      <a:r>
                        <a:rPr lang="en-US" altLang="zh-CN"/>
                        <a:t>1325</a:t>
                      </a:r>
                      <a:endParaRPr lang="en-US" altLang="zh-CN"/>
                    </a:p>
                  </a:txBody>
                  <a:tcPr>
                    <a:solidFill>
                      <a:srgbClr val="481B6D"/>
                    </a:solidFill>
                  </a:tcPr>
                </a:tc>
                <a:tc>
                  <a:txBody>
                    <a:bodyPr/>
                    <a:lstStyle/>
                    <a:p>
                      <a:pPr>
                        <a:buNone/>
                      </a:pPr>
                      <a:r>
                        <a:rPr lang="en-US" altLang="zh-CN"/>
                        <a:t>22</a:t>
                      </a:r>
                      <a:endParaRPr lang="en-US" altLang="zh-CN"/>
                    </a:p>
                  </a:txBody>
                  <a:tcPr>
                    <a:solidFill>
                      <a:srgbClr val="481B6D"/>
                    </a:solidFill>
                  </a:tcPr>
                </a:tc>
                <a:tc>
                  <a:txBody>
                    <a:bodyPr/>
                    <a:lstStyle/>
                    <a:p>
                      <a:pPr>
                        <a:buNone/>
                      </a:pPr>
                      <a:r>
                        <a:rPr lang="en-US" altLang="zh-CN"/>
                        <a:t>2175</a:t>
                      </a:r>
                      <a:endParaRPr lang="en-US" altLang="zh-CN"/>
                    </a:p>
                  </a:txBody>
                  <a:tcPr>
                    <a:solidFill>
                      <a:srgbClr val="481B6D"/>
                    </a:solidFill>
                  </a:tcPr>
                </a:tc>
                <a:tc>
                  <a:txBody>
                    <a:bodyPr/>
                    <a:lstStyle/>
                    <a:p>
                      <a:pPr>
                        <a:buNone/>
                      </a:pPr>
                      <a:r>
                        <a:rPr lang="en-US" altLang="zh-CN"/>
                        <a:t>1</a:t>
                      </a:r>
                      <a:endParaRPr lang="en-US" altLang="zh-CN"/>
                    </a:p>
                  </a:txBody>
                  <a:tcPr>
                    <a:solidFill>
                      <a:srgbClr val="481B6D"/>
                    </a:solidFill>
                  </a:tcPr>
                </a:tc>
                <a:tc>
                  <a:txBody>
                    <a:bodyPr/>
                    <a:lstStyle/>
                    <a:p>
                      <a:pPr>
                        <a:buNone/>
                      </a:pPr>
                      <a:r>
                        <a:rPr lang="en-US" altLang="zh-CN" dirty="0"/>
                        <a:t>487</a:t>
                      </a:r>
                      <a:endParaRPr lang="en-US" altLang="zh-CN" dirty="0"/>
                    </a:p>
                  </a:txBody>
                  <a:tcPr>
                    <a:solidFill>
                      <a:srgbClr val="481B6D"/>
                    </a:solidFill>
                  </a:tcPr>
                </a:tc>
                <a:tc>
                  <a:txBody>
                    <a:bodyPr/>
                    <a:lstStyle/>
                    <a:p>
                      <a:pPr>
                        <a:buNone/>
                      </a:pPr>
                      <a:r>
                        <a:rPr lang="en-US" altLang="zh-CN"/>
                        <a:t>603</a:t>
                      </a:r>
                      <a:endParaRPr lang="en-US" altLang="zh-CN"/>
                    </a:p>
                  </a:txBody>
                  <a:tcPr>
                    <a:solidFill>
                      <a:srgbClr val="481B6D"/>
                    </a:solidFill>
                  </a:tcPr>
                </a:tc>
              </a:tr>
              <a:tr h="499745">
                <a:tc>
                  <a:txBody>
                    <a:bodyPr/>
                    <a:lstStyle/>
                    <a:p>
                      <a:pPr>
                        <a:buNone/>
                      </a:pPr>
                      <a:r>
                        <a:rPr lang="en-US" altLang="zh-CN" sz="1600" dirty="0">
                          <a:solidFill>
                            <a:schemeClr val="bg2"/>
                          </a:solidFill>
                        </a:rPr>
                        <a:t>duplicates</a:t>
                      </a:r>
                      <a:endParaRPr lang="en-US" altLang="zh-CN" sz="1600" dirty="0">
                        <a:solidFill>
                          <a:schemeClr val="bg2"/>
                        </a:solidFill>
                      </a:endParaRPr>
                    </a:p>
                  </a:txBody>
                  <a:tcPr>
                    <a:solidFill>
                      <a:srgbClr val="39558C"/>
                    </a:solidFill>
                  </a:tcPr>
                </a:tc>
                <a:tc>
                  <a:txBody>
                    <a:bodyPr/>
                    <a:lstStyle/>
                    <a:p>
                      <a:pPr>
                        <a:buNone/>
                      </a:pPr>
                      <a:r>
                        <a:rPr lang="en-US" altLang="zh-CN">
                          <a:solidFill>
                            <a:schemeClr val="bg2"/>
                          </a:solidFill>
                        </a:rPr>
                        <a:t>44</a:t>
                      </a:r>
                      <a:endParaRPr lang="en-US" altLang="zh-CN">
                        <a:solidFill>
                          <a:schemeClr val="bg2"/>
                        </a:solidFill>
                      </a:endParaRPr>
                    </a:p>
                  </a:txBody>
                  <a:tcPr>
                    <a:solidFill>
                      <a:srgbClr val="39558C"/>
                    </a:solidFill>
                  </a:tcPr>
                </a:tc>
                <a:tc>
                  <a:txBody>
                    <a:bodyPr/>
                    <a:lstStyle/>
                    <a:p>
                      <a:pPr>
                        <a:buNone/>
                      </a:pPr>
                      <a:r>
                        <a:rPr lang="en-US" altLang="zh-CN" dirty="0">
                          <a:solidFill>
                            <a:schemeClr val="bg2"/>
                          </a:solidFill>
                        </a:rPr>
                        <a:t>24</a:t>
                      </a:r>
                      <a:endParaRPr lang="en-US" altLang="zh-CN" dirty="0">
                        <a:solidFill>
                          <a:schemeClr val="bg2"/>
                        </a:solidFill>
                      </a:endParaRPr>
                    </a:p>
                  </a:txBody>
                  <a:tcPr>
                    <a:solidFill>
                      <a:srgbClr val="39558C"/>
                    </a:solidFill>
                  </a:tcPr>
                </a:tc>
                <a:tc>
                  <a:txBody>
                    <a:bodyPr/>
                    <a:lstStyle/>
                    <a:p>
                      <a:pPr>
                        <a:buNone/>
                      </a:pPr>
                      <a:r>
                        <a:rPr lang="en-US" altLang="zh-CN">
                          <a:solidFill>
                            <a:schemeClr val="bg2"/>
                          </a:solidFill>
                        </a:rPr>
                        <a:t>22</a:t>
                      </a:r>
                      <a:endParaRPr lang="en-US" altLang="zh-CN">
                        <a:solidFill>
                          <a:schemeClr val="bg2"/>
                        </a:solidFill>
                      </a:endParaRPr>
                    </a:p>
                  </a:txBody>
                  <a:tcPr>
                    <a:solidFill>
                      <a:srgbClr val="39558C"/>
                    </a:solidFill>
                  </a:tcPr>
                </a:tc>
                <a:tc>
                  <a:txBody>
                    <a:bodyPr/>
                    <a:lstStyle/>
                    <a:p>
                      <a:pPr>
                        <a:buNone/>
                      </a:pPr>
                      <a:r>
                        <a:rPr lang="en-US" altLang="zh-CN" dirty="0">
                          <a:solidFill>
                            <a:schemeClr val="bg2"/>
                          </a:solidFill>
                        </a:rPr>
                        <a:t>20</a:t>
                      </a:r>
                      <a:endParaRPr lang="en-US" altLang="zh-CN" dirty="0">
                        <a:solidFill>
                          <a:schemeClr val="bg2"/>
                        </a:solidFill>
                      </a:endParaRPr>
                    </a:p>
                  </a:txBody>
                  <a:tcPr>
                    <a:solidFill>
                      <a:srgbClr val="39558C"/>
                    </a:solidFill>
                  </a:tcPr>
                </a:tc>
                <a:tc>
                  <a:txBody>
                    <a:bodyPr/>
                    <a:lstStyle/>
                    <a:p>
                      <a:pPr>
                        <a:buNone/>
                      </a:pPr>
                      <a:r>
                        <a:rPr lang="en-US" altLang="zh-CN">
                          <a:solidFill>
                            <a:schemeClr val="bg2"/>
                          </a:solidFill>
                        </a:rPr>
                        <a:t>14</a:t>
                      </a:r>
                      <a:endParaRPr lang="en-US" altLang="zh-CN">
                        <a:solidFill>
                          <a:schemeClr val="bg2"/>
                        </a:solidFill>
                      </a:endParaRPr>
                    </a:p>
                  </a:txBody>
                  <a:tcPr>
                    <a:solidFill>
                      <a:srgbClr val="39558C"/>
                    </a:solidFill>
                  </a:tcPr>
                </a:tc>
                <a:tc>
                  <a:txBody>
                    <a:bodyPr/>
                    <a:lstStyle/>
                    <a:p>
                      <a:pPr>
                        <a:buNone/>
                      </a:pPr>
                      <a:r>
                        <a:rPr lang="en-US" altLang="zh-CN">
                          <a:solidFill>
                            <a:schemeClr val="bg2"/>
                          </a:solidFill>
                        </a:rPr>
                        <a:t>12</a:t>
                      </a:r>
                      <a:endParaRPr lang="en-US" altLang="zh-CN">
                        <a:solidFill>
                          <a:schemeClr val="bg2"/>
                        </a:solidFill>
                      </a:endParaRPr>
                    </a:p>
                  </a:txBody>
                  <a:tcPr>
                    <a:solidFill>
                      <a:srgbClr val="39558C"/>
                    </a:solidFill>
                  </a:tcPr>
                </a:tc>
                <a:tc>
                  <a:txBody>
                    <a:bodyPr/>
                    <a:lstStyle/>
                    <a:p>
                      <a:pPr>
                        <a:buNone/>
                      </a:pPr>
                      <a:r>
                        <a:rPr lang="en-US" altLang="zh-CN">
                          <a:solidFill>
                            <a:schemeClr val="bg2"/>
                          </a:solidFill>
                        </a:rPr>
                        <a:t>12</a:t>
                      </a:r>
                      <a:endParaRPr lang="en-US" altLang="zh-CN">
                        <a:solidFill>
                          <a:schemeClr val="bg2"/>
                        </a:solidFill>
                      </a:endParaRPr>
                    </a:p>
                  </a:txBody>
                  <a:tcPr>
                    <a:solidFill>
                      <a:srgbClr val="39558C"/>
                    </a:solidFill>
                  </a:tcPr>
                </a:tc>
                <a:tc>
                  <a:txBody>
                    <a:bodyPr/>
                    <a:lstStyle/>
                    <a:p>
                      <a:pPr>
                        <a:buNone/>
                      </a:pPr>
                      <a:r>
                        <a:rPr lang="en-US" altLang="zh-CN">
                          <a:solidFill>
                            <a:schemeClr val="bg2"/>
                          </a:solidFill>
                        </a:rPr>
                        <a:t>10</a:t>
                      </a:r>
                      <a:endParaRPr lang="en-US" altLang="zh-CN">
                        <a:solidFill>
                          <a:schemeClr val="bg2"/>
                        </a:solidFill>
                      </a:endParaRPr>
                    </a:p>
                  </a:txBody>
                  <a:tcPr>
                    <a:solidFill>
                      <a:srgbClr val="39558C"/>
                    </a:solidFill>
                  </a:tcPr>
                </a:tc>
                <a:tc>
                  <a:txBody>
                    <a:bodyPr/>
                    <a:lstStyle/>
                    <a:p>
                      <a:pPr>
                        <a:buNone/>
                      </a:pPr>
                      <a:r>
                        <a:rPr lang="en-US" altLang="zh-CN">
                          <a:solidFill>
                            <a:schemeClr val="bg2"/>
                          </a:solidFill>
                        </a:rPr>
                        <a:t>10</a:t>
                      </a:r>
                      <a:endParaRPr lang="en-US" altLang="zh-CN">
                        <a:solidFill>
                          <a:schemeClr val="bg2"/>
                        </a:solidFill>
                      </a:endParaRPr>
                    </a:p>
                  </a:txBody>
                  <a:tcPr>
                    <a:solidFill>
                      <a:srgbClr val="39558C"/>
                    </a:solidFill>
                  </a:tcPr>
                </a:tc>
                <a:tc>
                  <a:txBody>
                    <a:bodyPr/>
                    <a:lstStyle/>
                    <a:p>
                      <a:pPr>
                        <a:buNone/>
                      </a:pPr>
                      <a:r>
                        <a:rPr lang="en-US" altLang="zh-CN" dirty="0">
                          <a:solidFill>
                            <a:schemeClr val="bg2"/>
                          </a:solidFill>
                        </a:rPr>
                        <a:t>10</a:t>
                      </a:r>
                      <a:endParaRPr lang="en-US" altLang="zh-CN" dirty="0">
                        <a:solidFill>
                          <a:schemeClr val="bg2"/>
                        </a:solidFill>
                      </a:endParaRPr>
                    </a:p>
                  </a:txBody>
                  <a:tcPr>
                    <a:solidFill>
                      <a:srgbClr val="39558C"/>
                    </a:solidFill>
                  </a:tcPr>
                </a:tc>
              </a:tr>
            </a:tbl>
          </a:graphicData>
        </a:graphic>
      </p:graphicFrame>
      <p:pic>
        <p:nvPicPr>
          <p:cNvPr id="3" name="图片 2"/>
          <p:cNvPicPr>
            <a:picLocks noChangeAspect="1"/>
          </p:cNvPicPr>
          <p:nvPr/>
        </p:nvPicPr>
        <p:blipFill>
          <a:blip r:embed="rId2"/>
          <a:stretch>
            <a:fillRect/>
          </a:stretch>
        </p:blipFill>
        <p:spPr>
          <a:xfrm>
            <a:off x="417830" y="1773624"/>
            <a:ext cx="4637405" cy="4516403"/>
          </a:xfrm>
          <a:prstGeom prst="rect">
            <a:avLst/>
          </a:prstGeom>
        </p:spPr>
      </p:pic>
      <p:sp>
        <p:nvSpPr>
          <p:cNvPr id="5" name="文本框 4"/>
          <p:cNvSpPr txBox="1"/>
          <p:nvPr/>
        </p:nvSpPr>
        <p:spPr>
          <a:xfrm>
            <a:off x="5529580" y="2643624"/>
            <a:ext cx="6923405" cy="277640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t>猜想问题：每个作者都“专业”吗？</a:t>
            </a:r>
            <a:endParaRPr lang="en-US" altLang="zh-CN" dirty="0"/>
          </a:p>
          <a:p>
            <a:pPr marL="285750" indent="-285750">
              <a:lnSpc>
                <a:spcPct val="200000"/>
              </a:lnSpc>
              <a:buFont typeface="Arial" panose="020B0604020202020204" pitchFamily="34" charset="0"/>
              <a:buChar char="•"/>
            </a:pPr>
            <a:endParaRPr lang="en-US" altLang="zh-CN" dirty="0"/>
          </a:p>
          <a:p>
            <a:pPr marL="285750" indent="-285750">
              <a:lnSpc>
                <a:spcPct val="200000"/>
              </a:lnSpc>
              <a:buFont typeface="Arial" panose="020B0604020202020204" pitchFamily="34" charset="0"/>
              <a:buChar char="•"/>
            </a:pPr>
            <a:r>
              <a:rPr lang="zh-CN" altLang="en-US" dirty="0"/>
              <a:t>删去重复的数据后，每个作者所有作品在同一个类别下。</a:t>
            </a:r>
            <a:endParaRPr lang="en-US" altLang="zh-CN" dirty="0"/>
          </a:p>
          <a:p>
            <a:pPr marL="285750" indent="-285750">
              <a:lnSpc>
                <a:spcPct val="200000"/>
              </a:lnSpc>
              <a:buFont typeface="Arial" panose="020B0604020202020204" pitchFamily="34" charset="0"/>
              <a:buChar char="•"/>
            </a:pPr>
            <a:endParaRPr lang="en-US" altLang="zh-CN" dirty="0"/>
          </a:p>
          <a:p>
            <a:pPr marL="285750" indent="-285750">
              <a:lnSpc>
                <a:spcPct val="200000"/>
              </a:lnSpc>
              <a:buFont typeface="Arial" panose="020B0604020202020204" pitchFamily="34" charset="0"/>
              <a:buChar char="•"/>
            </a:pPr>
            <a:r>
              <a:rPr lang="zh-CN" altLang="en-US" dirty="0"/>
              <a:t>至此已经提前排除作者与类别两个变量的交互作用！</a:t>
            </a:r>
            <a:endParaRPr lang="zh-CN" altLang="en-US" dirty="0"/>
          </a:p>
        </p:txBody>
      </p:sp>
      <p:sp>
        <p:nvSpPr>
          <p:cNvPr id="8" name="文本框 7"/>
          <p:cNvSpPr txBox="1"/>
          <p:nvPr/>
        </p:nvSpPr>
        <p:spPr>
          <a:xfrm>
            <a:off x="6915785" y="0"/>
            <a:ext cx="5276215" cy="369332"/>
          </a:xfrm>
          <a:prstGeom prst="rect">
            <a:avLst/>
          </a:prstGeom>
          <a:noFill/>
        </p:spPr>
        <p:txBody>
          <a:bodyPr wrap="square" rtlCol="0">
            <a:spAutoFit/>
          </a:bodyPr>
          <a:lstStyle/>
          <a:p>
            <a:pPr algn="r"/>
            <a:r>
              <a:rPr lang="en-US" altLang="zh-CN" dirty="0"/>
              <a:t>1.1 duplicated observations</a:t>
            </a:r>
            <a:endParaRPr lang="en-US" altLang="zh-CN" dirty="0"/>
          </a:p>
        </p:txBody>
      </p:sp>
      <p:sp>
        <p:nvSpPr>
          <p:cNvPr id="9" name="文本框 8"/>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38"/>
    </mc:Choice>
    <mc:Fallback>
      <p:transition spd="slow" advTm="138"/>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31"/>
          <p:cNvSpPr>
            <a:spLocks noChangeAspect="1"/>
          </p:cNvSpPr>
          <p:nvPr>
            <p:custDataLst>
              <p:tags r:id="rId1"/>
            </p:custDataLst>
          </p:nvPr>
        </p:nvSpPr>
        <p:spPr>
          <a:xfrm>
            <a:off x="1293955" y="1323220"/>
            <a:ext cx="815283" cy="639829"/>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7" name="任意多边形 31"/>
          <p:cNvSpPr>
            <a:spLocks noChangeAspect="1"/>
          </p:cNvSpPr>
          <p:nvPr>
            <p:custDataLst>
              <p:tags r:id="rId2"/>
            </p:custDataLst>
          </p:nvPr>
        </p:nvSpPr>
        <p:spPr>
          <a:xfrm rot="10800000">
            <a:off x="10038961" y="4860578"/>
            <a:ext cx="859084" cy="674203"/>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3"/>
            </p:custDataLst>
          </p:nvPr>
        </p:nvSpPr>
        <p:spPr>
          <a:xfrm>
            <a:off x="1535430" y="2895600"/>
            <a:ext cx="9144064" cy="1066800"/>
          </a:xfrm>
          <a:prstGeom prst="rect">
            <a:avLst/>
          </a:prstGeom>
          <a:noFill/>
        </p:spPr>
        <p:txBody>
          <a:bodyPr wrap="square" lIns="63500" tIns="25400" rIns="63500" bIns="25400" rtlCol="0" anchor="ctr" anchorCtr="0">
            <a:normAutofit fontScale="90000" lnSpcReduction="10000"/>
          </a:bodyPr>
          <a:lstStyle/>
          <a:p>
            <a:pPr marL="0" indent="0" algn="ctr">
              <a:lnSpc>
                <a:spcPct val="100000"/>
              </a:lnSpc>
              <a:spcBef>
                <a:spcPts val="0"/>
              </a:spcBef>
              <a:spcAft>
                <a:spcPts val="0"/>
              </a:spcAft>
              <a:buSzPct val="100000"/>
              <a:buNone/>
            </a:pPr>
            <a:r>
              <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rPr>
              <a:t>Classification of</a:t>
            </a:r>
            <a:endPar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endParaRPr>
          </a:p>
          <a:p>
            <a:pPr marL="0" indent="0" algn="ctr">
              <a:lnSpc>
                <a:spcPct val="100000"/>
              </a:lnSpc>
              <a:spcBef>
                <a:spcPts val="0"/>
              </a:spcBef>
              <a:spcAft>
                <a:spcPts val="0"/>
              </a:spcAft>
              <a:buSzPct val="100000"/>
              <a:buNone/>
            </a:pPr>
            <a:r>
              <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rPr>
              <a:t>short video types based on PCA</a:t>
            </a:r>
            <a:endParaRPr lang="en-US" altLang="zh-CN" sz="4000" b="1" spc="200">
              <a:solidFill>
                <a:schemeClr val="tx1"/>
              </a:solidFill>
              <a:latin typeface="Times New Roman" panose="02020603050405020304" charset="0"/>
              <a:ea typeface="微软雅黑" panose="020B0503020204020204" pitchFamily="34" charset="-122"/>
              <a:cs typeface="Times New Roman" panose="02020603050405020304" charset="0"/>
            </a:endParaRPr>
          </a:p>
        </p:txBody>
      </p:sp>
    </p:spTree>
    <p:custDataLst>
      <p:tags r:id="rId4"/>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02630" y="3327400"/>
            <a:ext cx="5847080" cy="2030095"/>
          </a:xfrm>
          <a:prstGeom prst="rect">
            <a:avLst/>
          </a:prstGeom>
          <a:noFill/>
        </p:spPr>
        <p:txBody>
          <a:bodyPr wrap="square" rtlCol="0">
            <a:spAutoFit/>
          </a:bodyPr>
          <a:lstStyle/>
          <a:p>
            <a:pPr marL="285750" indent="-285750">
              <a:buFont typeface="Arial" panose="020B0604020202020204" pitchFamily="34" charset="0"/>
              <a:buChar char="•"/>
            </a:pPr>
            <a:r>
              <a:rPr lang="zh-CN" altLang="en-US">
                <a:sym typeface="+mn-ea"/>
              </a:rPr>
              <a:t>想从这个页面看出这个视频属于哪个类</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三维散点图看上去有明显的按类别的分层效果。</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决策树和随机森林对于按层次分布的这种情况分不出来，不适用于这种情况。</a:t>
            </a:r>
            <a:r>
              <a:rPr lang="zh-CN" altLang="en-US"/>
              <a:t>因此，我们首先考虑支持向量机，用点赞数，评论数和转发数来预测短视频类别。</a:t>
            </a:r>
            <a:endParaRPr lang="zh-CN" altLang="en-US"/>
          </a:p>
        </p:txBody>
      </p:sp>
      <p:sp>
        <p:nvSpPr>
          <p:cNvPr id="5" name="文本框 4"/>
          <p:cNvSpPr txBox="1"/>
          <p:nvPr/>
        </p:nvSpPr>
        <p:spPr>
          <a:xfrm>
            <a:off x="0" y="0"/>
            <a:ext cx="4399280" cy="368300"/>
          </a:xfrm>
          <a:prstGeom prst="rect">
            <a:avLst/>
          </a:prstGeom>
          <a:noFill/>
        </p:spPr>
        <p:txBody>
          <a:bodyPr wrap="square" rtlCol="0">
            <a:spAutoFit/>
          </a:bodyPr>
          <a:lstStyle/>
          <a:p>
            <a:r>
              <a:rPr lang="en-US" altLang="zh-CN"/>
              <a:t>Classification: scatter plot</a:t>
            </a:r>
            <a:endParaRPr lang="en-US" altLang="zh-CN"/>
          </a:p>
        </p:txBody>
      </p:sp>
      <p:pic>
        <p:nvPicPr>
          <p:cNvPr id="8" name="图片 7"/>
          <p:cNvPicPr>
            <a:picLocks noChangeAspect="1"/>
          </p:cNvPicPr>
          <p:nvPr/>
        </p:nvPicPr>
        <p:blipFill>
          <a:blip r:embed="rId1"/>
          <a:srcRect t="4030"/>
          <a:stretch>
            <a:fillRect/>
          </a:stretch>
        </p:blipFill>
        <p:spPr>
          <a:xfrm>
            <a:off x="631190" y="368300"/>
            <a:ext cx="3025140" cy="6294120"/>
          </a:xfrm>
          <a:prstGeom prst="rect">
            <a:avLst/>
          </a:prstGeom>
        </p:spPr>
      </p:pic>
      <p:sp>
        <p:nvSpPr>
          <p:cNvPr id="6" name="文本框 5"/>
          <p:cNvSpPr txBox="1"/>
          <p:nvPr/>
        </p:nvSpPr>
        <p:spPr>
          <a:xfrm>
            <a:off x="4251960" y="5586730"/>
            <a:ext cx="690245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可以用的数据：点赞数，评论数，转发数，</a:t>
            </a:r>
            <a:r>
              <a:rPr lang="en-US" altLang="zh-CN"/>
              <a:t>BGM</a:t>
            </a:r>
            <a:r>
              <a:rPr lang="zh-CN" altLang="en-US"/>
              <a:t>，标题字数</a:t>
            </a:r>
            <a:endParaRPr lang="zh-CN" altLang="en-US"/>
          </a:p>
        </p:txBody>
      </p:sp>
      <p:pic>
        <p:nvPicPr>
          <p:cNvPr id="7" name="图片 6" descr="newplot"/>
          <p:cNvPicPr>
            <a:picLocks noChangeAspect="1"/>
          </p:cNvPicPr>
          <p:nvPr/>
        </p:nvPicPr>
        <p:blipFill>
          <a:blip r:embed="rId2"/>
          <a:stretch>
            <a:fillRect/>
          </a:stretch>
        </p:blipFill>
        <p:spPr>
          <a:xfrm>
            <a:off x="5429250" y="258445"/>
            <a:ext cx="4968875" cy="3068955"/>
          </a:xfrm>
          <a:prstGeom prst="rect">
            <a:avLst/>
          </a:prstGeom>
        </p:spPr>
      </p:pic>
    </p:spTree>
    <p:custDataLst>
      <p:tags r:id="rId3"/>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734695" y="368300"/>
                <a:ext cx="1073150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多分类</a:t>
                </a:r>
                <a14:m>
                  <m:oMath xmlns:m="http://schemas.openxmlformats.org/officeDocument/2006/math">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𝑠𝑐𝑜𝑟𝑒</m:t>
                    </m:r>
                  </m:oMath>
                </a14:m>
                <a:r>
                  <a:rPr lang="zh-CN" altLang="en-US"/>
                  <a:t>计算：先将每一个类与其他类看成二分类问题，计算该类的</a:t>
                </a:r>
                <a:r>
                  <a:rPr lang="en-US" altLang="zh-CN"/>
                  <a:t>TP,FP,FN</a:t>
                </a:r>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734695" y="368300"/>
                <a:ext cx="10731500" cy="368300"/>
              </a:xfrm>
              <a:prstGeom prst="rect">
                <a:avLst/>
              </a:prstGeom>
              <a:blipFill rotWithShape="1">
                <a:blip r:embed="rId1"/>
                <a:stretch>
                  <a:fillRect/>
                </a:stretch>
              </a:blipFill>
            </p:spPr>
            <p:txBody>
              <a:bodyPr/>
              <a:lstStyle/>
              <a:p>
                <a:r>
                  <a:rPr lang="zh-CN" altLang="en-US">
                    <a:noFill/>
                  </a:rPr>
                  <a:t> </a:t>
                </a:r>
              </a:p>
            </p:txBody>
          </p:sp>
        </mc:Fallback>
      </mc:AlternateContent>
      <p:sp>
        <p:nvSpPr>
          <p:cNvPr id="3" name="文本框 2"/>
          <p:cNvSpPr txBox="1"/>
          <p:nvPr/>
        </p:nvSpPr>
        <p:spPr>
          <a:xfrm>
            <a:off x="319405" y="3938270"/>
            <a:ext cx="5740400"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a:t>精确率</a:t>
            </a:r>
            <a:r>
              <a:rPr lang="en-US" altLang="zh-CN"/>
              <a:t>   </a:t>
            </a:r>
            <a:endParaRPr lang="en-US" altLang="zh-CN"/>
          </a:p>
          <a:p>
            <a:pPr marL="285750" indent="-285750">
              <a:buFont typeface="Arial" panose="020B0604020202020204" pitchFamily="34" charset="0"/>
              <a:buChar char="•"/>
            </a:pPr>
            <a:r>
              <a:rPr lang="zh-CN" altLang="en-US"/>
              <a:t>召回率</a:t>
            </a:r>
            <a:endParaRPr lang="en-US" altLang="zh-CN"/>
          </a:p>
        </p:txBody>
      </p:sp>
      <mc:AlternateContent xmlns:mc="http://schemas.openxmlformats.org/markup-compatibility/2006" xmlns:a14="http://schemas.microsoft.com/office/drawing/2010/main">
        <mc:Choice Requires="a14">
          <p:graphicFrame>
            <p:nvGraphicFramePr>
              <p:cNvPr id="9" name="表格 8"/>
              <p:cNvGraphicFramePr/>
              <p:nvPr>
                <p:custDataLst>
                  <p:tags r:id="rId2"/>
                </p:custDataLst>
              </p:nvPr>
            </p:nvGraphicFramePr>
            <p:xfrm>
              <a:off x="734695" y="727710"/>
              <a:ext cx="10373360" cy="3006725"/>
            </p:xfrm>
            <a:graphic>
              <a:graphicData uri="http://schemas.openxmlformats.org/drawingml/2006/table">
                <a:tbl>
                  <a:tblPr firstRow="1" bandRow="1">
                    <a:tableStyleId>{5C22544A-7EE6-4342-B048-85BDC9FD1C3A}</a:tableStyleId>
                  </a:tblPr>
                  <a:tblGrid>
                    <a:gridCol w="1296670"/>
                    <a:gridCol w="1296670"/>
                    <a:gridCol w="1296670"/>
                    <a:gridCol w="1296670"/>
                    <a:gridCol w="1296670"/>
                    <a:gridCol w="1296670"/>
                    <a:gridCol w="1296670"/>
                    <a:gridCol w="1296670"/>
                  </a:tblGrid>
                  <a:tr h="450850">
                    <a:tc>
                      <a:txBody>
                        <a:bodyPr/>
                        <a:lstStyle/>
                        <a:p>
                          <a:pPr algn="ctr">
                            <a:buNone/>
                          </a:pPr>
                          <a:endParaRPr lang="zh-CN" altLang="en-US"/>
                        </a:p>
                      </a:txBody>
                      <a:tcPr/>
                    </a:tc>
                    <a:tc>
                      <a:txBody>
                        <a:bodyPr/>
                        <a:lstStyle/>
                        <a:p>
                          <a:pPr algn="ctr">
                            <a:buNone/>
                          </a:pPr>
                          <a:r>
                            <a:rPr lang="zh-CN" altLang="en-US"/>
                            <a:t>汽车</a:t>
                          </a:r>
                          <a:r>
                            <a:rPr lang="en-US" altLang="zh-CN"/>
                            <a:t>(283)</a:t>
                          </a:r>
                          <a:endParaRPr lang="en-US" altLang="zh-CN"/>
                        </a:p>
                      </a:txBody>
                      <a:tcPr/>
                    </a:tc>
                    <a:tc>
                      <a:txBody>
                        <a:bodyPr/>
                        <a:lstStyle/>
                        <a:p>
                          <a:pPr algn="ctr">
                            <a:buNone/>
                          </a:pPr>
                          <a:r>
                            <a:rPr lang="zh-CN" altLang="en-US"/>
                            <a:t>宠物</a:t>
                          </a:r>
                          <a:r>
                            <a:rPr lang="en-US" altLang="zh-CN"/>
                            <a:t>(280)</a:t>
                          </a:r>
                          <a:endParaRPr lang="en-US" altLang="zh-CN"/>
                        </a:p>
                      </a:txBody>
                      <a:tcPr/>
                    </a:tc>
                    <a:tc>
                      <a:txBody>
                        <a:bodyPr/>
                        <a:lstStyle/>
                        <a:p>
                          <a:pPr algn="ctr">
                            <a:buNone/>
                          </a:pPr>
                          <a:r>
                            <a:rPr lang="zh-CN" altLang="en-US"/>
                            <a:t>穿搭</a:t>
                          </a:r>
                          <a:r>
                            <a:rPr lang="en-US" altLang="zh-CN"/>
                            <a:t>(293)</a:t>
                          </a:r>
                          <a:endParaRPr lang="en-US" altLang="zh-CN"/>
                        </a:p>
                      </a:txBody>
                      <a:tcPr/>
                    </a:tc>
                    <a:tc>
                      <a:txBody>
                        <a:bodyPr/>
                        <a:lstStyle/>
                        <a:p>
                          <a:pPr algn="ctr">
                            <a:buNone/>
                          </a:pPr>
                          <a:r>
                            <a:rPr lang="zh-CN" altLang="en-US"/>
                            <a:t>美妆</a:t>
                          </a:r>
                          <a:r>
                            <a:rPr lang="en-US" altLang="zh-CN"/>
                            <a:t>(282)</a:t>
                          </a:r>
                          <a:endParaRPr lang="en-US" altLang="zh-CN"/>
                        </a:p>
                      </a:txBody>
                      <a:tcPr/>
                    </a:tc>
                    <a:tc>
                      <a:txBody>
                        <a:bodyPr/>
                        <a:lstStyle/>
                        <a:p>
                          <a:pPr algn="ctr">
                            <a:buNone/>
                          </a:pPr>
                          <a:r>
                            <a:rPr lang="zh-CN" altLang="en-US"/>
                            <a:t>美食</a:t>
                          </a:r>
                          <a:r>
                            <a:rPr lang="en-US" altLang="zh-CN"/>
                            <a:t>(287)</a:t>
                          </a:r>
                          <a:endParaRPr lang="en-US" altLang="zh-CN"/>
                        </a:p>
                      </a:txBody>
                      <a:tcPr/>
                    </a:tc>
                    <a:tc>
                      <a:txBody>
                        <a:bodyPr/>
                        <a:lstStyle/>
                        <a:p>
                          <a:pPr algn="ctr">
                            <a:buNone/>
                          </a:pPr>
                          <a:r>
                            <a:rPr lang="zh-CN" altLang="en-US"/>
                            <a:t>游戏</a:t>
                          </a:r>
                          <a:r>
                            <a:rPr lang="en-US" altLang="zh-CN"/>
                            <a:t>(290)</a:t>
                          </a:r>
                          <a:endParaRPr lang="en-US" altLang="zh-CN"/>
                        </a:p>
                      </a:txBody>
                      <a:tcPr/>
                    </a:tc>
                    <a:tc>
                      <a:txBody>
                        <a:bodyPr/>
                        <a:lstStyle/>
                        <a:p>
                          <a:pPr algn="ctr">
                            <a:buNone/>
                          </a:pPr>
                          <a:r>
                            <a:rPr lang="zh-CN" altLang="en-US"/>
                            <a:t>剧情</a:t>
                          </a:r>
                          <a:r>
                            <a:rPr lang="en-US" altLang="zh-CN"/>
                            <a:t>(125)</a:t>
                          </a:r>
                          <a:endParaRPr lang="en-US" altLang="zh-CN"/>
                        </a:p>
                      </a:txBody>
                      <a:tcPr/>
                    </a:tc>
                  </a:tr>
                  <a:tr h="426085">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Cambria Math" panose="02040503050406030204" pitchFamily="18" charset="0"/>
                                  </a:rPr>
                                  <m:t>𝑇𝑃</m:t>
                                </m:r>
                              </m:oMath>
                            </m:oMathPara>
                          </a14:m>
                          <a:endParaRPr lang="en-US" altLang="zh-CN"/>
                        </a:p>
                      </a:txBody>
                      <a:tcPr/>
                    </a:tc>
                    <a:tc>
                      <a:txBody>
                        <a:bodyPr/>
                        <a:lstStyle/>
                        <a:p>
                          <a:pPr algn="ctr">
                            <a:buNone/>
                          </a:pPr>
                          <a:r>
                            <a:rPr lang="en-US" altLang="zh-CN"/>
                            <a:t>182</a:t>
                          </a:r>
                          <a:endParaRPr lang="en-US" altLang="zh-CN"/>
                        </a:p>
                      </a:txBody>
                      <a:tcPr/>
                    </a:tc>
                    <a:tc>
                      <a:txBody>
                        <a:bodyPr/>
                        <a:lstStyle/>
                        <a:p>
                          <a:pPr algn="ctr">
                            <a:buNone/>
                          </a:pPr>
                          <a:r>
                            <a:rPr lang="en-US" altLang="zh-CN"/>
                            <a:t>116</a:t>
                          </a:r>
                          <a:endParaRPr lang="en-US" altLang="zh-CN"/>
                        </a:p>
                      </a:txBody>
                      <a:tcPr/>
                    </a:tc>
                    <a:tc>
                      <a:txBody>
                        <a:bodyPr/>
                        <a:lstStyle/>
                        <a:p>
                          <a:pPr algn="ctr">
                            <a:buNone/>
                          </a:pPr>
                          <a:r>
                            <a:rPr lang="en-US" altLang="zh-CN"/>
                            <a:t>145</a:t>
                          </a:r>
                          <a:endParaRPr lang="en-US" altLang="zh-CN"/>
                        </a:p>
                      </a:txBody>
                      <a:tcPr/>
                    </a:tc>
                    <a:tc>
                      <a:txBody>
                        <a:bodyPr/>
                        <a:lstStyle/>
                        <a:p>
                          <a:pPr algn="ctr">
                            <a:buNone/>
                          </a:pPr>
                          <a:r>
                            <a:rPr lang="en-US" altLang="zh-CN"/>
                            <a:t>101</a:t>
                          </a:r>
                          <a:endParaRPr lang="en-US" altLang="zh-CN"/>
                        </a:p>
                      </a:txBody>
                      <a:tcPr/>
                    </a:tc>
                    <a:tc>
                      <a:txBody>
                        <a:bodyPr/>
                        <a:lstStyle/>
                        <a:p>
                          <a:pPr algn="ctr">
                            <a:buNone/>
                          </a:pPr>
                          <a:r>
                            <a:rPr lang="en-US" altLang="zh-CN"/>
                            <a:t>83</a:t>
                          </a:r>
                          <a:endParaRPr lang="en-US" altLang="zh-CN"/>
                        </a:p>
                      </a:txBody>
                      <a:tcPr/>
                    </a:tc>
                    <a:tc>
                      <a:txBody>
                        <a:bodyPr/>
                        <a:lstStyle/>
                        <a:p>
                          <a:pPr algn="ctr">
                            <a:buNone/>
                          </a:pPr>
                          <a:r>
                            <a:rPr lang="en-US" altLang="zh-CN"/>
                            <a:t>203</a:t>
                          </a:r>
                          <a:endParaRPr lang="en-US" altLang="zh-CN"/>
                        </a:p>
                      </a:txBody>
                      <a:tcPr/>
                    </a:tc>
                    <a:tc>
                      <a:txBody>
                        <a:bodyPr/>
                        <a:lstStyle/>
                        <a:p>
                          <a:pPr algn="ctr">
                            <a:buNone/>
                          </a:pPr>
                          <a:r>
                            <a:rPr lang="en-US" altLang="zh-CN"/>
                            <a:t>45</a:t>
                          </a:r>
                          <a:endParaRPr lang="en-US" altLang="zh-CN"/>
                        </a:p>
                      </a:txBody>
                      <a:tcPr/>
                    </a:tc>
                  </a:tr>
                  <a:tr h="426085">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Cambria Math" panose="02040503050406030204" pitchFamily="18" charset="0"/>
                                  </a:rPr>
                                  <m:t>𝐹𝑃</m:t>
                                </m:r>
                              </m:oMath>
                            </m:oMathPara>
                          </a14:m>
                          <a:endParaRPr lang="en-US" altLang="zh-CN"/>
                        </a:p>
                      </a:txBody>
                      <a:tcPr/>
                    </a:tc>
                    <a:tc>
                      <a:txBody>
                        <a:bodyPr/>
                        <a:lstStyle/>
                        <a:p>
                          <a:pPr algn="ctr">
                            <a:buNone/>
                          </a:pPr>
                          <a:r>
                            <a:rPr lang="en-US" altLang="zh-CN"/>
                            <a:t>8</a:t>
                          </a:r>
                          <a:endParaRPr lang="en-US" altLang="zh-CN"/>
                        </a:p>
                      </a:txBody>
                      <a:tcPr/>
                    </a:tc>
                    <a:tc>
                      <a:txBody>
                        <a:bodyPr/>
                        <a:lstStyle/>
                        <a:p>
                          <a:pPr algn="ctr">
                            <a:buNone/>
                          </a:pPr>
                          <a:r>
                            <a:rPr lang="en-US" altLang="zh-CN"/>
                            <a:t>76</a:t>
                          </a:r>
                          <a:endParaRPr lang="en-US" altLang="zh-CN"/>
                        </a:p>
                      </a:txBody>
                      <a:tcPr/>
                    </a:tc>
                    <a:tc>
                      <a:txBody>
                        <a:bodyPr/>
                        <a:lstStyle/>
                        <a:p>
                          <a:pPr algn="ctr">
                            <a:buNone/>
                          </a:pPr>
                          <a:r>
                            <a:rPr lang="en-US" altLang="zh-CN"/>
                            <a:t>145</a:t>
                          </a:r>
                          <a:endParaRPr lang="en-US" altLang="zh-CN"/>
                        </a:p>
                      </a:txBody>
                      <a:tcPr/>
                    </a:tc>
                    <a:tc>
                      <a:txBody>
                        <a:bodyPr/>
                        <a:lstStyle/>
                        <a:p>
                          <a:pPr algn="ctr">
                            <a:buNone/>
                          </a:pPr>
                          <a:r>
                            <a:rPr lang="en-US" altLang="zh-CN"/>
                            <a:t>179</a:t>
                          </a:r>
                          <a:endParaRPr lang="en-US" altLang="zh-CN"/>
                        </a:p>
                      </a:txBody>
                      <a:tcPr/>
                    </a:tc>
                    <a:tc>
                      <a:txBody>
                        <a:bodyPr/>
                        <a:lstStyle/>
                        <a:p>
                          <a:pPr algn="ctr">
                            <a:buNone/>
                          </a:pPr>
                          <a:r>
                            <a:rPr lang="en-US" altLang="zh-CN"/>
                            <a:t>144</a:t>
                          </a:r>
                          <a:endParaRPr lang="en-US" altLang="zh-CN"/>
                        </a:p>
                      </a:txBody>
                      <a:tcPr/>
                    </a:tc>
                    <a:tc>
                      <a:txBody>
                        <a:bodyPr/>
                        <a:lstStyle/>
                        <a:p>
                          <a:pPr algn="ctr">
                            <a:buNone/>
                          </a:pPr>
                          <a:r>
                            <a:rPr lang="en-US" altLang="zh-CN"/>
                            <a:t>322</a:t>
                          </a:r>
                          <a:endParaRPr lang="en-US" altLang="zh-CN"/>
                        </a:p>
                      </a:txBody>
                      <a:tcPr/>
                    </a:tc>
                    <a:tc>
                      <a:txBody>
                        <a:bodyPr/>
                        <a:lstStyle/>
                        <a:p>
                          <a:pPr algn="ctr">
                            <a:buNone/>
                          </a:pPr>
                          <a:r>
                            <a:rPr lang="en-US" altLang="zh-CN"/>
                            <a:t>91</a:t>
                          </a:r>
                          <a:endParaRPr lang="en-US" altLang="zh-CN"/>
                        </a:p>
                      </a:txBody>
                      <a:tcPr/>
                    </a:tc>
                  </a:tr>
                  <a:tr h="426085">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Cambria Math" panose="02040503050406030204" pitchFamily="18" charset="0"/>
                                  </a:rPr>
                                  <m:t>𝐹𝑁</m:t>
                                </m:r>
                              </m:oMath>
                            </m:oMathPara>
                          </a14:m>
                          <a:endParaRPr lang="en-US" altLang="zh-CN"/>
                        </a:p>
                      </a:txBody>
                      <a:tcPr/>
                    </a:tc>
                    <a:tc>
                      <a:txBody>
                        <a:bodyPr/>
                        <a:lstStyle/>
                        <a:p>
                          <a:pPr algn="ctr">
                            <a:buNone/>
                          </a:pPr>
                          <a:r>
                            <a:rPr lang="en-US" altLang="zh-CN"/>
                            <a:t>101</a:t>
                          </a:r>
                          <a:endParaRPr lang="en-US" altLang="zh-CN"/>
                        </a:p>
                      </a:txBody>
                      <a:tcPr/>
                    </a:tc>
                    <a:tc>
                      <a:txBody>
                        <a:bodyPr/>
                        <a:lstStyle/>
                        <a:p>
                          <a:pPr algn="ctr">
                            <a:buNone/>
                          </a:pPr>
                          <a:r>
                            <a:rPr lang="en-US" altLang="zh-CN"/>
                            <a:t>164</a:t>
                          </a:r>
                          <a:endParaRPr lang="en-US" altLang="zh-CN"/>
                        </a:p>
                      </a:txBody>
                      <a:tcPr/>
                    </a:tc>
                    <a:tc>
                      <a:txBody>
                        <a:bodyPr/>
                        <a:lstStyle/>
                        <a:p>
                          <a:pPr algn="ctr">
                            <a:buNone/>
                          </a:pPr>
                          <a:r>
                            <a:rPr lang="en-US" altLang="zh-CN"/>
                            <a:t>148</a:t>
                          </a:r>
                          <a:endParaRPr lang="en-US" altLang="zh-CN"/>
                        </a:p>
                      </a:txBody>
                      <a:tcPr/>
                    </a:tc>
                    <a:tc>
                      <a:txBody>
                        <a:bodyPr/>
                        <a:lstStyle/>
                        <a:p>
                          <a:pPr algn="ctr">
                            <a:buNone/>
                          </a:pPr>
                          <a:r>
                            <a:rPr lang="en-US" altLang="zh-CN"/>
                            <a:t>181</a:t>
                          </a:r>
                          <a:endParaRPr lang="en-US" altLang="zh-CN"/>
                        </a:p>
                      </a:txBody>
                      <a:tcPr/>
                    </a:tc>
                    <a:tc>
                      <a:txBody>
                        <a:bodyPr/>
                        <a:lstStyle/>
                        <a:p>
                          <a:pPr algn="ctr">
                            <a:buNone/>
                          </a:pPr>
                          <a:r>
                            <a:rPr lang="en-US" altLang="zh-CN"/>
                            <a:t>204</a:t>
                          </a:r>
                          <a:endParaRPr lang="en-US" altLang="zh-CN"/>
                        </a:p>
                      </a:txBody>
                      <a:tcPr/>
                    </a:tc>
                    <a:tc>
                      <a:txBody>
                        <a:bodyPr/>
                        <a:lstStyle/>
                        <a:p>
                          <a:pPr algn="ctr">
                            <a:buNone/>
                          </a:pPr>
                          <a:r>
                            <a:rPr lang="en-US" altLang="zh-CN"/>
                            <a:t>87</a:t>
                          </a:r>
                          <a:endParaRPr lang="en-US" altLang="zh-CN"/>
                        </a:p>
                      </a:txBody>
                      <a:tcPr/>
                    </a:tc>
                    <a:tc>
                      <a:txBody>
                        <a:bodyPr/>
                        <a:lstStyle/>
                        <a:p>
                          <a:pPr algn="ctr">
                            <a:buNone/>
                          </a:pPr>
                          <a:r>
                            <a:rPr lang="en-US" altLang="zh-CN"/>
                            <a:t>80</a:t>
                          </a:r>
                          <a:endParaRPr lang="en-US" altLang="zh-CN"/>
                        </a:p>
                      </a:txBody>
                      <a:tcPr/>
                    </a:tc>
                  </a:tr>
                  <a:tr h="425450">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Cambria Math" panose="02040503050406030204" pitchFamily="18" charset="0"/>
                                  </a:rPr>
                                  <m:t>𝑃𝑟𝑒𝑐𝑖𝑠𝑖𝑜𝑛</m:t>
                                </m:r>
                              </m:oMath>
                            </m:oMathPara>
                          </a14:m>
                          <a:endParaRPr lang="zh-CN" altLang="en-US"/>
                        </a:p>
                      </a:txBody>
                      <a:tcPr/>
                    </a:tc>
                    <a:tc>
                      <a:txBody>
                        <a:bodyPr/>
                        <a:lstStyle/>
                        <a:p>
                          <a:pPr algn="ctr">
                            <a:buNone/>
                          </a:pPr>
                          <a:r>
                            <a:rPr lang="en-US" altLang="zh-CN"/>
                            <a:t>0.9579</a:t>
                          </a:r>
                          <a:endParaRPr lang="en-US" altLang="zh-CN"/>
                        </a:p>
                      </a:txBody>
                      <a:tcPr/>
                    </a:tc>
                    <a:tc>
                      <a:txBody>
                        <a:bodyPr/>
                        <a:lstStyle/>
                        <a:p>
                          <a:pPr algn="ctr">
                            <a:buNone/>
                          </a:pPr>
                          <a:r>
                            <a:rPr lang="en-US" altLang="zh-CN"/>
                            <a:t>0.6042</a:t>
                          </a:r>
                          <a:endParaRPr lang="en-US" altLang="zh-CN"/>
                        </a:p>
                      </a:txBody>
                      <a:tcPr/>
                    </a:tc>
                    <a:tc>
                      <a:txBody>
                        <a:bodyPr/>
                        <a:lstStyle/>
                        <a:p>
                          <a:pPr algn="ctr">
                            <a:buNone/>
                          </a:pPr>
                          <a:r>
                            <a:rPr lang="en-US" altLang="zh-CN"/>
                            <a:t>0.5000</a:t>
                          </a:r>
                          <a:endParaRPr lang="en-US" altLang="zh-CN"/>
                        </a:p>
                      </a:txBody>
                      <a:tcPr/>
                    </a:tc>
                    <a:tc>
                      <a:txBody>
                        <a:bodyPr/>
                        <a:lstStyle/>
                        <a:p>
                          <a:pPr algn="ctr">
                            <a:buNone/>
                          </a:pPr>
                          <a:r>
                            <a:rPr lang="en-US" altLang="zh-CN"/>
                            <a:t>0.3607</a:t>
                          </a:r>
                          <a:endParaRPr lang="en-US" altLang="zh-CN"/>
                        </a:p>
                      </a:txBody>
                      <a:tcPr/>
                    </a:tc>
                    <a:tc>
                      <a:txBody>
                        <a:bodyPr/>
                        <a:lstStyle/>
                        <a:p>
                          <a:pPr algn="ctr">
                            <a:buNone/>
                          </a:pPr>
                          <a:r>
                            <a:rPr lang="en-US" altLang="zh-CN"/>
                            <a:t>0.3656</a:t>
                          </a:r>
                          <a:endParaRPr lang="en-US" altLang="zh-CN"/>
                        </a:p>
                      </a:txBody>
                      <a:tcPr/>
                    </a:tc>
                    <a:tc>
                      <a:txBody>
                        <a:bodyPr/>
                        <a:lstStyle/>
                        <a:p>
                          <a:pPr algn="ctr">
                            <a:buNone/>
                          </a:pPr>
                          <a:r>
                            <a:rPr lang="en-US" altLang="zh-CN"/>
                            <a:t>0.3867</a:t>
                          </a:r>
                          <a:endParaRPr lang="en-US" altLang="zh-CN"/>
                        </a:p>
                      </a:txBody>
                      <a:tcPr/>
                    </a:tc>
                    <a:tc>
                      <a:txBody>
                        <a:bodyPr/>
                        <a:lstStyle/>
                        <a:p>
                          <a:pPr algn="ctr">
                            <a:buNone/>
                          </a:pPr>
                          <a:r>
                            <a:rPr lang="en-US" altLang="zh-CN"/>
                            <a:t>0.3309</a:t>
                          </a:r>
                          <a:endParaRPr lang="en-US" altLang="zh-CN"/>
                        </a:p>
                      </a:txBody>
                      <a:tcPr/>
                    </a:tc>
                  </a:tr>
                  <a:tr h="426085">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Cambria Math" panose="02040503050406030204" pitchFamily="18" charset="0"/>
                                  </a:rPr>
                                  <m:t>𝑅𝑒𝑐𝑎𝑙𝑙</m:t>
                                </m:r>
                              </m:oMath>
                            </m:oMathPara>
                          </a14:m>
                          <a:endParaRPr lang="zh-CN" altLang="en-US"/>
                        </a:p>
                      </a:txBody>
                      <a:tcPr/>
                    </a:tc>
                    <a:tc>
                      <a:txBody>
                        <a:bodyPr/>
                        <a:lstStyle/>
                        <a:p>
                          <a:pPr algn="ctr">
                            <a:buNone/>
                          </a:pPr>
                          <a:r>
                            <a:rPr lang="en-US" altLang="zh-CN"/>
                            <a:t>0.6431</a:t>
                          </a:r>
                          <a:endParaRPr lang="en-US" altLang="zh-CN"/>
                        </a:p>
                      </a:txBody>
                      <a:tcPr/>
                    </a:tc>
                    <a:tc>
                      <a:txBody>
                        <a:bodyPr/>
                        <a:lstStyle/>
                        <a:p>
                          <a:pPr algn="ctr">
                            <a:buNone/>
                          </a:pPr>
                          <a:r>
                            <a:rPr lang="en-US" altLang="zh-CN"/>
                            <a:t>0.4143</a:t>
                          </a:r>
                          <a:endParaRPr lang="en-US" altLang="zh-CN"/>
                        </a:p>
                      </a:txBody>
                      <a:tcPr/>
                    </a:tc>
                    <a:tc>
                      <a:txBody>
                        <a:bodyPr/>
                        <a:lstStyle/>
                        <a:p>
                          <a:pPr algn="ctr">
                            <a:buNone/>
                          </a:pPr>
                          <a:r>
                            <a:rPr lang="en-US" altLang="zh-CN"/>
                            <a:t>0.4949</a:t>
                          </a:r>
                          <a:endParaRPr lang="en-US" altLang="zh-CN"/>
                        </a:p>
                      </a:txBody>
                      <a:tcPr/>
                    </a:tc>
                    <a:tc>
                      <a:txBody>
                        <a:bodyPr/>
                        <a:lstStyle/>
                        <a:p>
                          <a:pPr algn="ctr">
                            <a:buNone/>
                          </a:pPr>
                          <a:r>
                            <a:rPr lang="en-US" altLang="zh-CN"/>
                            <a:t>0.3582</a:t>
                          </a:r>
                          <a:endParaRPr lang="en-US" altLang="zh-CN"/>
                        </a:p>
                      </a:txBody>
                      <a:tcPr/>
                    </a:tc>
                    <a:tc>
                      <a:txBody>
                        <a:bodyPr/>
                        <a:lstStyle/>
                        <a:p>
                          <a:pPr algn="ctr">
                            <a:buNone/>
                          </a:pPr>
                          <a:r>
                            <a:rPr lang="en-US" altLang="zh-CN"/>
                            <a:t>0.2892</a:t>
                          </a:r>
                          <a:endParaRPr lang="en-US" altLang="zh-CN"/>
                        </a:p>
                      </a:txBody>
                      <a:tcPr/>
                    </a:tc>
                    <a:tc>
                      <a:txBody>
                        <a:bodyPr/>
                        <a:lstStyle/>
                        <a:p>
                          <a:pPr algn="ctr">
                            <a:buNone/>
                          </a:pPr>
                          <a:r>
                            <a:rPr lang="en-US" altLang="zh-CN"/>
                            <a:t>0.7000</a:t>
                          </a:r>
                          <a:endParaRPr lang="en-US" altLang="zh-CN"/>
                        </a:p>
                      </a:txBody>
                      <a:tcPr/>
                    </a:tc>
                    <a:tc>
                      <a:txBody>
                        <a:bodyPr/>
                        <a:lstStyle/>
                        <a:p>
                          <a:pPr algn="ctr">
                            <a:buNone/>
                          </a:pPr>
                          <a:r>
                            <a:rPr lang="en-US" altLang="zh-CN"/>
                            <a:t>0.3600</a:t>
                          </a:r>
                          <a:endParaRPr lang="en-US" altLang="zh-CN"/>
                        </a:p>
                      </a:txBody>
                      <a:tcPr/>
                    </a:tc>
                  </a:tr>
                  <a:tr h="426085">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Cambria Math" panose="02040503050406030204" pitchFamily="18" charset="0"/>
                                  </a:rPr>
                                  <m:t>𝐹</m:t>
                                </m:r>
                                <m:r>
                                  <a:rPr lang="en-US" altLang="zh-CN" sz="1800" i="1">
                                    <a:latin typeface="Cambria Math" panose="02040503050406030204" pitchFamily="18" charset="0"/>
                                    <a:cs typeface="Cambria Math" panose="02040503050406030204" pitchFamily="18" charset="0"/>
                                  </a:rPr>
                                  <m:t>1</m:t>
                                </m:r>
                                <m:r>
                                  <a:rPr lang="en-US" altLang="zh-CN" sz="1800" i="1">
                                    <a:latin typeface="Cambria Math" panose="02040503050406030204" pitchFamily="18" charset="0"/>
                                    <a:cs typeface="Cambria Math" panose="02040503050406030204" pitchFamily="18" charset="0"/>
                                  </a:rPr>
                                  <m:t>𝑠𝑐𝑜𝑟𝑒</m:t>
                                </m:r>
                              </m:oMath>
                            </m:oMathPara>
                          </a14:m>
                          <a:endParaRPr lang="en-US" altLang="zh-CN"/>
                        </a:p>
                      </a:txBody>
                      <a:tcPr/>
                    </a:tc>
                    <a:tc>
                      <a:txBody>
                        <a:bodyPr/>
                        <a:lstStyle/>
                        <a:p>
                          <a:pPr algn="ctr">
                            <a:buNone/>
                          </a:pPr>
                          <a:r>
                            <a:rPr lang="en-US" altLang="zh-CN"/>
                            <a:t>0.7696</a:t>
                          </a:r>
                          <a:endParaRPr lang="en-US" altLang="zh-CN"/>
                        </a:p>
                      </a:txBody>
                      <a:tcPr/>
                    </a:tc>
                    <a:tc>
                      <a:txBody>
                        <a:bodyPr/>
                        <a:lstStyle/>
                        <a:p>
                          <a:pPr algn="ctr">
                            <a:buNone/>
                          </a:pPr>
                          <a:r>
                            <a:rPr lang="en-US" altLang="zh-CN"/>
                            <a:t>0.4915</a:t>
                          </a:r>
                          <a:endParaRPr lang="en-US" altLang="zh-CN"/>
                        </a:p>
                      </a:txBody>
                      <a:tcPr/>
                    </a:tc>
                    <a:tc>
                      <a:txBody>
                        <a:bodyPr/>
                        <a:lstStyle/>
                        <a:p>
                          <a:pPr algn="ctr">
                            <a:buNone/>
                          </a:pPr>
                          <a:r>
                            <a:rPr lang="en-US" altLang="zh-CN"/>
                            <a:t>0.4974</a:t>
                          </a:r>
                          <a:endParaRPr lang="en-US" altLang="zh-CN"/>
                        </a:p>
                      </a:txBody>
                      <a:tcPr/>
                    </a:tc>
                    <a:tc>
                      <a:txBody>
                        <a:bodyPr/>
                        <a:lstStyle/>
                        <a:p>
                          <a:pPr algn="ctr">
                            <a:buNone/>
                          </a:pPr>
                          <a:r>
                            <a:rPr lang="en-US" altLang="zh-CN"/>
                            <a:t>0.3594</a:t>
                          </a:r>
                          <a:endParaRPr lang="en-US" altLang="zh-CN"/>
                        </a:p>
                      </a:txBody>
                      <a:tcPr/>
                    </a:tc>
                    <a:tc>
                      <a:txBody>
                        <a:bodyPr/>
                        <a:lstStyle/>
                        <a:p>
                          <a:pPr algn="ctr">
                            <a:buNone/>
                          </a:pPr>
                          <a:r>
                            <a:rPr lang="en-US" altLang="zh-CN"/>
                            <a:t>0.3230</a:t>
                          </a:r>
                          <a:endParaRPr lang="en-US" altLang="zh-CN"/>
                        </a:p>
                      </a:txBody>
                      <a:tcPr/>
                    </a:tc>
                    <a:tc>
                      <a:txBody>
                        <a:bodyPr/>
                        <a:lstStyle/>
                        <a:p>
                          <a:pPr algn="ctr">
                            <a:buNone/>
                          </a:pPr>
                          <a:r>
                            <a:rPr lang="en-US" altLang="zh-CN"/>
                            <a:t>0.4982</a:t>
                          </a:r>
                          <a:endParaRPr lang="en-US" altLang="zh-CN"/>
                        </a:p>
                      </a:txBody>
                      <a:tcPr/>
                    </a:tc>
                    <a:tc>
                      <a:txBody>
                        <a:bodyPr/>
                        <a:lstStyle/>
                        <a:p>
                          <a:pPr algn="ctr">
                            <a:buNone/>
                          </a:pPr>
                          <a:r>
                            <a:rPr lang="en-US" altLang="zh-CN"/>
                            <a:t>0.3448</a:t>
                          </a:r>
                          <a:endParaRPr lang="en-US" altLang="zh-CN"/>
                        </a:p>
                      </a:txBody>
                      <a:tcPr/>
                    </a:tc>
                  </a:tr>
                </a:tbl>
              </a:graphicData>
            </a:graphic>
          </p:graphicFrame>
        </mc:Choice>
        <mc:Fallback xmlns="">
          <p:graphicFrame>
            <p:nvGraphicFramePr>
              <p:cNvPr id="9" name="表格 8"/>
              <p:cNvGraphicFramePr/>
              <p:nvPr>
                <p:custDataLst>
                  <p:tags r:id="rId3"/>
                </p:custDataLst>
              </p:nvPr>
            </p:nvGraphicFramePr>
            <p:xfrm>
              <a:off x="734695" y="727710"/>
              <a:ext cx="10373360" cy="3006725"/>
            </p:xfrm>
            <a:graphic>
              <a:graphicData uri="http://schemas.openxmlformats.org/drawingml/2006/table">
                <a:tbl>
                  <a:tblPr firstRow="1" bandRow="1">
                    <a:tableStyleId>{5C22544A-7EE6-4342-B048-85BDC9FD1C3A}</a:tableStyleId>
                  </a:tblPr>
                  <a:tblGrid>
                    <a:gridCol w="1296670"/>
                    <a:gridCol w="1296670"/>
                    <a:gridCol w="1296670"/>
                    <a:gridCol w="1296670"/>
                    <a:gridCol w="1296670"/>
                    <a:gridCol w="1296670"/>
                    <a:gridCol w="1296670"/>
                    <a:gridCol w="1296670"/>
                  </a:tblGrid>
                  <a:tr h="450850">
                    <a:tc>
                      <a:txBody>
                        <a:bodyPr/>
                        <a:lstStyle/>
                        <a:p>
                          <a:pPr algn="ctr">
                            <a:buNone/>
                          </a:pPr>
                          <a:endParaRPr lang="zh-CN" altLang="en-US"/>
                        </a:p>
                      </a:txBody>
                      <a:tcPr/>
                    </a:tc>
                    <a:tc>
                      <a:txBody>
                        <a:bodyPr/>
                        <a:lstStyle/>
                        <a:p>
                          <a:pPr algn="ctr">
                            <a:buNone/>
                          </a:pPr>
                          <a:r>
                            <a:rPr lang="zh-CN" altLang="en-US"/>
                            <a:t>汽车</a:t>
                          </a:r>
                          <a:r>
                            <a:rPr lang="en-US" altLang="zh-CN"/>
                            <a:t>(283)</a:t>
                          </a:r>
                          <a:endParaRPr lang="en-US" altLang="zh-CN"/>
                        </a:p>
                      </a:txBody>
                      <a:tcPr/>
                    </a:tc>
                    <a:tc>
                      <a:txBody>
                        <a:bodyPr/>
                        <a:lstStyle/>
                        <a:p>
                          <a:pPr algn="ctr">
                            <a:buNone/>
                          </a:pPr>
                          <a:r>
                            <a:rPr lang="zh-CN" altLang="en-US"/>
                            <a:t>宠物</a:t>
                          </a:r>
                          <a:r>
                            <a:rPr lang="en-US" altLang="zh-CN"/>
                            <a:t>(280)</a:t>
                          </a:r>
                          <a:endParaRPr lang="en-US" altLang="zh-CN"/>
                        </a:p>
                      </a:txBody>
                      <a:tcPr/>
                    </a:tc>
                    <a:tc>
                      <a:txBody>
                        <a:bodyPr/>
                        <a:lstStyle/>
                        <a:p>
                          <a:pPr algn="ctr">
                            <a:buNone/>
                          </a:pPr>
                          <a:r>
                            <a:rPr lang="zh-CN" altLang="en-US"/>
                            <a:t>穿搭</a:t>
                          </a:r>
                          <a:r>
                            <a:rPr lang="en-US" altLang="zh-CN"/>
                            <a:t>(293)</a:t>
                          </a:r>
                          <a:endParaRPr lang="en-US" altLang="zh-CN"/>
                        </a:p>
                      </a:txBody>
                      <a:tcPr/>
                    </a:tc>
                    <a:tc>
                      <a:txBody>
                        <a:bodyPr/>
                        <a:lstStyle/>
                        <a:p>
                          <a:pPr algn="ctr">
                            <a:buNone/>
                          </a:pPr>
                          <a:r>
                            <a:rPr lang="zh-CN" altLang="en-US"/>
                            <a:t>美妆</a:t>
                          </a:r>
                          <a:r>
                            <a:rPr lang="en-US" altLang="zh-CN"/>
                            <a:t>(282)</a:t>
                          </a:r>
                          <a:endParaRPr lang="en-US" altLang="zh-CN"/>
                        </a:p>
                      </a:txBody>
                      <a:tcPr/>
                    </a:tc>
                    <a:tc>
                      <a:txBody>
                        <a:bodyPr/>
                        <a:lstStyle/>
                        <a:p>
                          <a:pPr algn="ctr">
                            <a:buNone/>
                          </a:pPr>
                          <a:r>
                            <a:rPr lang="zh-CN" altLang="en-US"/>
                            <a:t>美食</a:t>
                          </a:r>
                          <a:r>
                            <a:rPr lang="en-US" altLang="zh-CN"/>
                            <a:t>(287)</a:t>
                          </a:r>
                          <a:endParaRPr lang="en-US" altLang="zh-CN"/>
                        </a:p>
                      </a:txBody>
                      <a:tcPr/>
                    </a:tc>
                    <a:tc>
                      <a:txBody>
                        <a:bodyPr/>
                        <a:lstStyle/>
                        <a:p>
                          <a:pPr algn="ctr">
                            <a:buNone/>
                          </a:pPr>
                          <a:r>
                            <a:rPr lang="zh-CN" altLang="en-US"/>
                            <a:t>游戏</a:t>
                          </a:r>
                          <a:r>
                            <a:rPr lang="en-US" altLang="zh-CN"/>
                            <a:t>(290)</a:t>
                          </a:r>
                          <a:endParaRPr lang="en-US" altLang="zh-CN"/>
                        </a:p>
                      </a:txBody>
                      <a:tcPr/>
                    </a:tc>
                    <a:tc>
                      <a:txBody>
                        <a:bodyPr/>
                        <a:lstStyle/>
                        <a:p>
                          <a:pPr algn="ctr">
                            <a:buNone/>
                          </a:pPr>
                          <a:r>
                            <a:rPr lang="zh-CN" altLang="en-US"/>
                            <a:t>剧情</a:t>
                          </a:r>
                          <a:r>
                            <a:rPr lang="en-US" altLang="zh-CN"/>
                            <a:t>(125)</a:t>
                          </a:r>
                          <a:endParaRPr lang="en-US" altLang="zh-CN"/>
                        </a:p>
                      </a:txBody>
                      <a:tcPr/>
                    </a:tc>
                  </a:tr>
                  <a:tr h="426085">
                    <a:tc>
                      <a:txBody>
                        <a:bodyPr/>
                        <a:lstStyle/>
                        <a:p>
                          <a:endParaRPr lang="zh-CN"/>
                        </a:p>
                      </a:txBody>
                      <a:tcPr>
                        <a:blipFill>
                          <a:blip r:embed="rId4"/>
                        </a:blipFill>
                      </a:tcPr>
                    </a:tc>
                    <a:tc>
                      <a:txBody>
                        <a:bodyPr/>
                        <a:lstStyle/>
                        <a:p>
                          <a:pPr algn="ctr">
                            <a:buNone/>
                          </a:pPr>
                          <a:r>
                            <a:rPr lang="en-US" altLang="zh-CN"/>
                            <a:t>182</a:t>
                          </a:r>
                          <a:endParaRPr lang="en-US" altLang="zh-CN"/>
                        </a:p>
                      </a:txBody>
                      <a:tcPr/>
                    </a:tc>
                    <a:tc>
                      <a:txBody>
                        <a:bodyPr/>
                        <a:lstStyle/>
                        <a:p>
                          <a:pPr algn="ctr">
                            <a:buNone/>
                          </a:pPr>
                          <a:r>
                            <a:rPr lang="en-US" altLang="zh-CN"/>
                            <a:t>116</a:t>
                          </a:r>
                          <a:endParaRPr lang="en-US" altLang="zh-CN"/>
                        </a:p>
                      </a:txBody>
                      <a:tcPr/>
                    </a:tc>
                    <a:tc>
                      <a:txBody>
                        <a:bodyPr/>
                        <a:lstStyle/>
                        <a:p>
                          <a:pPr algn="ctr">
                            <a:buNone/>
                          </a:pPr>
                          <a:r>
                            <a:rPr lang="en-US" altLang="zh-CN"/>
                            <a:t>145</a:t>
                          </a:r>
                          <a:endParaRPr lang="en-US" altLang="zh-CN"/>
                        </a:p>
                      </a:txBody>
                      <a:tcPr/>
                    </a:tc>
                    <a:tc>
                      <a:txBody>
                        <a:bodyPr/>
                        <a:lstStyle/>
                        <a:p>
                          <a:pPr algn="ctr">
                            <a:buNone/>
                          </a:pPr>
                          <a:r>
                            <a:rPr lang="en-US" altLang="zh-CN"/>
                            <a:t>101</a:t>
                          </a:r>
                          <a:endParaRPr lang="en-US" altLang="zh-CN"/>
                        </a:p>
                      </a:txBody>
                      <a:tcPr/>
                    </a:tc>
                    <a:tc>
                      <a:txBody>
                        <a:bodyPr/>
                        <a:lstStyle/>
                        <a:p>
                          <a:pPr algn="ctr">
                            <a:buNone/>
                          </a:pPr>
                          <a:r>
                            <a:rPr lang="en-US" altLang="zh-CN"/>
                            <a:t>83</a:t>
                          </a:r>
                          <a:endParaRPr lang="en-US" altLang="zh-CN"/>
                        </a:p>
                      </a:txBody>
                      <a:tcPr/>
                    </a:tc>
                    <a:tc>
                      <a:txBody>
                        <a:bodyPr/>
                        <a:lstStyle/>
                        <a:p>
                          <a:pPr algn="ctr">
                            <a:buNone/>
                          </a:pPr>
                          <a:r>
                            <a:rPr lang="en-US" altLang="zh-CN"/>
                            <a:t>203</a:t>
                          </a:r>
                          <a:endParaRPr lang="en-US" altLang="zh-CN"/>
                        </a:p>
                      </a:txBody>
                      <a:tcPr/>
                    </a:tc>
                    <a:tc>
                      <a:txBody>
                        <a:bodyPr/>
                        <a:lstStyle/>
                        <a:p>
                          <a:pPr algn="ctr">
                            <a:buNone/>
                          </a:pPr>
                          <a:r>
                            <a:rPr lang="en-US" altLang="zh-CN"/>
                            <a:t>45</a:t>
                          </a:r>
                          <a:endParaRPr lang="en-US" altLang="zh-CN"/>
                        </a:p>
                      </a:txBody>
                      <a:tcPr/>
                    </a:tc>
                  </a:tr>
                  <a:tr h="426085">
                    <a:tc>
                      <a:txBody>
                        <a:bodyPr/>
                        <a:lstStyle/>
                        <a:p>
                          <a:endParaRPr lang="zh-CN"/>
                        </a:p>
                      </a:txBody>
                      <a:tcPr>
                        <a:blipFill>
                          <a:blip r:embed="rId4"/>
                        </a:blipFill>
                      </a:tcPr>
                    </a:tc>
                    <a:tc>
                      <a:txBody>
                        <a:bodyPr/>
                        <a:lstStyle/>
                        <a:p>
                          <a:pPr algn="ctr">
                            <a:buNone/>
                          </a:pPr>
                          <a:r>
                            <a:rPr lang="en-US" altLang="zh-CN"/>
                            <a:t>8</a:t>
                          </a:r>
                          <a:endParaRPr lang="en-US" altLang="zh-CN"/>
                        </a:p>
                      </a:txBody>
                      <a:tcPr/>
                    </a:tc>
                    <a:tc>
                      <a:txBody>
                        <a:bodyPr/>
                        <a:lstStyle/>
                        <a:p>
                          <a:pPr algn="ctr">
                            <a:buNone/>
                          </a:pPr>
                          <a:r>
                            <a:rPr lang="en-US" altLang="zh-CN"/>
                            <a:t>76</a:t>
                          </a:r>
                          <a:endParaRPr lang="en-US" altLang="zh-CN"/>
                        </a:p>
                      </a:txBody>
                      <a:tcPr/>
                    </a:tc>
                    <a:tc>
                      <a:txBody>
                        <a:bodyPr/>
                        <a:lstStyle/>
                        <a:p>
                          <a:pPr algn="ctr">
                            <a:buNone/>
                          </a:pPr>
                          <a:r>
                            <a:rPr lang="en-US" altLang="zh-CN"/>
                            <a:t>145</a:t>
                          </a:r>
                          <a:endParaRPr lang="en-US" altLang="zh-CN"/>
                        </a:p>
                      </a:txBody>
                      <a:tcPr/>
                    </a:tc>
                    <a:tc>
                      <a:txBody>
                        <a:bodyPr/>
                        <a:lstStyle/>
                        <a:p>
                          <a:pPr algn="ctr">
                            <a:buNone/>
                          </a:pPr>
                          <a:r>
                            <a:rPr lang="en-US" altLang="zh-CN"/>
                            <a:t>179</a:t>
                          </a:r>
                          <a:endParaRPr lang="en-US" altLang="zh-CN"/>
                        </a:p>
                      </a:txBody>
                      <a:tcPr/>
                    </a:tc>
                    <a:tc>
                      <a:txBody>
                        <a:bodyPr/>
                        <a:lstStyle/>
                        <a:p>
                          <a:pPr algn="ctr">
                            <a:buNone/>
                          </a:pPr>
                          <a:r>
                            <a:rPr lang="en-US" altLang="zh-CN"/>
                            <a:t>144</a:t>
                          </a:r>
                          <a:endParaRPr lang="en-US" altLang="zh-CN"/>
                        </a:p>
                      </a:txBody>
                      <a:tcPr/>
                    </a:tc>
                    <a:tc>
                      <a:txBody>
                        <a:bodyPr/>
                        <a:lstStyle/>
                        <a:p>
                          <a:pPr algn="ctr">
                            <a:buNone/>
                          </a:pPr>
                          <a:r>
                            <a:rPr lang="en-US" altLang="zh-CN"/>
                            <a:t>322</a:t>
                          </a:r>
                          <a:endParaRPr lang="en-US" altLang="zh-CN"/>
                        </a:p>
                      </a:txBody>
                      <a:tcPr/>
                    </a:tc>
                    <a:tc>
                      <a:txBody>
                        <a:bodyPr/>
                        <a:lstStyle/>
                        <a:p>
                          <a:pPr algn="ctr">
                            <a:buNone/>
                          </a:pPr>
                          <a:r>
                            <a:rPr lang="en-US" altLang="zh-CN"/>
                            <a:t>91</a:t>
                          </a:r>
                          <a:endParaRPr lang="en-US" altLang="zh-CN"/>
                        </a:p>
                      </a:txBody>
                      <a:tcPr/>
                    </a:tc>
                  </a:tr>
                  <a:tr h="426085">
                    <a:tc>
                      <a:txBody>
                        <a:bodyPr/>
                        <a:lstStyle/>
                        <a:p>
                          <a:endParaRPr lang="zh-CN"/>
                        </a:p>
                      </a:txBody>
                      <a:tcPr>
                        <a:blipFill>
                          <a:blip r:embed="rId4"/>
                        </a:blipFill>
                      </a:tcPr>
                    </a:tc>
                    <a:tc>
                      <a:txBody>
                        <a:bodyPr/>
                        <a:lstStyle/>
                        <a:p>
                          <a:pPr algn="ctr">
                            <a:buNone/>
                          </a:pPr>
                          <a:r>
                            <a:rPr lang="en-US" altLang="zh-CN"/>
                            <a:t>101</a:t>
                          </a:r>
                          <a:endParaRPr lang="en-US" altLang="zh-CN"/>
                        </a:p>
                      </a:txBody>
                      <a:tcPr/>
                    </a:tc>
                    <a:tc>
                      <a:txBody>
                        <a:bodyPr/>
                        <a:lstStyle/>
                        <a:p>
                          <a:pPr algn="ctr">
                            <a:buNone/>
                          </a:pPr>
                          <a:r>
                            <a:rPr lang="en-US" altLang="zh-CN"/>
                            <a:t>164</a:t>
                          </a:r>
                          <a:endParaRPr lang="en-US" altLang="zh-CN"/>
                        </a:p>
                      </a:txBody>
                      <a:tcPr/>
                    </a:tc>
                    <a:tc>
                      <a:txBody>
                        <a:bodyPr/>
                        <a:lstStyle/>
                        <a:p>
                          <a:pPr algn="ctr">
                            <a:buNone/>
                          </a:pPr>
                          <a:r>
                            <a:rPr lang="en-US" altLang="zh-CN"/>
                            <a:t>148</a:t>
                          </a:r>
                          <a:endParaRPr lang="en-US" altLang="zh-CN"/>
                        </a:p>
                      </a:txBody>
                      <a:tcPr/>
                    </a:tc>
                    <a:tc>
                      <a:txBody>
                        <a:bodyPr/>
                        <a:lstStyle/>
                        <a:p>
                          <a:pPr algn="ctr">
                            <a:buNone/>
                          </a:pPr>
                          <a:r>
                            <a:rPr lang="en-US" altLang="zh-CN"/>
                            <a:t>181</a:t>
                          </a:r>
                          <a:endParaRPr lang="en-US" altLang="zh-CN"/>
                        </a:p>
                      </a:txBody>
                      <a:tcPr/>
                    </a:tc>
                    <a:tc>
                      <a:txBody>
                        <a:bodyPr/>
                        <a:lstStyle/>
                        <a:p>
                          <a:pPr algn="ctr">
                            <a:buNone/>
                          </a:pPr>
                          <a:r>
                            <a:rPr lang="en-US" altLang="zh-CN"/>
                            <a:t>204</a:t>
                          </a:r>
                          <a:endParaRPr lang="en-US" altLang="zh-CN"/>
                        </a:p>
                      </a:txBody>
                      <a:tcPr/>
                    </a:tc>
                    <a:tc>
                      <a:txBody>
                        <a:bodyPr/>
                        <a:lstStyle/>
                        <a:p>
                          <a:pPr algn="ctr">
                            <a:buNone/>
                          </a:pPr>
                          <a:r>
                            <a:rPr lang="en-US" altLang="zh-CN"/>
                            <a:t>87</a:t>
                          </a:r>
                          <a:endParaRPr lang="en-US" altLang="zh-CN"/>
                        </a:p>
                      </a:txBody>
                      <a:tcPr/>
                    </a:tc>
                    <a:tc>
                      <a:txBody>
                        <a:bodyPr/>
                        <a:lstStyle/>
                        <a:p>
                          <a:pPr algn="ctr">
                            <a:buNone/>
                          </a:pPr>
                          <a:r>
                            <a:rPr lang="en-US" altLang="zh-CN"/>
                            <a:t>80</a:t>
                          </a:r>
                          <a:endParaRPr lang="en-US" altLang="zh-CN"/>
                        </a:p>
                      </a:txBody>
                      <a:tcPr/>
                    </a:tc>
                  </a:tr>
                  <a:tr h="425450">
                    <a:tc>
                      <a:txBody>
                        <a:bodyPr/>
                        <a:lstStyle/>
                        <a:p>
                          <a:endParaRPr lang="zh-CN"/>
                        </a:p>
                      </a:txBody>
                      <a:tcPr>
                        <a:blipFill>
                          <a:blip r:embed="rId4"/>
                        </a:blipFill>
                      </a:tcPr>
                    </a:tc>
                    <a:tc>
                      <a:txBody>
                        <a:bodyPr/>
                        <a:lstStyle/>
                        <a:p>
                          <a:pPr algn="ctr">
                            <a:buNone/>
                          </a:pPr>
                          <a:r>
                            <a:rPr lang="en-US" altLang="zh-CN"/>
                            <a:t>0.9579</a:t>
                          </a:r>
                          <a:endParaRPr lang="en-US" altLang="zh-CN"/>
                        </a:p>
                      </a:txBody>
                      <a:tcPr/>
                    </a:tc>
                    <a:tc>
                      <a:txBody>
                        <a:bodyPr/>
                        <a:lstStyle/>
                        <a:p>
                          <a:pPr algn="ctr">
                            <a:buNone/>
                          </a:pPr>
                          <a:r>
                            <a:rPr lang="en-US" altLang="zh-CN"/>
                            <a:t>0.6042</a:t>
                          </a:r>
                          <a:endParaRPr lang="en-US" altLang="zh-CN"/>
                        </a:p>
                      </a:txBody>
                      <a:tcPr/>
                    </a:tc>
                    <a:tc>
                      <a:txBody>
                        <a:bodyPr/>
                        <a:lstStyle/>
                        <a:p>
                          <a:pPr algn="ctr">
                            <a:buNone/>
                          </a:pPr>
                          <a:r>
                            <a:rPr lang="en-US" altLang="zh-CN"/>
                            <a:t>0.5000</a:t>
                          </a:r>
                          <a:endParaRPr lang="en-US" altLang="zh-CN"/>
                        </a:p>
                      </a:txBody>
                      <a:tcPr/>
                    </a:tc>
                    <a:tc>
                      <a:txBody>
                        <a:bodyPr/>
                        <a:lstStyle/>
                        <a:p>
                          <a:pPr algn="ctr">
                            <a:buNone/>
                          </a:pPr>
                          <a:r>
                            <a:rPr lang="en-US" altLang="zh-CN"/>
                            <a:t>0.3607</a:t>
                          </a:r>
                          <a:endParaRPr lang="en-US" altLang="zh-CN"/>
                        </a:p>
                      </a:txBody>
                      <a:tcPr/>
                    </a:tc>
                    <a:tc>
                      <a:txBody>
                        <a:bodyPr/>
                        <a:lstStyle/>
                        <a:p>
                          <a:pPr algn="ctr">
                            <a:buNone/>
                          </a:pPr>
                          <a:r>
                            <a:rPr lang="en-US" altLang="zh-CN"/>
                            <a:t>0.3656</a:t>
                          </a:r>
                          <a:endParaRPr lang="en-US" altLang="zh-CN"/>
                        </a:p>
                      </a:txBody>
                      <a:tcPr/>
                    </a:tc>
                    <a:tc>
                      <a:txBody>
                        <a:bodyPr/>
                        <a:lstStyle/>
                        <a:p>
                          <a:pPr algn="ctr">
                            <a:buNone/>
                          </a:pPr>
                          <a:r>
                            <a:rPr lang="en-US" altLang="zh-CN"/>
                            <a:t>0.3867</a:t>
                          </a:r>
                          <a:endParaRPr lang="en-US" altLang="zh-CN"/>
                        </a:p>
                      </a:txBody>
                      <a:tcPr/>
                    </a:tc>
                    <a:tc>
                      <a:txBody>
                        <a:bodyPr/>
                        <a:lstStyle/>
                        <a:p>
                          <a:pPr algn="ctr">
                            <a:buNone/>
                          </a:pPr>
                          <a:r>
                            <a:rPr lang="en-US" altLang="zh-CN"/>
                            <a:t>0.3309</a:t>
                          </a:r>
                          <a:endParaRPr lang="en-US" altLang="zh-CN"/>
                        </a:p>
                      </a:txBody>
                      <a:tcPr/>
                    </a:tc>
                  </a:tr>
                  <a:tr h="426085">
                    <a:tc>
                      <a:txBody>
                        <a:bodyPr/>
                        <a:lstStyle/>
                        <a:p>
                          <a:endParaRPr lang="zh-CN"/>
                        </a:p>
                      </a:txBody>
                      <a:tcPr>
                        <a:blipFill>
                          <a:blip r:embed="rId4"/>
                        </a:blipFill>
                      </a:tcPr>
                    </a:tc>
                    <a:tc>
                      <a:txBody>
                        <a:bodyPr/>
                        <a:lstStyle/>
                        <a:p>
                          <a:pPr algn="ctr">
                            <a:buNone/>
                          </a:pPr>
                          <a:r>
                            <a:rPr lang="en-US" altLang="zh-CN"/>
                            <a:t>0.6431</a:t>
                          </a:r>
                          <a:endParaRPr lang="en-US" altLang="zh-CN"/>
                        </a:p>
                      </a:txBody>
                      <a:tcPr/>
                    </a:tc>
                    <a:tc>
                      <a:txBody>
                        <a:bodyPr/>
                        <a:lstStyle/>
                        <a:p>
                          <a:pPr algn="ctr">
                            <a:buNone/>
                          </a:pPr>
                          <a:r>
                            <a:rPr lang="en-US" altLang="zh-CN"/>
                            <a:t>0.4143</a:t>
                          </a:r>
                          <a:endParaRPr lang="en-US" altLang="zh-CN"/>
                        </a:p>
                      </a:txBody>
                      <a:tcPr/>
                    </a:tc>
                    <a:tc>
                      <a:txBody>
                        <a:bodyPr/>
                        <a:lstStyle/>
                        <a:p>
                          <a:pPr algn="ctr">
                            <a:buNone/>
                          </a:pPr>
                          <a:r>
                            <a:rPr lang="en-US" altLang="zh-CN"/>
                            <a:t>0.4949</a:t>
                          </a:r>
                          <a:endParaRPr lang="en-US" altLang="zh-CN"/>
                        </a:p>
                      </a:txBody>
                      <a:tcPr/>
                    </a:tc>
                    <a:tc>
                      <a:txBody>
                        <a:bodyPr/>
                        <a:lstStyle/>
                        <a:p>
                          <a:pPr algn="ctr">
                            <a:buNone/>
                          </a:pPr>
                          <a:r>
                            <a:rPr lang="en-US" altLang="zh-CN"/>
                            <a:t>0.3582</a:t>
                          </a:r>
                          <a:endParaRPr lang="en-US" altLang="zh-CN"/>
                        </a:p>
                      </a:txBody>
                      <a:tcPr/>
                    </a:tc>
                    <a:tc>
                      <a:txBody>
                        <a:bodyPr/>
                        <a:lstStyle/>
                        <a:p>
                          <a:pPr algn="ctr">
                            <a:buNone/>
                          </a:pPr>
                          <a:r>
                            <a:rPr lang="en-US" altLang="zh-CN"/>
                            <a:t>0.2892</a:t>
                          </a:r>
                          <a:endParaRPr lang="en-US" altLang="zh-CN"/>
                        </a:p>
                      </a:txBody>
                      <a:tcPr/>
                    </a:tc>
                    <a:tc>
                      <a:txBody>
                        <a:bodyPr/>
                        <a:lstStyle/>
                        <a:p>
                          <a:pPr algn="ctr">
                            <a:buNone/>
                          </a:pPr>
                          <a:r>
                            <a:rPr lang="en-US" altLang="zh-CN"/>
                            <a:t>0.7000</a:t>
                          </a:r>
                          <a:endParaRPr lang="en-US" altLang="zh-CN"/>
                        </a:p>
                      </a:txBody>
                      <a:tcPr/>
                    </a:tc>
                    <a:tc>
                      <a:txBody>
                        <a:bodyPr/>
                        <a:lstStyle/>
                        <a:p>
                          <a:pPr algn="ctr">
                            <a:buNone/>
                          </a:pPr>
                          <a:r>
                            <a:rPr lang="en-US" altLang="zh-CN"/>
                            <a:t>0.3600</a:t>
                          </a:r>
                          <a:endParaRPr lang="en-US" altLang="zh-CN"/>
                        </a:p>
                      </a:txBody>
                      <a:tcPr/>
                    </a:tc>
                  </a:tr>
                  <a:tr h="426085">
                    <a:tc>
                      <a:txBody>
                        <a:bodyPr/>
                        <a:lstStyle/>
                        <a:p>
                          <a:endParaRPr lang="zh-CN"/>
                        </a:p>
                      </a:txBody>
                      <a:tcPr>
                        <a:blipFill>
                          <a:blip r:embed="rId4"/>
                        </a:blipFill>
                      </a:tcPr>
                    </a:tc>
                    <a:tc>
                      <a:txBody>
                        <a:bodyPr/>
                        <a:lstStyle/>
                        <a:p>
                          <a:pPr algn="ctr">
                            <a:buNone/>
                          </a:pPr>
                          <a:r>
                            <a:rPr lang="en-US" altLang="zh-CN"/>
                            <a:t>0.7696</a:t>
                          </a:r>
                          <a:endParaRPr lang="en-US" altLang="zh-CN"/>
                        </a:p>
                      </a:txBody>
                      <a:tcPr/>
                    </a:tc>
                    <a:tc>
                      <a:txBody>
                        <a:bodyPr/>
                        <a:lstStyle/>
                        <a:p>
                          <a:pPr algn="ctr">
                            <a:buNone/>
                          </a:pPr>
                          <a:r>
                            <a:rPr lang="en-US" altLang="zh-CN"/>
                            <a:t>0.4915</a:t>
                          </a:r>
                          <a:endParaRPr lang="en-US" altLang="zh-CN"/>
                        </a:p>
                      </a:txBody>
                      <a:tcPr/>
                    </a:tc>
                    <a:tc>
                      <a:txBody>
                        <a:bodyPr/>
                        <a:lstStyle/>
                        <a:p>
                          <a:pPr algn="ctr">
                            <a:buNone/>
                          </a:pPr>
                          <a:r>
                            <a:rPr lang="en-US" altLang="zh-CN"/>
                            <a:t>0.4974</a:t>
                          </a:r>
                          <a:endParaRPr lang="en-US" altLang="zh-CN"/>
                        </a:p>
                      </a:txBody>
                      <a:tcPr/>
                    </a:tc>
                    <a:tc>
                      <a:txBody>
                        <a:bodyPr/>
                        <a:lstStyle/>
                        <a:p>
                          <a:pPr algn="ctr">
                            <a:buNone/>
                          </a:pPr>
                          <a:r>
                            <a:rPr lang="en-US" altLang="zh-CN"/>
                            <a:t>0.3594</a:t>
                          </a:r>
                          <a:endParaRPr lang="en-US" altLang="zh-CN"/>
                        </a:p>
                      </a:txBody>
                      <a:tcPr/>
                    </a:tc>
                    <a:tc>
                      <a:txBody>
                        <a:bodyPr/>
                        <a:lstStyle/>
                        <a:p>
                          <a:pPr algn="ctr">
                            <a:buNone/>
                          </a:pPr>
                          <a:r>
                            <a:rPr lang="en-US" altLang="zh-CN"/>
                            <a:t>0.3230</a:t>
                          </a:r>
                          <a:endParaRPr lang="en-US" altLang="zh-CN"/>
                        </a:p>
                      </a:txBody>
                      <a:tcPr/>
                    </a:tc>
                    <a:tc>
                      <a:txBody>
                        <a:bodyPr/>
                        <a:lstStyle/>
                        <a:p>
                          <a:pPr algn="ctr">
                            <a:buNone/>
                          </a:pPr>
                          <a:r>
                            <a:rPr lang="en-US" altLang="zh-CN"/>
                            <a:t>0.4982</a:t>
                          </a:r>
                          <a:endParaRPr lang="en-US" altLang="zh-CN"/>
                        </a:p>
                      </a:txBody>
                      <a:tcPr/>
                    </a:tc>
                    <a:tc>
                      <a:txBody>
                        <a:bodyPr/>
                        <a:lstStyle/>
                        <a:p>
                          <a:pPr algn="ctr">
                            <a:buNone/>
                          </a:pPr>
                          <a:r>
                            <a:rPr lang="en-US" altLang="zh-CN"/>
                            <a:t>0.3448</a:t>
                          </a:r>
                          <a:endParaRPr lang="en-US" altLang="zh-CN"/>
                        </a:p>
                      </a:txBody>
                      <a:tcPr/>
                    </a:tc>
                  </a:tr>
                </a:tbl>
              </a:graphicData>
            </a:graphic>
          </p:graphicFrame>
        </mc:Fallback>
      </mc:AlternateContent>
      <p:pic>
        <p:nvPicPr>
          <p:cNvPr id="12" name="图片 11"/>
          <p:cNvPicPr>
            <a:picLocks noChangeAspect="1"/>
          </p:cNvPicPr>
          <p:nvPr/>
        </p:nvPicPr>
        <p:blipFill>
          <a:blip r:embed="rId5"/>
          <a:stretch>
            <a:fillRect/>
          </a:stretch>
        </p:blipFill>
        <p:spPr>
          <a:xfrm>
            <a:off x="7340600" y="3938270"/>
            <a:ext cx="3925570" cy="1640840"/>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319405" y="4787900"/>
                <a:ext cx="7021195" cy="146240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𝑠𝑐𝑜𝑟𝑒</m:t>
                    </m:r>
                  </m:oMath>
                </a14:m>
                <a:r>
                  <a:rPr lang="zh-CN" altLang="en-US"/>
                  <a:t> 越高越好，从这七个数据来看，把汽车区分出来最简单，美食最难</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总的</a:t>
                </a:r>
                <a14:m>
                  <m:oMath xmlns:m="http://schemas.openxmlformats.org/officeDocument/2006/math">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𝑠𝑐𝑜𝑟𝑒</m:t>
                    </m:r>
                  </m:oMath>
                </a14:m>
                <a:r>
                  <a:rPr lang="zh-CN" altLang="en-US"/>
                  <a:t> 是每一个的加权平均，效果可以接受</a:t>
                </a:r>
                <a:endParaRPr lang="zh-CN" altLang="en-US"/>
              </a:p>
              <a:p>
                <a:pPr marL="285750"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𝑠𝑐𝑜𝑟𝑒</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𝑠𝑐𝑜𝑟𝑒</m:t>
                        </m:r>
                      </m:e>
                      <m:sub>
                        <m:r>
                          <a:rPr lang="en-US" altLang="zh-CN" i="1">
                            <a:latin typeface="Cambria Math" panose="02040503050406030204" pitchFamily="18" charset="0"/>
                            <a:cs typeface="Cambria Math" panose="02040503050406030204" pitchFamily="18" charset="0"/>
                          </a:rPr>
                          <m:t>𝑐𝑎𝑟</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𝜔</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𝑠𝑐𝑜𝑟𝑒</m:t>
                        </m:r>
                      </m:e>
                      <m:sub>
                        <m:r>
                          <a:rPr lang="en-US" altLang="zh-CN" i="1">
                            <a:latin typeface="Cambria Math" panose="02040503050406030204" pitchFamily="18" charset="0"/>
                            <a:cs typeface="Cambria Math" panose="02040503050406030204" pitchFamily="18" charset="0"/>
                          </a:rPr>
                          <m:t>𝑝𝑙𝑜𝑡</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𝜔</m:t>
                        </m:r>
                      </m:e>
                      <m:sub>
                        <m:r>
                          <a:rPr lang="en-US" altLang="zh-CN" i="1">
                            <a:latin typeface="Cambria Math" panose="02040503050406030204" pitchFamily="18" charset="0"/>
                            <a:cs typeface="Cambria Math" panose="02040503050406030204" pitchFamily="18" charset="0"/>
                          </a:rPr>
                          <m:t>7</m:t>
                        </m:r>
                      </m:sub>
                    </m:sSub>
                    <m:r>
                      <a:rPr lang="en-US" altLang="zh-CN" i="1">
                        <a:latin typeface="Cambria Math" panose="02040503050406030204" pitchFamily="18" charset="0"/>
                        <a:cs typeface="Cambria Math" panose="02040503050406030204" pitchFamily="18" charset="0"/>
                      </a:rPr>
                      <m:t>=</m:t>
                    </m:r>
                    <m:r>
                      <a:rPr lang="en-US" altLang="zh-CN" i="1">
                        <a:solidFill>
                          <a:srgbClr val="FF0000"/>
                        </a:solidFill>
                        <a:latin typeface="Cambria Math" panose="02040503050406030204" pitchFamily="18" charset="0"/>
                        <a:cs typeface="Cambria Math" panose="02040503050406030204" pitchFamily="18" charset="0"/>
                      </a:rPr>
                      <m:t>47</m:t>
                    </m:r>
                    <m:r>
                      <a:rPr lang="en-US" altLang="zh-CN" i="1">
                        <a:solidFill>
                          <a:srgbClr val="FF0000"/>
                        </a:solidFill>
                        <a:latin typeface="Cambria Math" panose="02040503050406030204" pitchFamily="18" charset="0"/>
                        <a:cs typeface="Cambria Math" panose="02040503050406030204" pitchFamily="18" charset="0"/>
                      </a:rPr>
                      <m:t>.</m:t>
                    </m:r>
                    <m:r>
                      <a:rPr lang="en-US" altLang="zh-CN" i="1">
                        <a:solidFill>
                          <a:srgbClr val="FF0000"/>
                        </a:solidFill>
                        <a:latin typeface="Cambria Math" panose="02040503050406030204" pitchFamily="18" charset="0"/>
                        <a:cs typeface="Cambria Math" panose="02040503050406030204" pitchFamily="18" charset="0"/>
                      </a:rPr>
                      <m:t>97</m:t>
                    </m:r>
                    <m:r>
                      <a:rPr lang="en-US" altLang="zh-CN" i="1">
                        <a:solidFill>
                          <a:srgbClr val="FF0000"/>
                        </a:solidFill>
                        <a:latin typeface="Cambria Math" panose="02040503050406030204" pitchFamily="18" charset="0"/>
                        <a:ea typeface="MS Mincho" charset="0"/>
                        <a:cs typeface="Cambria Math" panose="02040503050406030204" pitchFamily="18" charset="0"/>
                      </a:rPr>
                      <m:t>%</m:t>
                    </m:r>
                  </m:oMath>
                </a14:m>
                <a:endParaRPr lang="en-US" altLang="zh-CN" i="1">
                  <a:solidFill>
                    <a:srgbClr val="FF0000"/>
                  </a:solidFill>
                  <a:latin typeface="Cambria Math" panose="02040503050406030204" pitchFamily="18" charset="0"/>
                  <a:ea typeface="MS Mincho" charset="0"/>
                  <a:cs typeface="Cambria Math" panose="020405030504060302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319405" y="4787900"/>
                <a:ext cx="7021195" cy="146240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1429321" y="3938524"/>
                <a:ext cx="3993515" cy="36830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𝑃𝑟𝑒𝑐𝑖𝑠𝑖𝑜𝑛</m:t>
                          </m:r>
                        </m:e>
                        <m:sub>
                          <m:r>
                            <a:rPr lang="en-US" altLang="zh-CN" i="1">
                              <a:latin typeface="Cambria Math" panose="02040503050406030204" pitchFamily="18" charset="0"/>
                              <a:cs typeface="Cambria Math" panose="02040503050406030204" pitchFamily="18" charset="0"/>
                            </a:rPr>
                            <m:t>𝑐𝑎𝑟</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𝑇𝑃</m:t>
                          </m:r>
                        </m:e>
                        <m:sub>
                          <m:r>
                            <a:rPr lang="en-US" altLang="zh-CN" i="1">
                              <a:latin typeface="Cambria Math" panose="02040503050406030204" pitchFamily="18" charset="0"/>
                              <a:cs typeface="Cambria Math" panose="02040503050406030204" pitchFamily="18" charset="0"/>
                            </a:rPr>
                            <m:t>𝑐𝑎𝑟</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𝑇𝑃</m:t>
                          </m:r>
                        </m:e>
                        <m:sub>
                          <m:r>
                            <a:rPr lang="en-US" altLang="zh-CN" i="1">
                              <a:latin typeface="Cambria Math" panose="02040503050406030204" pitchFamily="18" charset="0"/>
                              <a:cs typeface="Cambria Math" panose="02040503050406030204" pitchFamily="18" charset="0"/>
                            </a:rPr>
                            <m:t>𝑐𝑎𝑟</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𝐹𝑃</m:t>
                          </m:r>
                        </m:e>
                        <m:sub>
                          <m:r>
                            <a:rPr lang="en-US" altLang="zh-CN" i="1">
                              <a:latin typeface="Cambria Math" panose="02040503050406030204" pitchFamily="18" charset="0"/>
                              <a:cs typeface="Cambria Math" panose="02040503050406030204" pitchFamily="18" charset="0"/>
                            </a:rPr>
                            <m:t>𝑐𝑎𝑟</m:t>
                          </m:r>
                        </m:sub>
                      </m:sSub>
                      <m:r>
                        <a:rPr lang="en-US" altLang="zh-CN" i="1">
                          <a:latin typeface="Cambria Math" panose="02040503050406030204" pitchFamily="18" charset="0"/>
                          <a:cs typeface="Cambria Math" panose="02040503050406030204" pitchFamily="18" charset="0"/>
                        </a:rPr>
                        <m:t>)</m:t>
                      </m:r>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429321" y="3938524"/>
                <a:ext cx="3993515" cy="368300"/>
              </a:xfrm>
              <a:prstGeom prst="rect">
                <a:avLst/>
              </a:prstGeom>
              <a:blipFill rotWithShape="1">
                <a:blip r:embed="rId7"/>
                <a:stretch>
                  <a:fillRect l="-14" t="-69" r="1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429321" y="4215384"/>
                <a:ext cx="3683635" cy="36830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𝑅𝑒𝑐𝑎𝑙𝑙</m:t>
                          </m:r>
                        </m:e>
                        <m:sub>
                          <m:r>
                            <a:rPr lang="en-US" altLang="zh-CN" i="1">
                              <a:latin typeface="Cambria Math" panose="02040503050406030204" pitchFamily="18" charset="0"/>
                              <a:cs typeface="Cambria Math" panose="02040503050406030204" pitchFamily="18" charset="0"/>
                            </a:rPr>
                            <m:t>𝑐𝑎𝑟</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𝑇𝑃</m:t>
                          </m:r>
                        </m:e>
                        <m:sub>
                          <m:r>
                            <a:rPr lang="en-US" altLang="zh-CN" i="1">
                              <a:latin typeface="Cambria Math" panose="02040503050406030204" pitchFamily="18" charset="0"/>
                              <a:cs typeface="Cambria Math" panose="02040503050406030204" pitchFamily="18" charset="0"/>
                            </a:rPr>
                            <m:t>𝑐𝑎𝑟</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𝑇𝑃</m:t>
                          </m:r>
                        </m:e>
                        <m:sub>
                          <m:r>
                            <a:rPr lang="en-US" altLang="zh-CN" i="1">
                              <a:latin typeface="Cambria Math" panose="02040503050406030204" pitchFamily="18" charset="0"/>
                              <a:cs typeface="Cambria Math" panose="02040503050406030204" pitchFamily="18" charset="0"/>
                            </a:rPr>
                            <m:t>𝑐𝑎𝑟</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𝐹𝑁</m:t>
                          </m:r>
                        </m:e>
                        <m:sub>
                          <m:r>
                            <a:rPr lang="en-US" altLang="zh-CN" i="1">
                              <a:latin typeface="Cambria Math" panose="02040503050406030204" pitchFamily="18" charset="0"/>
                              <a:cs typeface="Cambria Math" panose="02040503050406030204" pitchFamily="18" charset="0"/>
                            </a:rPr>
                            <m:t>𝑐𝑎𝑟</m:t>
                          </m:r>
                        </m:sub>
                      </m:sSub>
                      <m:r>
                        <a:rPr lang="en-US" altLang="zh-CN" i="1">
                          <a:latin typeface="Cambria Math" panose="02040503050406030204" pitchFamily="18" charset="0"/>
                          <a:cs typeface="Cambria Math" panose="02040503050406030204" pitchFamily="18" charset="0"/>
                        </a:rPr>
                        <m:t>)</m:t>
                      </m:r>
                    </m:oMath>
                  </m:oMathPara>
                </a14:m>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1429321" y="4215384"/>
                <a:ext cx="3683635" cy="368300"/>
              </a:xfrm>
              <a:prstGeom prst="rect">
                <a:avLst/>
              </a:prstGeom>
              <a:blipFill rotWithShape="1">
                <a:blip r:embed="rId8"/>
                <a:stretch>
                  <a:fillRect l="-16" t="-69" r="16" b="69"/>
                </a:stretch>
              </a:blipFill>
            </p:spPr>
            <p:txBody>
              <a:bodyPr/>
              <a:lstStyle/>
              <a:p>
                <a:r>
                  <a:rPr lang="zh-CN" altLang="en-US">
                    <a:noFill/>
                  </a:rPr>
                  <a:t> </a:t>
                </a:r>
              </a:p>
            </p:txBody>
          </p:sp>
        </mc:Fallback>
      </mc:AlternateContent>
      <p:sp>
        <p:nvSpPr>
          <p:cNvPr id="17" name="文本框 16"/>
          <p:cNvSpPr txBox="1"/>
          <p:nvPr/>
        </p:nvSpPr>
        <p:spPr>
          <a:xfrm>
            <a:off x="0" y="0"/>
            <a:ext cx="3034030" cy="368300"/>
          </a:xfrm>
          <a:prstGeom prst="rect">
            <a:avLst/>
          </a:prstGeom>
          <a:noFill/>
        </p:spPr>
        <p:txBody>
          <a:bodyPr wrap="square" rtlCol="0">
            <a:spAutoFit/>
          </a:bodyPr>
          <a:lstStyle/>
          <a:p>
            <a:r>
              <a:rPr lang="en-US" altLang="zh-CN"/>
              <a:t>Classification: SVM</a:t>
            </a:r>
            <a:endParaRPr lang="en-US" altLang="zh-CN"/>
          </a:p>
        </p:txBody>
      </p:sp>
    </p:spTree>
    <p:custDataLst>
      <p:tags r:id="rId9"/>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26745" y="588645"/>
            <a:ext cx="4455795" cy="2851785"/>
          </a:xfrm>
          <a:prstGeom prst="rect">
            <a:avLst/>
          </a:prstGeom>
        </p:spPr>
      </p:pic>
      <p:pic>
        <p:nvPicPr>
          <p:cNvPr id="5" name="图片 4"/>
          <p:cNvPicPr>
            <a:picLocks noChangeAspect="1"/>
          </p:cNvPicPr>
          <p:nvPr/>
        </p:nvPicPr>
        <p:blipFill>
          <a:blip r:embed="rId2"/>
          <a:stretch>
            <a:fillRect/>
          </a:stretch>
        </p:blipFill>
        <p:spPr>
          <a:xfrm>
            <a:off x="6000115" y="588645"/>
            <a:ext cx="5072380" cy="2219325"/>
          </a:xfrm>
          <a:prstGeom prst="rect">
            <a:avLst/>
          </a:prstGeom>
        </p:spPr>
      </p:pic>
      <p:sp>
        <p:nvSpPr>
          <p:cNvPr id="7" name="文本框 6"/>
          <p:cNvSpPr txBox="1"/>
          <p:nvPr/>
        </p:nvSpPr>
        <p:spPr>
          <a:xfrm>
            <a:off x="6000115" y="4024630"/>
            <a:ext cx="4853305" cy="2306955"/>
          </a:xfrm>
          <a:prstGeom prst="rect">
            <a:avLst/>
          </a:prstGeom>
          <a:noFill/>
        </p:spPr>
        <p:txBody>
          <a:bodyPr wrap="square" rtlCol="0">
            <a:spAutoFit/>
          </a:bodyPr>
          <a:lstStyle/>
          <a:p>
            <a:pPr marL="285750" indent="-285750">
              <a:buFont typeface="Arial" panose="020B0604020202020204" pitchFamily="34" charset="0"/>
              <a:buChar char="•"/>
            </a:pPr>
            <a:r>
              <a:rPr lang="zh-CN" altLang="en-US"/>
              <a:t>PCA 第一主成分占75%方差</a:t>
            </a:r>
            <a:endParaRPr lang="zh-CN" altLang="en-US"/>
          </a:p>
          <a:p>
            <a:endParaRPr lang="zh-CN" altLang="en-US"/>
          </a:p>
          <a:p>
            <a:pPr marL="285750" indent="-285750">
              <a:buFont typeface="Arial" panose="020B0604020202020204" pitchFamily="34" charset="0"/>
              <a:buChar char="•"/>
            </a:pPr>
            <a:r>
              <a:rPr lang="zh-CN" altLang="en-US"/>
              <a:t>将三个主成分作为坐标轴作散点图，有明显的分层效果，且不同类别的层次效果比之前更加明显</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于是我们用PCA得到三个主成分再用SVM进行分类</a:t>
            </a:r>
            <a:endParaRPr lang="zh-CN" altLang="en-US"/>
          </a:p>
        </p:txBody>
      </p:sp>
      <p:pic>
        <p:nvPicPr>
          <p:cNvPr id="8" name="图片 7" descr="newplot"/>
          <p:cNvPicPr>
            <a:picLocks noChangeAspect="1"/>
          </p:cNvPicPr>
          <p:nvPr/>
        </p:nvPicPr>
        <p:blipFill>
          <a:blip r:embed="rId3"/>
          <a:stretch>
            <a:fillRect/>
          </a:stretch>
        </p:blipFill>
        <p:spPr>
          <a:xfrm>
            <a:off x="626745" y="3441065"/>
            <a:ext cx="5178425" cy="3197860"/>
          </a:xfrm>
          <a:prstGeom prst="rect">
            <a:avLst/>
          </a:prstGeom>
        </p:spPr>
      </p:pic>
      <p:sp>
        <p:nvSpPr>
          <p:cNvPr id="17" name="文本框 16"/>
          <p:cNvSpPr txBox="1"/>
          <p:nvPr/>
        </p:nvSpPr>
        <p:spPr>
          <a:xfrm>
            <a:off x="0" y="0"/>
            <a:ext cx="3034030" cy="368300"/>
          </a:xfrm>
          <a:prstGeom prst="rect">
            <a:avLst/>
          </a:prstGeom>
          <a:noFill/>
        </p:spPr>
        <p:txBody>
          <a:bodyPr wrap="square" rtlCol="0">
            <a:spAutoFit/>
          </a:bodyPr>
          <a:lstStyle/>
          <a:p>
            <a:r>
              <a:rPr lang="en-US" altLang="zh-CN"/>
              <a:t>Classification: PCA</a:t>
            </a:r>
            <a:endParaRPr lang="en-US" altLang="zh-CN"/>
          </a:p>
        </p:txBody>
      </p:sp>
    </p:spTree>
    <p:custDataLst>
      <p:tags r:id="rId4"/>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表格 6"/>
              <p:cNvGraphicFramePr/>
              <p:nvPr>
                <p:custDataLst>
                  <p:tags r:id="rId1"/>
                </p:custDataLst>
              </p:nvPr>
            </p:nvGraphicFramePr>
            <p:xfrm>
              <a:off x="769620" y="610870"/>
              <a:ext cx="10347960" cy="3027680"/>
            </p:xfrm>
            <a:graphic>
              <a:graphicData uri="http://schemas.openxmlformats.org/drawingml/2006/table">
                <a:tbl>
                  <a:tblPr firstRow="1" bandRow="1">
                    <a:tableStyleId>{5C22544A-7EE6-4342-B048-85BDC9FD1C3A}</a:tableStyleId>
                  </a:tblPr>
                  <a:tblGrid>
                    <a:gridCol w="1293495"/>
                    <a:gridCol w="1293495"/>
                    <a:gridCol w="1293495"/>
                    <a:gridCol w="1293495"/>
                    <a:gridCol w="1293495"/>
                    <a:gridCol w="1293495"/>
                    <a:gridCol w="1293495"/>
                    <a:gridCol w="1293495"/>
                  </a:tblGrid>
                  <a:tr h="446405">
                    <a:tc>
                      <a:txBody>
                        <a:bodyPr/>
                        <a:lstStyle/>
                        <a:p>
                          <a:pPr algn="ctr">
                            <a:buNone/>
                          </a:pPr>
                          <a:endParaRPr lang="zh-CN" altLang="en-US"/>
                        </a:p>
                      </a:txBody>
                      <a:tcPr/>
                    </a:tc>
                    <a:tc>
                      <a:txBody>
                        <a:bodyPr/>
                        <a:lstStyle/>
                        <a:p>
                          <a:pPr algn="ctr">
                            <a:buNone/>
                          </a:pPr>
                          <a:r>
                            <a:rPr lang="zh-CN" altLang="en-US"/>
                            <a:t>汽车</a:t>
                          </a:r>
                          <a:r>
                            <a:rPr lang="en-US" altLang="zh-CN"/>
                            <a:t>(283)</a:t>
                          </a:r>
                          <a:endParaRPr lang="en-US" altLang="zh-CN"/>
                        </a:p>
                      </a:txBody>
                      <a:tcPr/>
                    </a:tc>
                    <a:tc>
                      <a:txBody>
                        <a:bodyPr/>
                        <a:lstStyle/>
                        <a:p>
                          <a:pPr algn="ctr">
                            <a:buNone/>
                          </a:pPr>
                          <a:r>
                            <a:rPr lang="zh-CN" altLang="en-US"/>
                            <a:t>宠物</a:t>
                          </a:r>
                          <a:r>
                            <a:rPr lang="en-US" altLang="zh-CN"/>
                            <a:t>(280)</a:t>
                          </a:r>
                          <a:endParaRPr lang="en-US" altLang="zh-CN"/>
                        </a:p>
                      </a:txBody>
                      <a:tcPr/>
                    </a:tc>
                    <a:tc>
                      <a:txBody>
                        <a:bodyPr/>
                        <a:lstStyle/>
                        <a:p>
                          <a:pPr algn="ctr">
                            <a:buNone/>
                          </a:pPr>
                          <a:r>
                            <a:rPr lang="zh-CN" altLang="en-US"/>
                            <a:t>穿搭</a:t>
                          </a:r>
                          <a:r>
                            <a:rPr lang="en-US" altLang="zh-CN"/>
                            <a:t>(293)</a:t>
                          </a:r>
                          <a:endParaRPr lang="en-US" altLang="zh-CN"/>
                        </a:p>
                      </a:txBody>
                      <a:tcPr/>
                    </a:tc>
                    <a:tc>
                      <a:txBody>
                        <a:bodyPr/>
                        <a:lstStyle/>
                        <a:p>
                          <a:pPr algn="ctr">
                            <a:buNone/>
                          </a:pPr>
                          <a:r>
                            <a:rPr lang="zh-CN" altLang="en-US"/>
                            <a:t>美妆</a:t>
                          </a:r>
                          <a:r>
                            <a:rPr lang="en-US" altLang="zh-CN"/>
                            <a:t>(282)</a:t>
                          </a:r>
                          <a:endParaRPr lang="en-US" altLang="zh-CN"/>
                        </a:p>
                      </a:txBody>
                      <a:tcPr/>
                    </a:tc>
                    <a:tc>
                      <a:txBody>
                        <a:bodyPr/>
                        <a:lstStyle/>
                        <a:p>
                          <a:pPr algn="ctr">
                            <a:buNone/>
                          </a:pPr>
                          <a:r>
                            <a:rPr lang="zh-CN" altLang="en-US"/>
                            <a:t>美食</a:t>
                          </a:r>
                          <a:r>
                            <a:rPr lang="en-US" altLang="zh-CN"/>
                            <a:t>(297)</a:t>
                          </a:r>
                          <a:endParaRPr lang="en-US" altLang="zh-CN"/>
                        </a:p>
                      </a:txBody>
                      <a:tcPr/>
                    </a:tc>
                    <a:tc>
                      <a:txBody>
                        <a:bodyPr/>
                        <a:lstStyle/>
                        <a:p>
                          <a:pPr algn="ctr">
                            <a:buNone/>
                          </a:pPr>
                          <a:r>
                            <a:rPr lang="zh-CN" altLang="en-US"/>
                            <a:t>游戏</a:t>
                          </a:r>
                          <a:r>
                            <a:rPr lang="en-US" altLang="zh-CN"/>
                            <a:t>(290)</a:t>
                          </a:r>
                          <a:endParaRPr lang="en-US" altLang="zh-CN"/>
                        </a:p>
                      </a:txBody>
                      <a:tcPr/>
                    </a:tc>
                    <a:tc>
                      <a:txBody>
                        <a:bodyPr/>
                        <a:lstStyle/>
                        <a:p>
                          <a:pPr algn="ctr">
                            <a:buNone/>
                          </a:pPr>
                          <a:r>
                            <a:rPr lang="zh-CN" altLang="en-US"/>
                            <a:t>剧情</a:t>
                          </a:r>
                          <a:r>
                            <a:rPr lang="en-US" altLang="zh-CN"/>
                            <a:t>(125)</a:t>
                          </a:r>
                          <a:endParaRPr lang="en-US" altLang="zh-CN"/>
                        </a:p>
                      </a:txBody>
                      <a:tcPr/>
                    </a:tc>
                  </a:tr>
                  <a:tr h="429895">
                    <a:tc>
                      <a:txBody>
                        <a:bodyPr/>
                        <a:lstStyle/>
                        <a:p>
                          <a:pPr algn="ctr">
                            <a:buClrTx/>
                            <a:buSzTx/>
                            <a:buFontTx/>
                            <a:buNone/>
                          </a:pPr>
                          <a:r>
                            <a:rPr lang="en-US" altLang="zh-CN" i="1">
                              <a:latin typeface="Cambria Math" panose="02040503050406030204" pitchFamily="18" charset="0"/>
                              <a:cs typeface="Cambria Math" panose="02040503050406030204" pitchFamily="18" charset="0"/>
                            </a:rPr>
                            <a:t>TP</a:t>
                          </a:r>
                          <a:endParaRPr lang="en-US" altLang="zh-CN" i="1">
                            <a:latin typeface="Cambria Math" panose="02040503050406030204" pitchFamily="18" charset="0"/>
                            <a:cs typeface="Cambria Math" panose="02040503050406030204" pitchFamily="18" charset="0"/>
                          </a:endParaRPr>
                        </a:p>
                      </a:txBody>
                      <a:tcPr/>
                    </a:tc>
                    <a:tc>
                      <a:txBody>
                        <a:bodyPr/>
                        <a:lstStyle/>
                        <a:p>
                          <a:pPr algn="ctr">
                            <a:buNone/>
                          </a:pPr>
                          <a:r>
                            <a:rPr lang="en-US" altLang="zh-CN"/>
                            <a:t>184</a:t>
                          </a:r>
                          <a:endParaRPr lang="en-US" altLang="zh-CN"/>
                        </a:p>
                      </a:txBody>
                      <a:tcPr/>
                    </a:tc>
                    <a:tc>
                      <a:txBody>
                        <a:bodyPr/>
                        <a:lstStyle/>
                        <a:p>
                          <a:pPr algn="ctr">
                            <a:buNone/>
                          </a:pPr>
                          <a:r>
                            <a:rPr lang="en-US" altLang="zh-CN"/>
                            <a:t>112</a:t>
                          </a:r>
                          <a:endParaRPr lang="en-US" altLang="zh-CN"/>
                        </a:p>
                      </a:txBody>
                      <a:tcPr/>
                    </a:tc>
                    <a:tc>
                      <a:txBody>
                        <a:bodyPr/>
                        <a:lstStyle/>
                        <a:p>
                          <a:pPr algn="ctr">
                            <a:buNone/>
                          </a:pPr>
                          <a:r>
                            <a:rPr lang="en-US" altLang="zh-CN"/>
                            <a:t>167</a:t>
                          </a:r>
                          <a:endParaRPr lang="en-US" altLang="zh-CN"/>
                        </a:p>
                      </a:txBody>
                      <a:tcPr/>
                    </a:tc>
                    <a:tc>
                      <a:txBody>
                        <a:bodyPr/>
                        <a:lstStyle/>
                        <a:p>
                          <a:pPr algn="ctr">
                            <a:buNone/>
                          </a:pPr>
                          <a:r>
                            <a:rPr lang="en-US" altLang="zh-CN"/>
                            <a:t>102</a:t>
                          </a:r>
                          <a:endParaRPr lang="en-US" altLang="zh-CN"/>
                        </a:p>
                      </a:txBody>
                      <a:tcPr/>
                    </a:tc>
                    <a:tc>
                      <a:txBody>
                        <a:bodyPr/>
                        <a:lstStyle/>
                        <a:p>
                          <a:pPr algn="ctr">
                            <a:buNone/>
                          </a:pPr>
                          <a:r>
                            <a:rPr lang="en-US" altLang="zh-CN"/>
                            <a:t>98</a:t>
                          </a:r>
                          <a:endParaRPr lang="en-US" altLang="zh-CN"/>
                        </a:p>
                      </a:txBody>
                      <a:tcPr/>
                    </a:tc>
                    <a:tc>
                      <a:txBody>
                        <a:bodyPr/>
                        <a:lstStyle/>
                        <a:p>
                          <a:pPr algn="ctr">
                            <a:buNone/>
                          </a:pPr>
                          <a:r>
                            <a:rPr lang="en-US" altLang="zh-CN"/>
                            <a:t>217</a:t>
                          </a:r>
                          <a:endParaRPr lang="en-US" altLang="zh-CN"/>
                        </a:p>
                      </a:txBody>
                      <a:tcPr/>
                    </a:tc>
                    <a:tc>
                      <a:txBody>
                        <a:bodyPr/>
                        <a:lstStyle/>
                        <a:p>
                          <a:pPr algn="ctr">
                            <a:buNone/>
                          </a:pPr>
                          <a:r>
                            <a:rPr lang="en-US" altLang="zh-CN"/>
                            <a:t>47</a:t>
                          </a:r>
                          <a:endParaRPr lang="en-US" altLang="zh-CN"/>
                        </a:p>
                      </a:txBody>
                      <a:tcPr/>
                    </a:tc>
                  </a:tr>
                  <a:tr h="430530">
                    <a:tc>
                      <a:txBody>
                        <a:bodyPr/>
                        <a:lstStyle/>
                        <a:p>
                          <a:pPr algn="ctr">
                            <a:buClrTx/>
                            <a:buSzTx/>
                            <a:buFontTx/>
                            <a:buNone/>
                          </a:pPr>
                          <a:r>
                            <a:rPr lang="en-US" altLang="zh-CN" i="1">
                              <a:latin typeface="Cambria Math" panose="02040503050406030204" pitchFamily="18" charset="0"/>
                              <a:cs typeface="Cambria Math" panose="02040503050406030204" pitchFamily="18" charset="0"/>
                            </a:rPr>
                            <a:t>FP</a:t>
                          </a:r>
                          <a:endParaRPr lang="en-US" altLang="zh-CN" i="1">
                            <a:latin typeface="Cambria Math" panose="02040503050406030204" pitchFamily="18" charset="0"/>
                            <a:cs typeface="Cambria Math" panose="02040503050406030204" pitchFamily="18" charset="0"/>
                          </a:endParaRPr>
                        </a:p>
                      </a:txBody>
                      <a:tcPr/>
                    </a:tc>
                    <a:tc>
                      <a:txBody>
                        <a:bodyPr/>
                        <a:lstStyle/>
                        <a:p>
                          <a:pPr algn="ctr">
                            <a:buNone/>
                          </a:pPr>
                          <a:r>
                            <a:rPr lang="en-US" altLang="zh-CN"/>
                            <a:t>5</a:t>
                          </a:r>
                          <a:endParaRPr lang="en-US" altLang="zh-CN"/>
                        </a:p>
                      </a:txBody>
                      <a:tcPr/>
                    </a:tc>
                    <a:tc>
                      <a:txBody>
                        <a:bodyPr/>
                        <a:lstStyle/>
                        <a:p>
                          <a:pPr algn="ctr">
                            <a:buNone/>
                          </a:pPr>
                          <a:r>
                            <a:rPr lang="en-US" altLang="zh-CN"/>
                            <a:t>36</a:t>
                          </a:r>
                          <a:endParaRPr lang="en-US" altLang="zh-CN"/>
                        </a:p>
                      </a:txBody>
                      <a:tcPr/>
                    </a:tc>
                    <a:tc>
                      <a:txBody>
                        <a:bodyPr/>
                        <a:lstStyle/>
                        <a:p>
                          <a:pPr algn="ctr">
                            <a:buNone/>
                          </a:pPr>
                          <a:r>
                            <a:rPr lang="en-US" altLang="zh-CN"/>
                            <a:t>148</a:t>
                          </a:r>
                          <a:endParaRPr lang="en-US" altLang="zh-CN"/>
                        </a:p>
                      </a:txBody>
                      <a:tcPr/>
                    </a:tc>
                    <a:tc>
                      <a:txBody>
                        <a:bodyPr/>
                        <a:lstStyle/>
                        <a:p>
                          <a:pPr algn="ctr">
                            <a:buNone/>
                          </a:pPr>
                          <a:r>
                            <a:rPr lang="en-US" altLang="zh-CN"/>
                            <a:t>176</a:t>
                          </a:r>
                          <a:endParaRPr lang="en-US" altLang="zh-CN"/>
                        </a:p>
                      </a:txBody>
                      <a:tcPr/>
                    </a:tc>
                    <a:tc>
                      <a:txBody>
                        <a:bodyPr/>
                        <a:lstStyle/>
                        <a:p>
                          <a:pPr algn="ctr">
                            <a:buNone/>
                          </a:pPr>
                          <a:r>
                            <a:rPr lang="en-US" altLang="zh-CN"/>
                            <a:t>124</a:t>
                          </a:r>
                          <a:endParaRPr lang="en-US" altLang="zh-CN"/>
                        </a:p>
                      </a:txBody>
                      <a:tcPr/>
                    </a:tc>
                    <a:tc>
                      <a:txBody>
                        <a:bodyPr/>
                        <a:lstStyle/>
                        <a:p>
                          <a:pPr algn="ctr">
                            <a:buNone/>
                          </a:pPr>
                          <a:r>
                            <a:rPr lang="en-US" altLang="zh-CN"/>
                            <a:t>343</a:t>
                          </a:r>
                          <a:endParaRPr lang="en-US" altLang="zh-CN"/>
                        </a:p>
                      </a:txBody>
                      <a:tcPr/>
                    </a:tc>
                    <a:tc>
                      <a:txBody>
                        <a:bodyPr/>
                        <a:lstStyle/>
                        <a:p>
                          <a:pPr algn="ctr">
                            <a:buNone/>
                          </a:pPr>
                          <a:r>
                            <a:rPr lang="en-US" altLang="zh-CN"/>
                            <a:t>81</a:t>
                          </a:r>
                          <a:endParaRPr lang="en-US" altLang="zh-CN"/>
                        </a:p>
                      </a:txBody>
                      <a:tcPr/>
                    </a:tc>
                  </a:tr>
                  <a:tr h="430530">
                    <a:tc>
                      <a:txBody>
                        <a:bodyPr/>
                        <a:lstStyle/>
                        <a:p>
                          <a:pPr algn="ctr">
                            <a:buClrTx/>
                            <a:buSzTx/>
                            <a:buFontTx/>
                            <a:buNone/>
                          </a:pPr>
                          <a:r>
                            <a:rPr lang="en-US" altLang="zh-CN" i="1">
                              <a:latin typeface="Cambria Math" panose="02040503050406030204" pitchFamily="18" charset="0"/>
                              <a:cs typeface="Cambria Math" panose="02040503050406030204" pitchFamily="18" charset="0"/>
                            </a:rPr>
                            <a:t>FN</a:t>
                          </a:r>
                          <a:endParaRPr lang="en-US" altLang="zh-CN" i="1">
                            <a:latin typeface="Cambria Math" panose="02040503050406030204" pitchFamily="18" charset="0"/>
                            <a:cs typeface="Cambria Math" panose="02040503050406030204" pitchFamily="18" charset="0"/>
                          </a:endParaRPr>
                        </a:p>
                      </a:txBody>
                      <a:tcPr/>
                    </a:tc>
                    <a:tc>
                      <a:txBody>
                        <a:bodyPr/>
                        <a:lstStyle/>
                        <a:p>
                          <a:pPr algn="ctr">
                            <a:buNone/>
                          </a:pPr>
                          <a:r>
                            <a:rPr lang="en-US" altLang="zh-CN"/>
                            <a:t>99</a:t>
                          </a:r>
                          <a:endParaRPr lang="en-US" altLang="zh-CN"/>
                        </a:p>
                      </a:txBody>
                      <a:tcPr/>
                    </a:tc>
                    <a:tc>
                      <a:txBody>
                        <a:bodyPr/>
                        <a:lstStyle/>
                        <a:p>
                          <a:pPr algn="ctr">
                            <a:buNone/>
                          </a:pPr>
                          <a:r>
                            <a:rPr lang="en-US" altLang="zh-CN"/>
                            <a:t>168</a:t>
                          </a:r>
                          <a:endParaRPr lang="en-US" altLang="zh-CN"/>
                        </a:p>
                      </a:txBody>
                      <a:tcPr/>
                    </a:tc>
                    <a:tc>
                      <a:txBody>
                        <a:bodyPr/>
                        <a:lstStyle/>
                        <a:p>
                          <a:pPr algn="ctr">
                            <a:buNone/>
                          </a:pPr>
                          <a:r>
                            <a:rPr lang="en-US" altLang="zh-CN"/>
                            <a:t>126</a:t>
                          </a:r>
                          <a:endParaRPr lang="en-US" altLang="zh-CN"/>
                        </a:p>
                      </a:txBody>
                      <a:tcPr/>
                    </a:tc>
                    <a:tc>
                      <a:txBody>
                        <a:bodyPr/>
                        <a:lstStyle/>
                        <a:p>
                          <a:pPr algn="ctr">
                            <a:buNone/>
                          </a:pPr>
                          <a:r>
                            <a:rPr lang="en-US" altLang="zh-CN"/>
                            <a:t>180</a:t>
                          </a:r>
                          <a:endParaRPr lang="en-US" altLang="zh-CN"/>
                        </a:p>
                      </a:txBody>
                      <a:tcPr/>
                    </a:tc>
                    <a:tc>
                      <a:txBody>
                        <a:bodyPr/>
                        <a:lstStyle/>
                        <a:p>
                          <a:pPr algn="ctr">
                            <a:buNone/>
                          </a:pPr>
                          <a:r>
                            <a:rPr lang="en-US" altLang="zh-CN"/>
                            <a:t>189</a:t>
                          </a:r>
                          <a:endParaRPr lang="en-US" altLang="zh-CN"/>
                        </a:p>
                      </a:txBody>
                      <a:tcPr/>
                    </a:tc>
                    <a:tc>
                      <a:txBody>
                        <a:bodyPr/>
                        <a:lstStyle/>
                        <a:p>
                          <a:pPr algn="ctr">
                            <a:buNone/>
                          </a:pPr>
                          <a:r>
                            <a:rPr lang="en-US" altLang="zh-CN"/>
                            <a:t>73</a:t>
                          </a:r>
                          <a:endParaRPr lang="en-US" altLang="zh-CN"/>
                        </a:p>
                      </a:txBody>
                      <a:tcPr/>
                    </a:tc>
                    <a:tc>
                      <a:txBody>
                        <a:bodyPr/>
                        <a:lstStyle/>
                        <a:p>
                          <a:pPr algn="ctr">
                            <a:buNone/>
                          </a:pPr>
                          <a:r>
                            <a:rPr lang="en-US" altLang="zh-CN"/>
                            <a:t>78</a:t>
                          </a:r>
                          <a:endParaRPr lang="en-US" altLang="zh-CN"/>
                        </a:p>
                      </a:txBody>
                      <a:tcPr/>
                    </a:tc>
                  </a:tr>
                  <a:tr h="429895">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Cambria Math" panose="02040503050406030204" pitchFamily="18" charset="0"/>
                                  </a:rPr>
                                  <m:t>𝑃𝑟𝑒𝑐𝑖𝑠𝑖𝑜𝑛</m:t>
                                </m:r>
                              </m:oMath>
                            </m:oMathPara>
                          </a14:m>
                          <a:endParaRPr lang="zh-CN" altLang="en-US"/>
                        </a:p>
                      </a:txBody>
                      <a:tcPr/>
                    </a:tc>
                    <a:tc>
                      <a:txBody>
                        <a:bodyPr/>
                        <a:lstStyle/>
                        <a:p>
                          <a:pPr algn="ctr">
                            <a:buNone/>
                          </a:pPr>
                          <a:r>
                            <a:rPr lang="en-US" altLang="zh-CN"/>
                            <a:t>0.9735</a:t>
                          </a:r>
                          <a:endParaRPr lang="en-US" altLang="zh-CN"/>
                        </a:p>
                      </a:txBody>
                      <a:tcPr/>
                    </a:tc>
                    <a:tc>
                      <a:txBody>
                        <a:bodyPr/>
                        <a:lstStyle/>
                        <a:p>
                          <a:pPr algn="ctr">
                            <a:buNone/>
                          </a:pPr>
                          <a:r>
                            <a:rPr lang="en-US" altLang="zh-CN"/>
                            <a:t>0.7568</a:t>
                          </a:r>
                          <a:endParaRPr lang="en-US" altLang="zh-CN"/>
                        </a:p>
                      </a:txBody>
                      <a:tcPr/>
                    </a:tc>
                    <a:tc>
                      <a:txBody>
                        <a:bodyPr/>
                        <a:lstStyle/>
                        <a:p>
                          <a:pPr algn="ctr">
                            <a:buNone/>
                          </a:pPr>
                          <a:r>
                            <a:rPr lang="en-US" altLang="zh-CN"/>
                            <a:t>0.5302</a:t>
                          </a:r>
                          <a:endParaRPr lang="en-US" altLang="zh-CN"/>
                        </a:p>
                      </a:txBody>
                      <a:tcPr/>
                    </a:tc>
                    <a:tc>
                      <a:txBody>
                        <a:bodyPr/>
                        <a:lstStyle/>
                        <a:p>
                          <a:pPr algn="ctr">
                            <a:buNone/>
                          </a:pPr>
                          <a:r>
                            <a:rPr lang="en-US" altLang="zh-CN"/>
                            <a:t>0.3669</a:t>
                          </a:r>
                          <a:endParaRPr lang="en-US" altLang="zh-CN"/>
                        </a:p>
                      </a:txBody>
                      <a:tcPr/>
                    </a:tc>
                    <a:tc>
                      <a:txBody>
                        <a:bodyPr/>
                        <a:lstStyle/>
                        <a:p>
                          <a:pPr algn="ctr">
                            <a:buNone/>
                          </a:pPr>
                          <a:r>
                            <a:rPr lang="en-US" altLang="zh-CN"/>
                            <a:t>0.4414</a:t>
                          </a:r>
                          <a:endParaRPr lang="en-US" altLang="zh-CN"/>
                        </a:p>
                      </a:txBody>
                      <a:tcPr/>
                    </a:tc>
                    <a:tc>
                      <a:txBody>
                        <a:bodyPr/>
                        <a:lstStyle/>
                        <a:p>
                          <a:pPr algn="ctr">
                            <a:buNone/>
                          </a:pPr>
                          <a:r>
                            <a:rPr lang="en-US" altLang="zh-CN"/>
                            <a:t>0.3875</a:t>
                          </a:r>
                          <a:endParaRPr lang="en-US" altLang="zh-CN"/>
                        </a:p>
                      </a:txBody>
                      <a:tcPr/>
                    </a:tc>
                    <a:tc>
                      <a:txBody>
                        <a:bodyPr/>
                        <a:lstStyle/>
                        <a:p>
                          <a:pPr algn="ctr">
                            <a:buNone/>
                          </a:pPr>
                          <a:r>
                            <a:rPr lang="en-US" altLang="zh-CN"/>
                            <a:t>0.3672</a:t>
                          </a:r>
                          <a:endParaRPr lang="en-US" altLang="zh-CN"/>
                        </a:p>
                      </a:txBody>
                      <a:tcPr/>
                    </a:tc>
                  </a:tr>
                  <a:tr h="429895">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Cambria Math" panose="02040503050406030204" pitchFamily="18" charset="0"/>
                                  </a:rPr>
                                  <m:t>𝑅𝑒𝑐𝑎𝑙𝑙</m:t>
                                </m:r>
                              </m:oMath>
                            </m:oMathPara>
                          </a14:m>
                          <a:endParaRPr lang="zh-CN" altLang="en-US"/>
                        </a:p>
                      </a:txBody>
                      <a:tcPr/>
                    </a:tc>
                    <a:tc>
                      <a:txBody>
                        <a:bodyPr/>
                        <a:lstStyle/>
                        <a:p>
                          <a:pPr algn="ctr">
                            <a:buNone/>
                          </a:pPr>
                          <a:r>
                            <a:rPr lang="en-US" altLang="zh-CN"/>
                            <a:t>0.6502</a:t>
                          </a:r>
                          <a:endParaRPr lang="en-US" altLang="zh-CN"/>
                        </a:p>
                      </a:txBody>
                      <a:tcPr/>
                    </a:tc>
                    <a:tc>
                      <a:txBody>
                        <a:bodyPr/>
                        <a:lstStyle/>
                        <a:p>
                          <a:pPr algn="ctr">
                            <a:buNone/>
                          </a:pPr>
                          <a:r>
                            <a:rPr lang="en-US" altLang="zh-CN"/>
                            <a:t>0.4000</a:t>
                          </a:r>
                          <a:endParaRPr lang="en-US" altLang="zh-CN"/>
                        </a:p>
                      </a:txBody>
                      <a:tcPr/>
                    </a:tc>
                    <a:tc>
                      <a:txBody>
                        <a:bodyPr/>
                        <a:lstStyle/>
                        <a:p>
                          <a:pPr algn="ctr">
                            <a:buNone/>
                          </a:pPr>
                          <a:r>
                            <a:rPr lang="en-US" altLang="zh-CN"/>
                            <a:t>0.5700</a:t>
                          </a:r>
                          <a:endParaRPr lang="en-US" altLang="zh-CN"/>
                        </a:p>
                      </a:txBody>
                      <a:tcPr/>
                    </a:tc>
                    <a:tc>
                      <a:txBody>
                        <a:bodyPr/>
                        <a:lstStyle/>
                        <a:p>
                          <a:pPr algn="ctr">
                            <a:buNone/>
                          </a:pPr>
                          <a:r>
                            <a:rPr lang="en-US" altLang="zh-CN"/>
                            <a:t>0.3617</a:t>
                          </a:r>
                          <a:endParaRPr lang="en-US" altLang="zh-CN"/>
                        </a:p>
                      </a:txBody>
                      <a:tcPr/>
                    </a:tc>
                    <a:tc>
                      <a:txBody>
                        <a:bodyPr/>
                        <a:lstStyle/>
                        <a:p>
                          <a:pPr algn="ctr">
                            <a:buNone/>
                          </a:pPr>
                          <a:r>
                            <a:rPr lang="en-US" altLang="zh-CN"/>
                            <a:t>0.3415</a:t>
                          </a:r>
                          <a:endParaRPr lang="en-US" altLang="zh-CN"/>
                        </a:p>
                      </a:txBody>
                      <a:tcPr/>
                    </a:tc>
                    <a:tc>
                      <a:txBody>
                        <a:bodyPr/>
                        <a:lstStyle/>
                        <a:p>
                          <a:pPr algn="ctr">
                            <a:buNone/>
                          </a:pPr>
                          <a:r>
                            <a:rPr lang="en-US" altLang="zh-CN"/>
                            <a:t>0.7483</a:t>
                          </a:r>
                          <a:endParaRPr lang="en-US" altLang="zh-CN"/>
                        </a:p>
                      </a:txBody>
                      <a:tcPr/>
                    </a:tc>
                    <a:tc>
                      <a:txBody>
                        <a:bodyPr/>
                        <a:lstStyle/>
                        <a:p>
                          <a:pPr algn="ctr">
                            <a:buNone/>
                          </a:pPr>
                          <a:r>
                            <a:rPr lang="en-US" altLang="zh-CN"/>
                            <a:t>0.3760</a:t>
                          </a:r>
                          <a:endParaRPr lang="en-US" altLang="zh-CN"/>
                        </a:p>
                      </a:txBody>
                      <a:tcPr/>
                    </a:tc>
                  </a:tr>
                  <a:tr h="430530">
                    <a:tc>
                      <a:txBody>
                        <a:bodyPr/>
                        <a:lstStyle/>
                        <a:p>
                          <a:pPr algn="ctr">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cs typeface="Cambria Math" panose="02040503050406030204" pitchFamily="18" charset="0"/>
                                  </a:rPr>
                                  <m:t>𝐹</m:t>
                                </m:r>
                                <m:r>
                                  <a:rPr lang="en-US" altLang="zh-CN" sz="1800" i="1">
                                    <a:latin typeface="Cambria Math" panose="02040503050406030204" pitchFamily="18" charset="0"/>
                                    <a:cs typeface="Cambria Math" panose="02040503050406030204" pitchFamily="18" charset="0"/>
                                  </a:rPr>
                                  <m:t>1</m:t>
                                </m:r>
                                <m:r>
                                  <a:rPr lang="en-US" altLang="zh-CN" sz="1800" i="1">
                                    <a:latin typeface="Cambria Math" panose="02040503050406030204" pitchFamily="18" charset="0"/>
                                    <a:cs typeface="Cambria Math" panose="02040503050406030204" pitchFamily="18" charset="0"/>
                                  </a:rPr>
                                  <m:t>𝑠𝑐𝑜𝑟𝑒</m:t>
                                </m:r>
                              </m:oMath>
                            </m:oMathPara>
                          </a14:m>
                          <a:endParaRPr lang="en-US" altLang="zh-CN"/>
                        </a:p>
                      </a:txBody>
                      <a:tcPr/>
                    </a:tc>
                    <a:tc>
                      <a:txBody>
                        <a:bodyPr/>
                        <a:lstStyle/>
                        <a:p>
                          <a:pPr algn="ctr">
                            <a:buNone/>
                          </a:pPr>
                          <a:r>
                            <a:rPr lang="en-US" altLang="zh-CN"/>
                            <a:t>0.7797</a:t>
                          </a:r>
                          <a:endParaRPr lang="en-US" altLang="zh-CN"/>
                        </a:p>
                      </a:txBody>
                      <a:tcPr/>
                    </a:tc>
                    <a:tc>
                      <a:txBody>
                        <a:bodyPr/>
                        <a:lstStyle/>
                        <a:p>
                          <a:pPr algn="ctr">
                            <a:buNone/>
                          </a:pPr>
                          <a:r>
                            <a:rPr lang="en-US" altLang="zh-CN"/>
                            <a:t>0.5234</a:t>
                          </a:r>
                          <a:endParaRPr lang="en-US" altLang="zh-CN"/>
                        </a:p>
                      </a:txBody>
                      <a:tcPr/>
                    </a:tc>
                    <a:tc>
                      <a:txBody>
                        <a:bodyPr/>
                        <a:lstStyle/>
                        <a:p>
                          <a:pPr algn="ctr">
                            <a:buNone/>
                          </a:pPr>
                          <a:r>
                            <a:rPr lang="en-US" altLang="zh-CN"/>
                            <a:t>0.5494</a:t>
                          </a:r>
                          <a:endParaRPr lang="en-US" altLang="zh-CN"/>
                        </a:p>
                      </a:txBody>
                      <a:tcPr/>
                    </a:tc>
                    <a:tc>
                      <a:txBody>
                        <a:bodyPr/>
                        <a:lstStyle/>
                        <a:p>
                          <a:pPr algn="ctr">
                            <a:buNone/>
                          </a:pPr>
                          <a:r>
                            <a:rPr lang="en-US" altLang="zh-CN"/>
                            <a:t>0.3643</a:t>
                          </a:r>
                          <a:endParaRPr lang="en-US" altLang="zh-CN"/>
                        </a:p>
                      </a:txBody>
                      <a:tcPr/>
                    </a:tc>
                    <a:tc>
                      <a:txBody>
                        <a:bodyPr/>
                        <a:lstStyle/>
                        <a:p>
                          <a:pPr algn="ctr">
                            <a:buNone/>
                          </a:pPr>
                          <a:r>
                            <a:rPr lang="en-US" altLang="zh-CN"/>
                            <a:t>0.3851</a:t>
                          </a:r>
                          <a:endParaRPr lang="en-US" altLang="zh-CN"/>
                        </a:p>
                      </a:txBody>
                      <a:tcPr/>
                    </a:tc>
                    <a:tc>
                      <a:txBody>
                        <a:bodyPr/>
                        <a:lstStyle/>
                        <a:p>
                          <a:pPr algn="ctr">
                            <a:buNone/>
                          </a:pPr>
                          <a:r>
                            <a:rPr lang="en-US" altLang="zh-CN"/>
                            <a:t>0.5106</a:t>
                          </a:r>
                          <a:endParaRPr lang="en-US" altLang="zh-CN"/>
                        </a:p>
                      </a:txBody>
                      <a:tcPr/>
                    </a:tc>
                    <a:tc>
                      <a:txBody>
                        <a:bodyPr/>
                        <a:lstStyle/>
                        <a:p>
                          <a:pPr algn="ctr">
                            <a:buNone/>
                          </a:pPr>
                          <a:r>
                            <a:rPr lang="en-US" altLang="zh-CN"/>
                            <a:t>0.3715</a:t>
                          </a:r>
                          <a:endParaRPr lang="en-US" altLang="zh-CN"/>
                        </a:p>
                      </a:txBody>
                      <a:tcPr/>
                    </a:tc>
                  </a:tr>
                </a:tbl>
              </a:graphicData>
            </a:graphic>
          </p:graphicFrame>
        </mc:Choice>
        <mc:Fallback xmlns="">
          <p:graphicFrame>
            <p:nvGraphicFramePr>
              <p:cNvPr id="7" name="表格 6"/>
              <p:cNvGraphicFramePr/>
              <p:nvPr>
                <p:custDataLst>
                  <p:tags r:id="rId2"/>
                </p:custDataLst>
              </p:nvPr>
            </p:nvGraphicFramePr>
            <p:xfrm>
              <a:off x="769620" y="610870"/>
              <a:ext cx="10347960" cy="3027680"/>
            </p:xfrm>
            <a:graphic>
              <a:graphicData uri="http://schemas.openxmlformats.org/drawingml/2006/table">
                <a:tbl>
                  <a:tblPr firstRow="1" bandRow="1">
                    <a:tableStyleId>{5C22544A-7EE6-4342-B048-85BDC9FD1C3A}</a:tableStyleId>
                  </a:tblPr>
                  <a:tblGrid>
                    <a:gridCol w="1293495"/>
                    <a:gridCol w="1293495"/>
                    <a:gridCol w="1293495"/>
                    <a:gridCol w="1293495"/>
                    <a:gridCol w="1293495"/>
                    <a:gridCol w="1293495"/>
                    <a:gridCol w="1293495"/>
                    <a:gridCol w="1293495"/>
                  </a:tblGrid>
                  <a:tr h="446405">
                    <a:tc>
                      <a:txBody>
                        <a:bodyPr/>
                        <a:lstStyle/>
                        <a:p>
                          <a:pPr algn="ctr">
                            <a:buNone/>
                          </a:pPr>
                          <a:endParaRPr lang="zh-CN" altLang="en-US"/>
                        </a:p>
                      </a:txBody>
                      <a:tcPr/>
                    </a:tc>
                    <a:tc>
                      <a:txBody>
                        <a:bodyPr/>
                        <a:lstStyle/>
                        <a:p>
                          <a:pPr algn="ctr">
                            <a:buNone/>
                          </a:pPr>
                          <a:r>
                            <a:rPr lang="zh-CN" altLang="en-US"/>
                            <a:t>汽车</a:t>
                          </a:r>
                          <a:r>
                            <a:rPr lang="en-US" altLang="zh-CN"/>
                            <a:t>(283)</a:t>
                          </a:r>
                          <a:endParaRPr lang="en-US" altLang="zh-CN"/>
                        </a:p>
                      </a:txBody>
                      <a:tcPr/>
                    </a:tc>
                    <a:tc>
                      <a:txBody>
                        <a:bodyPr/>
                        <a:lstStyle/>
                        <a:p>
                          <a:pPr algn="ctr">
                            <a:buNone/>
                          </a:pPr>
                          <a:r>
                            <a:rPr lang="zh-CN" altLang="en-US"/>
                            <a:t>宠物</a:t>
                          </a:r>
                          <a:r>
                            <a:rPr lang="en-US" altLang="zh-CN"/>
                            <a:t>(280)</a:t>
                          </a:r>
                          <a:endParaRPr lang="en-US" altLang="zh-CN"/>
                        </a:p>
                      </a:txBody>
                      <a:tcPr/>
                    </a:tc>
                    <a:tc>
                      <a:txBody>
                        <a:bodyPr/>
                        <a:lstStyle/>
                        <a:p>
                          <a:pPr algn="ctr">
                            <a:buNone/>
                          </a:pPr>
                          <a:r>
                            <a:rPr lang="zh-CN" altLang="en-US"/>
                            <a:t>穿搭</a:t>
                          </a:r>
                          <a:r>
                            <a:rPr lang="en-US" altLang="zh-CN"/>
                            <a:t>(293)</a:t>
                          </a:r>
                          <a:endParaRPr lang="en-US" altLang="zh-CN"/>
                        </a:p>
                      </a:txBody>
                      <a:tcPr/>
                    </a:tc>
                    <a:tc>
                      <a:txBody>
                        <a:bodyPr/>
                        <a:lstStyle/>
                        <a:p>
                          <a:pPr algn="ctr">
                            <a:buNone/>
                          </a:pPr>
                          <a:r>
                            <a:rPr lang="zh-CN" altLang="en-US"/>
                            <a:t>美妆</a:t>
                          </a:r>
                          <a:r>
                            <a:rPr lang="en-US" altLang="zh-CN"/>
                            <a:t>(282)</a:t>
                          </a:r>
                          <a:endParaRPr lang="en-US" altLang="zh-CN"/>
                        </a:p>
                      </a:txBody>
                      <a:tcPr/>
                    </a:tc>
                    <a:tc>
                      <a:txBody>
                        <a:bodyPr/>
                        <a:lstStyle/>
                        <a:p>
                          <a:pPr algn="ctr">
                            <a:buNone/>
                          </a:pPr>
                          <a:r>
                            <a:rPr lang="zh-CN" altLang="en-US"/>
                            <a:t>美食</a:t>
                          </a:r>
                          <a:r>
                            <a:rPr lang="en-US" altLang="zh-CN"/>
                            <a:t>(297)</a:t>
                          </a:r>
                          <a:endParaRPr lang="en-US" altLang="zh-CN"/>
                        </a:p>
                      </a:txBody>
                      <a:tcPr/>
                    </a:tc>
                    <a:tc>
                      <a:txBody>
                        <a:bodyPr/>
                        <a:lstStyle/>
                        <a:p>
                          <a:pPr algn="ctr">
                            <a:buNone/>
                          </a:pPr>
                          <a:r>
                            <a:rPr lang="zh-CN" altLang="en-US"/>
                            <a:t>游戏</a:t>
                          </a:r>
                          <a:r>
                            <a:rPr lang="en-US" altLang="zh-CN"/>
                            <a:t>(290)</a:t>
                          </a:r>
                          <a:endParaRPr lang="en-US" altLang="zh-CN"/>
                        </a:p>
                      </a:txBody>
                      <a:tcPr/>
                    </a:tc>
                    <a:tc>
                      <a:txBody>
                        <a:bodyPr/>
                        <a:lstStyle/>
                        <a:p>
                          <a:pPr algn="ctr">
                            <a:buNone/>
                          </a:pPr>
                          <a:r>
                            <a:rPr lang="zh-CN" altLang="en-US"/>
                            <a:t>剧情</a:t>
                          </a:r>
                          <a:r>
                            <a:rPr lang="en-US" altLang="zh-CN"/>
                            <a:t>(125)</a:t>
                          </a:r>
                          <a:endParaRPr lang="en-US" altLang="zh-CN"/>
                        </a:p>
                      </a:txBody>
                      <a:tcPr/>
                    </a:tc>
                  </a:tr>
                  <a:tr h="429895">
                    <a:tc>
                      <a:txBody>
                        <a:bodyPr/>
                        <a:lstStyle/>
                        <a:p>
                          <a:pPr algn="ctr">
                            <a:buClrTx/>
                            <a:buSzTx/>
                            <a:buFontTx/>
                            <a:buNone/>
                          </a:pPr>
                          <a:r>
                            <a:rPr lang="en-US" altLang="zh-CN" i="1">
                              <a:latin typeface="Cambria Math" panose="02040503050406030204" pitchFamily="18" charset="0"/>
                              <a:cs typeface="Cambria Math" panose="02040503050406030204" pitchFamily="18" charset="0"/>
                            </a:rPr>
                            <a:t>TP</a:t>
                          </a:r>
                          <a:endParaRPr lang="en-US" altLang="zh-CN" i="1">
                            <a:latin typeface="Cambria Math" panose="02040503050406030204" pitchFamily="18" charset="0"/>
                            <a:cs typeface="Cambria Math" panose="02040503050406030204" pitchFamily="18" charset="0"/>
                          </a:endParaRPr>
                        </a:p>
                      </a:txBody>
                      <a:tcPr/>
                    </a:tc>
                    <a:tc>
                      <a:txBody>
                        <a:bodyPr/>
                        <a:lstStyle/>
                        <a:p>
                          <a:pPr algn="ctr">
                            <a:buNone/>
                          </a:pPr>
                          <a:r>
                            <a:rPr lang="en-US" altLang="zh-CN"/>
                            <a:t>184</a:t>
                          </a:r>
                          <a:endParaRPr lang="en-US" altLang="zh-CN"/>
                        </a:p>
                      </a:txBody>
                      <a:tcPr/>
                    </a:tc>
                    <a:tc>
                      <a:txBody>
                        <a:bodyPr/>
                        <a:lstStyle/>
                        <a:p>
                          <a:pPr algn="ctr">
                            <a:buNone/>
                          </a:pPr>
                          <a:r>
                            <a:rPr lang="en-US" altLang="zh-CN"/>
                            <a:t>112</a:t>
                          </a:r>
                          <a:endParaRPr lang="en-US" altLang="zh-CN"/>
                        </a:p>
                      </a:txBody>
                      <a:tcPr/>
                    </a:tc>
                    <a:tc>
                      <a:txBody>
                        <a:bodyPr/>
                        <a:lstStyle/>
                        <a:p>
                          <a:pPr algn="ctr">
                            <a:buNone/>
                          </a:pPr>
                          <a:r>
                            <a:rPr lang="en-US" altLang="zh-CN"/>
                            <a:t>167</a:t>
                          </a:r>
                          <a:endParaRPr lang="en-US" altLang="zh-CN"/>
                        </a:p>
                      </a:txBody>
                      <a:tcPr/>
                    </a:tc>
                    <a:tc>
                      <a:txBody>
                        <a:bodyPr/>
                        <a:lstStyle/>
                        <a:p>
                          <a:pPr algn="ctr">
                            <a:buNone/>
                          </a:pPr>
                          <a:r>
                            <a:rPr lang="en-US" altLang="zh-CN"/>
                            <a:t>102</a:t>
                          </a:r>
                          <a:endParaRPr lang="en-US" altLang="zh-CN"/>
                        </a:p>
                      </a:txBody>
                      <a:tcPr/>
                    </a:tc>
                    <a:tc>
                      <a:txBody>
                        <a:bodyPr/>
                        <a:lstStyle/>
                        <a:p>
                          <a:pPr algn="ctr">
                            <a:buNone/>
                          </a:pPr>
                          <a:r>
                            <a:rPr lang="en-US" altLang="zh-CN"/>
                            <a:t>98</a:t>
                          </a:r>
                          <a:endParaRPr lang="en-US" altLang="zh-CN"/>
                        </a:p>
                      </a:txBody>
                      <a:tcPr/>
                    </a:tc>
                    <a:tc>
                      <a:txBody>
                        <a:bodyPr/>
                        <a:lstStyle/>
                        <a:p>
                          <a:pPr algn="ctr">
                            <a:buNone/>
                          </a:pPr>
                          <a:r>
                            <a:rPr lang="en-US" altLang="zh-CN"/>
                            <a:t>217</a:t>
                          </a:r>
                          <a:endParaRPr lang="en-US" altLang="zh-CN"/>
                        </a:p>
                      </a:txBody>
                      <a:tcPr/>
                    </a:tc>
                    <a:tc>
                      <a:txBody>
                        <a:bodyPr/>
                        <a:lstStyle/>
                        <a:p>
                          <a:pPr algn="ctr">
                            <a:buNone/>
                          </a:pPr>
                          <a:r>
                            <a:rPr lang="en-US" altLang="zh-CN"/>
                            <a:t>47</a:t>
                          </a:r>
                          <a:endParaRPr lang="en-US" altLang="zh-CN"/>
                        </a:p>
                      </a:txBody>
                      <a:tcPr/>
                    </a:tc>
                  </a:tr>
                  <a:tr h="430530">
                    <a:tc>
                      <a:txBody>
                        <a:bodyPr/>
                        <a:lstStyle/>
                        <a:p>
                          <a:pPr algn="ctr">
                            <a:buClrTx/>
                            <a:buSzTx/>
                            <a:buFontTx/>
                            <a:buNone/>
                          </a:pPr>
                          <a:r>
                            <a:rPr lang="en-US" altLang="zh-CN" i="1">
                              <a:latin typeface="Cambria Math" panose="02040503050406030204" pitchFamily="18" charset="0"/>
                              <a:cs typeface="Cambria Math" panose="02040503050406030204" pitchFamily="18" charset="0"/>
                            </a:rPr>
                            <a:t>FP</a:t>
                          </a:r>
                          <a:endParaRPr lang="en-US" altLang="zh-CN" i="1">
                            <a:latin typeface="Cambria Math" panose="02040503050406030204" pitchFamily="18" charset="0"/>
                            <a:cs typeface="Cambria Math" panose="02040503050406030204" pitchFamily="18" charset="0"/>
                          </a:endParaRPr>
                        </a:p>
                      </a:txBody>
                      <a:tcPr/>
                    </a:tc>
                    <a:tc>
                      <a:txBody>
                        <a:bodyPr/>
                        <a:lstStyle/>
                        <a:p>
                          <a:pPr algn="ctr">
                            <a:buNone/>
                          </a:pPr>
                          <a:r>
                            <a:rPr lang="en-US" altLang="zh-CN"/>
                            <a:t>5</a:t>
                          </a:r>
                          <a:endParaRPr lang="en-US" altLang="zh-CN"/>
                        </a:p>
                      </a:txBody>
                      <a:tcPr/>
                    </a:tc>
                    <a:tc>
                      <a:txBody>
                        <a:bodyPr/>
                        <a:lstStyle/>
                        <a:p>
                          <a:pPr algn="ctr">
                            <a:buNone/>
                          </a:pPr>
                          <a:r>
                            <a:rPr lang="en-US" altLang="zh-CN"/>
                            <a:t>36</a:t>
                          </a:r>
                          <a:endParaRPr lang="en-US" altLang="zh-CN"/>
                        </a:p>
                      </a:txBody>
                      <a:tcPr/>
                    </a:tc>
                    <a:tc>
                      <a:txBody>
                        <a:bodyPr/>
                        <a:lstStyle/>
                        <a:p>
                          <a:pPr algn="ctr">
                            <a:buNone/>
                          </a:pPr>
                          <a:r>
                            <a:rPr lang="en-US" altLang="zh-CN"/>
                            <a:t>148</a:t>
                          </a:r>
                          <a:endParaRPr lang="en-US" altLang="zh-CN"/>
                        </a:p>
                      </a:txBody>
                      <a:tcPr/>
                    </a:tc>
                    <a:tc>
                      <a:txBody>
                        <a:bodyPr/>
                        <a:lstStyle/>
                        <a:p>
                          <a:pPr algn="ctr">
                            <a:buNone/>
                          </a:pPr>
                          <a:r>
                            <a:rPr lang="en-US" altLang="zh-CN"/>
                            <a:t>176</a:t>
                          </a:r>
                          <a:endParaRPr lang="en-US" altLang="zh-CN"/>
                        </a:p>
                      </a:txBody>
                      <a:tcPr/>
                    </a:tc>
                    <a:tc>
                      <a:txBody>
                        <a:bodyPr/>
                        <a:lstStyle/>
                        <a:p>
                          <a:pPr algn="ctr">
                            <a:buNone/>
                          </a:pPr>
                          <a:r>
                            <a:rPr lang="en-US" altLang="zh-CN"/>
                            <a:t>124</a:t>
                          </a:r>
                          <a:endParaRPr lang="en-US" altLang="zh-CN"/>
                        </a:p>
                      </a:txBody>
                      <a:tcPr/>
                    </a:tc>
                    <a:tc>
                      <a:txBody>
                        <a:bodyPr/>
                        <a:lstStyle/>
                        <a:p>
                          <a:pPr algn="ctr">
                            <a:buNone/>
                          </a:pPr>
                          <a:r>
                            <a:rPr lang="en-US" altLang="zh-CN"/>
                            <a:t>343</a:t>
                          </a:r>
                          <a:endParaRPr lang="en-US" altLang="zh-CN"/>
                        </a:p>
                      </a:txBody>
                      <a:tcPr/>
                    </a:tc>
                    <a:tc>
                      <a:txBody>
                        <a:bodyPr/>
                        <a:lstStyle/>
                        <a:p>
                          <a:pPr algn="ctr">
                            <a:buNone/>
                          </a:pPr>
                          <a:r>
                            <a:rPr lang="en-US" altLang="zh-CN"/>
                            <a:t>81</a:t>
                          </a:r>
                          <a:endParaRPr lang="en-US" altLang="zh-CN"/>
                        </a:p>
                      </a:txBody>
                      <a:tcPr/>
                    </a:tc>
                  </a:tr>
                  <a:tr h="430530">
                    <a:tc>
                      <a:txBody>
                        <a:bodyPr/>
                        <a:lstStyle/>
                        <a:p>
                          <a:pPr algn="ctr">
                            <a:buClrTx/>
                            <a:buSzTx/>
                            <a:buFontTx/>
                            <a:buNone/>
                          </a:pPr>
                          <a:r>
                            <a:rPr lang="en-US" altLang="zh-CN" i="1">
                              <a:latin typeface="Cambria Math" panose="02040503050406030204" pitchFamily="18" charset="0"/>
                              <a:cs typeface="Cambria Math" panose="02040503050406030204" pitchFamily="18" charset="0"/>
                            </a:rPr>
                            <a:t>FN</a:t>
                          </a:r>
                          <a:endParaRPr lang="en-US" altLang="zh-CN" i="1">
                            <a:latin typeface="Cambria Math" panose="02040503050406030204" pitchFamily="18" charset="0"/>
                            <a:cs typeface="Cambria Math" panose="02040503050406030204" pitchFamily="18" charset="0"/>
                          </a:endParaRPr>
                        </a:p>
                      </a:txBody>
                      <a:tcPr/>
                    </a:tc>
                    <a:tc>
                      <a:txBody>
                        <a:bodyPr/>
                        <a:lstStyle/>
                        <a:p>
                          <a:pPr algn="ctr">
                            <a:buNone/>
                          </a:pPr>
                          <a:r>
                            <a:rPr lang="en-US" altLang="zh-CN"/>
                            <a:t>99</a:t>
                          </a:r>
                          <a:endParaRPr lang="en-US" altLang="zh-CN"/>
                        </a:p>
                      </a:txBody>
                      <a:tcPr/>
                    </a:tc>
                    <a:tc>
                      <a:txBody>
                        <a:bodyPr/>
                        <a:lstStyle/>
                        <a:p>
                          <a:pPr algn="ctr">
                            <a:buNone/>
                          </a:pPr>
                          <a:r>
                            <a:rPr lang="en-US" altLang="zh-CN"/>
                            <a:t>168</a:t>
                          </a:r>
                          <a:endParaRPr lang="en-US" altLang="zh-CN"/>
                        </a:p>
                      </a:txBody>
                      <a:tcPr/>
                    </a:tc>
                    <a:tc>
                      <a:txBody>
                        <a:bodyPr/>
                        <a:lstStyle/>
                        <a:p>
                          <a:pPr algn="ctr">
                            <a:buNone/>
                          </a:pPr>
                          <a:r>
                            <a:rPr lang="en-US" altLang="zh-CN"/>
                            <a:t>126</a:t>
                          </a:r>
                          <a:endParaRPr lang="en-US" altLang="zh-CN"/>
                        </a:p>
                      </a:txBody>
                      <a:tcPr/>
                    </a:tc>
                    <a:tc>
                      <a:txBody>
                        <a:bodyPr/>
                        <a:lstStyle/>
                        <a:p>
                          <a:pPr algn="ctr">
                            <a:buNone/>
                          </a:pPr>
                          <a:r>
                            <a:rPr lang="en-US" altLang="zh-CN"/>
                            <a:t>180</a:t>
                          </a:r>
                          <a:endParaRPr lang="en-US" altLang="zh-CN"/>
                        </a:p>
                      </a:txBody>
                      <a:tcPr/>
                    </a:tc>
                    <a:tc>
                      <a:txBody>
                        <a:bodyPr/>
                        <a:lstStyle/>
                        <a:p>
                          <a:pPr algn="ctr">
                            <a:buNone/>
                          </a:pPr>
                          <a:r>
                            <a:rPr lang="en-US" altLang="zh-CN"/>
                            <a:t>189</a:t>
                          </a:r>
                          <a:endParaRPr lang="en-US" altLang="zh-CN"/>
                        </a:p>
                      </a:txBody>
                      <a:tcPr/>
                    </a:tc>
                    <a:tc>
                      <a:txBody>
                        <a:bodyPr/>
                        <a:lstStyle/>
                        <a:p>
                          <a:pPr algn="ctr">
                            <a:buNone/>
                          </a:pPr>
                          <a:r>
                            <a:rPr lang="en-US" altLang="zh-CN"/>
                            <a:t>73</a:t>
                          </a:r>
                          <a:endParaRPr lang="en-US" altLang="zh-CN"/>
                        </a:p>
                      </a:txBody>
                      <a:tcPr/>
                    </a:tc>
                    <a:tc>
                      <a:txBody>
                        <a:bodyPr/>
                        <a:lstStyle/>
                        <a:p>
                          <a:pPr algn="ctr">
                            <a:buNone/>
                          </a:pPr>
                          <a:r>
                            <a:rPr lang="en-US" altLang="zh-CN"/>
                            <a:t>78</a:t>
                          </a:r>
                          <a:endParaRPr lang="en-US" altLang="zh-CN"/>
                        </a:p>
                      </a:txBody>
                      <a:tcPr/>
                    </a:tc>
                  </a:tr>
                  <a:tr h="429895">
                    <a:tc>
                      <a:txBody>
                        <a:bodyPr/>
                        <a:lstStyle/>
                        <a:p>
                          <a:endParaRPr lang="zh-CN"/>
                        </a:p>
                      </a:txBody>
                      <a:tcPr>
                        <a:blipFill>
                          <a:blip r:embed="rId3"/>
                        </a:blipFill>
                      </a:tcPr>
                    </a:tc>
                    <a:tc>
                      <a:txBody>
                        <a:bodyPr/>
                        <a:lstStyle/>
                        <a:p>
                          <a:pPr algn="ctr">
                            <a:buNone/>
                          </a:pPr>
                          <a:r>
                            <a:rPr lang="en-US" altLang="zh-CN"/>
                            <a:t>0.9735</a:t>
                          </a:r>
                          <a:endParaRPr lang="en-US" altLang="zh-CN"/>
                        </a:p>
                      </a:txBody>
                      <a:tcPr/>
                    </a:tc>
                    <a:tc>
                      <a:txBody>
                        <a:bodyPr/>
                        <a:lstStyle/>
                        <a:p>
                          <a:pPr algn="ctr">
                            <a:buNone/>
                          </a:pPr>
                          <a:r>
                            <a:rPr lang="en-US" altLang="zh-CN"/>
                            <a:t>0.7568</a:t>
                          </a:r>
                          <a:endParaRPr lang="en-US" altLang="zh-CN"/>
                        </a:p>
                      </a:txBody>
                      <a:tcPr/>
                    </a:tc>
                    <a:tc>
                      <a:txBody>
                        <a:bodyPr/>
                        <a:lstStyle/>
                        <a:p>
                          <a:pPr algn="ctr">
                            <a:buNone/>
                          </a:pPr>
                          <a:r>
                            <a:rPr lang="en-US" altLang="zh-CN"/>
                            <a:t>0.5302</a:t>
                          </a:r>
                          <a:endParaRPr lang="en-US" altLang="zh-CN"/>
                        </a:p>
                      </a:txBody>
                      <a:tcPr/>
                    </a:tc>
                    <a:tc>
                      <a:txBody>
                        <a:bodyPr/>
                        <a:lstStyle/>
                        <a:p>
                          <a:pPr algn="ctr">
                            <a:buNone/>
                          </a:pPr>
                          <a:r>
                            <a:rPr lang="en-US" altLang="zh-CN"/>
                            <a:t>0.3669</a:t>
                          </a:r>
                          <a:endParaRPr lang="en-US" altLang="zh-CN"/>
                        </a:p>
                      </a:txBody>
                      <a:tcPr/>
                    </a:tc>
                    <a:tc>
                      <a:txBody>
                        <a:bodyPr/>
                        <a:lstStyle/>
                        <a:p>
                          <a:pPr algn="ctr">
                            <a:buNone/>
                          </a:pPr>
                          <a:r>
                            <a:rPr lang="en-US" altLang="zh-CN"/>
                            <a:t>0.4414</a:t>
                          </a:r>
                          <a:endParaRPr lang="en-US" altLang="zh-CN"/>
                        </a:p>
                      </a:txBody>
                      <a:tcPr/>
                    </a:tc>
                    <a:tc>
                      <a:txBody>
                        <a:bodyPr/>
                        <a:lstStyle/>
                        <a:p>
                          <a:pPr algn="ctr">
                            <a:buNone/>
                          </a:pPr>
                          <a:r>
                            <a:rPr lang="en-US" altLang="zh-CN"/>
                            <a:t>0.3875</a:t>
                          </a:r>
                          <a:endParaRPr lang="en-US" altLang="zh-CN"/>
                        </a:p>
                      </a:txBody>
                      <a:tcPr/>
                    </a:tc>
                    <a:tc>
                      <a:txBody>
                        <a:bodyPr/>
                        <a:lstStyle/>
                        <a:p>
                          <a:pPr algn="ctr">
                            <a:buNone/>
                          </a:pPr>
                          <a:r>
                            <a:rPr lang="en-US" altLang="zh-CN"/>
                            <a:t>0.3672</a:t>
                          </a:r>
                          <a:endParaRPr lang="en-US" altLang="zh-CN"/>
                        </a:p>
                      </a:txBody>
                      <a:tcPr/>
                    </a:tc>
                  </a:tr>
                  <a:tr h="429895">
                    <a:tc>
                      <a:txBody>
                        <a:bodyPr/>
                        <a:lstStyle/>
                        <a:p>
                          <a:endParaRPr lang="zh-CN"/>
                        </a:p>
                      </a:txBody>
                      <a:tcPr>
                        <a:blipFill>
                          <a:blip r:embed="rId3"/>
                        </a:blipFill>
                      </a:tcPr>
                    </a:tc>
                    <a:tc>
                      <a:txBody>
                        <a:bodyPr/>
                        <a:lstStyle/>
                        <a:p>
                          <a:pPr algn="ctr">
                            <a:buNone/>
                          </a:pPr>
                          <a:r>
                            <a:rPr lang="en-US" altLang="zh-CN"/>
                            <a:t>0.6502</a:t>
                          </a:r>
                          <a:endParaRPr lang="en-US" altLang="zh-CN"/>
                        </a:p>
                      </a:txBody>
                      <a:tcPr/>
                    </a:tc>
                    <a:tc>
                      <a:txBody>
                        <a:bodyPr/>
                        <a:lstStyle/>
                        <a:p>
                          <a:pPr algn="ctr">
                            <a:buNone/>
                          </a:pPr>
                          <a:r>
                            <a:rPr lang="en-US" altLang="zh-CN"/>
                            <a:t>0.4000</a:t>
                          </a:r>
                          <a:endParaRPr lang="en-US" altLang="zh-CN"/>
                        </a:p>
                      </a:txBody>
                      <a:tcPr/>
                    </a:tc>
                    <a:tc>
                      <a:txBody>
                        <a:bodyPr/>
                        <a:lstStyle/>
                        <a:p>
                          <a:pPr algn="ctr">
                            <a:buNone/>
                          </a:pPr>
                          <a:r>
                            <a:rPr lang="en-US" altLang="zh-CN"/>
                            <a:t>0.5700</a:t>
                          </a:r>
                          <a:endParaRPr lang="en-US" altLang="zh-CN"/>
                        </a:p>
                      </a:txBody>
                      <a:tcPr/>
                    </a:tc>
                    <a:tc>
                      <a:txBody>
                        <a:bodyPr/>
                        <a:lstStyle/>
                        <a:p>
                          <a:pPr algn="ctr">
                            <a:buNone/>
                          </a:pPr>
                          <a:r>
                            <a:rPr lang="en-US" altLang="zh-CN"/>
                            <a:t>0.3617</a:t>
                          </a:r>
                          <a:endParaRPr lang="en-US" altLang="zh-CN"/>
                        </a:p>
                      </a:txBody>
                      <a:tcPr/>
                    </a:tc>
                    <a:tc>
                      <a:txBody>
                        <a:bodyPr/>
                        <a:lstStyle/>
                        <a:p>
                          <a:pPr algn="ctr">
                            <a:buNone/>
                          </a:pPr>
                          <a:r>
                            <a:rPr lang="en-US" altLang="zh-CN"/>
                            <a:t>0.3415</a:t>
                          </a:r>
                          <a:endParaRPr lang="en-US" altLang="zh-CN"/>
                        </a:p>
                      </a:txBody>
                      <a:tcPr/>
                    </a:tc>
                    <a:tc>
                      <a:txBody>
                        <a:bodyPr/>
                        <a:lstStyle/>
                        <a:p>
                          <a:pPr algn="ctr">
                            <a:buNone/>
                          </a:pPr>
                          <a:r>
                            <a:rPr lang="en-US" altLang="zh-CN"/>
                            <a:t>0.7483</a:t>
                          </a:r>
                          <a:endParaRPr lang="en-US" altLang="zh-CN"/>
                        </a:p>
                      </a:txBody>
                      <a:tcPr/>
                    </a:tc>
                    <a:tc>
                      <a:txBody>
                        <a:bodyPr/>
                        <a:lstStyle/>
                        <a:p>
                          <a:pPr algn="ctr">
                            <a:buNone/>
                          </a:pPr>
                          <a:r>
                            <a:rPr lang="en-US" altLang="zh-CN"/>
                            <a:t>0.3760</a:t>
                          </a:r>
                          <a:endParaRPr lang="en-US" altLang="zh-CN"/>
                        </a:p>
                      </a:txBody>
                      <a:tcPr/>
                    </a:tc>
                  </a:tr>
                  <a:tr h="430530">
                    <a:tc>
                      <a:txBody>
                        <a:bodyPr/>
                        <a:lstStyle/>
                        <a:p>
                          <a:endParaRPr lang="zh-CN"/>
                        </a:p>
                      </a:txBody>
                      <a:tcPr>
                        <a:blipFill>
                          <a:blip r:embed="rId3"/>
                        </a:blipFill>
                      </a:tcPr>
                    </a:tc>
                    <a:tc>
                      <a:txBody>
                        <a:bodyPr/>
                        <a:lstStyle/>
                        <a:p>
                          <a:pPr algn="ctr">
                            <a:buNone/>
                          </a:pPr>
                          <a:r>
                            <a:rPr lang="en-US" altLang="zh-CN"/>
                            <a:t>0.7797</a:t>
                          </a:r>
                          <a:endParaRPr lang="en-US" altLang="zh-CN"/>
                        </a:p>
                      </a:txBody>
                      <a:tcPr/>
                    </a:tc>
                    <a:tc>
                      <a:txBody>
                        <a:bodyPr/>
                        <a:lstStyle/>
                        <a:p>
                          <a:pPr algn="ctr">
                            <a:buNone/>
                          </a:pPr>
                          <a:r>
                            <a:rPr lang="en-US" altLang="zh-CN"/>
                            <a:t>0.5234</a:t>
                          </a:r>
                          <a:endParaRPr lang="en-US" altLang="zh-CN"/>
                        </a:p>
                      </a:txBody>
                      <a:tcPr/>
                    </a:tc>
                    <a:tc>
                      <a:txBody>
                        <a:bodyPr/>
                        <a:lstStyle/>
                        <a:p>
                          <a:pPr algn="ctr">
                            <a:buNone/>
                          </a:pPr>
                          <a:r>
                            <a:rPr lang="en-US" altLang="zh-CN"/>
                            <a:t>0.5494</a:t>
                          </a:r>
                          <a:endParaRPr lang="en-US" altLang="zh-CN"/>
                        </a:p>
                      </a:txBody>
                      <a:tcPr/>
                    </a:tc>
                    <a:tc>
                      <a:txBody>
                        <a:bodyPr/>
                        <a:lstStyle/>
                        <a:p>
                          <a:pPr algn="ctr">
                            <a:buNone/>
                          </a:pPr>
                          <a:r>
                            <a:rPr lang="en-US" altLang="zh-CN"/>
                            <a:t>0.3643</a:t>
                          </a:r>
                          <a:endParaRPr lang="en-US" altLang="zh-CN"/>
                        </a:p>
                      </a:txBody>
                      <a:tcPr/>
                    </a:tc>
                    <a:tc>
                      <a:txBody>
                        <a:bodyPr/>
                        <a:lstStyle/>
                        <a:p>
                          <a:pPr algn="ctr">
                            <a:buNone/>
                          </a:pPr>
                          <a:r>
                            <a:rPr lang="en-US" altLang="zh-CN"/>
                            <a:t>0.3851</a:t>
                          </a:r>
                          <a:endParaRPr lang="en-US" altLang="zh-CN"/>
                        </a:p>
                      </a:txBody>
                      <a:tcPr/>
                    </a:tc>
                    <a:tc>
                      <a:txBody>
                        <a:bodyPr/>
                        <a:lstStyle/>
                        <a:p>
                          <a:pPr algn="ctr">
                            <a:buNone/>
                          </a:pPr>
                          <a:r>
                            <a:rPr lang="en-US" altLang="zh-CN"/>
                            <a:t>0.5106</a:t>
                          </a:r>
                          <a:endParaRPr lang="en-US" altLang="zh-CN"/>
                        </a:p>
                      </a:txBody>
                      <a:tcPr/>
                    </a:tc>
                    <a:tc>
                      <a:txBody>
                        <a:bodyPr/>
                        <a:lstStyle/>
                        <a:p>
                          <a:pPr algn="ctr">
                            <a:buNone/>
                          </a:pPr>
                          <a:r>
                            <a:rPr lang="en-US" altLang="zh-CN"/>
                            <a:t>0.3715</a:t>
                          </a:r>
                          <a:endParaRPr lang="en-US" altLang="zh-CN"/>
                        </a:p>
                      </a:txBody>
                      <a:tcPr/>
                    </a:tc>
                  </a:tr>
                </a:tbl>
              </a:graphicData>
            </a:graphic>
          </p:graphicFrame>
        </mc:Fallback>
      </mc:AlternateContent>
      <p:pic>
        <p:nvPicPr>
          <p:cNvPr id="9" name="图片 8"/>
          <p:cNvPicPr>
            <a:picLocks noChangeAspect="1"/>
          </p:cNvPicPr>
          <p:nvPr/>
        </p:nvPicPr>
        <p:blipFill>
          <a:blip r:embed="rId4"/>
          <a:stretch>
            <a:fillRect/>
          </a:stretch>
        </p:blipFill>
        <p:spPr>
          <a:xfrm>
            <a:off x="6357620" y="3794760"/>
            <a:ext cx="5094605" cy="217424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664845" y="3794760"/>
                <a:ext cx="6818630" cy="63182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𝑠𝑐𝑜𝑟𝑒</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𝑠𝑐𝑜𝑟𝑒</m:t>
                        </m:r>
                      </m:e>
                      <m:sub>
                        <m:r>
                          <a:rPr lang="en-US" altLang="zh-CN" i="1">
                            <a:latin typeface="Cambria Math" panose="02040503050406030204" pitchFamily="18" charset="0"/>
                            <a:cs typeface="Cambria Math" panose="02040503050406030204" pitchFamily="18" charset="0"/>
                          </a:rPr>
                          <m:t>𝑐𝑎𝑟</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𝜔</m:t>
                        </m:r>
                      </m:e>
                      <m:sub>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𝑠𝑐𝑜𝑟𝑒</m:t>
                        </m:r>
                      </m:e>
                      <m:sub>
                        <m:r>
                          <a:rPr lang="en-US" altLang="zh-CN" i="1">
                            <a:latin typeface="Cambria Math" panose="02040503050406030204" pitchFamily="18" charset="0"/>
                            <a:cs typeface="Cambria Math" panose="02040503050406030204" pitchFamily="18" charset="0"/>
                          </a:rPr>
                          <m:t>𝑝𝑙𝑜𝑡</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𝜔</m:t>
                        </m:r>
                      </m:e>
                      <m:sub>
                        <m:r>
                          <a:rPr lang="en-US" altLang="zh-CN" i="1">
                            <a:latin typeface="Cambria Math" panose="02040503050406030204" pitchFamily="18" charset="0"/>
                            <a:cs typeface="Cambria Math" panose="02040503050406030204" pitchFamily="18" charset="0"/>
                          </a:rPr>
                          <m:t>7</m:t>
                        </m:r>
                      </m:sub>
                    </m:sSub>
                    <m:r>
                      <a:rPr lang="en-US" altLang="zh-CN" i="1">
                        <a:latin typeface="Cambria Math" panose="02040503050406030204" pitchFamily="18" charset="0"/>
                        <a:cs typeface="Cambria Math" panose="02040503050406030204" pitchFamily="18" charset="0"/>
                      </a:rPr>
                      <m:t> </m:t>
                    </m:r>
                  </m:oMath>
                </a14:m>
                <a:endParaRPr lang="en-US" altLang="zh-CN" i="1">
                  <a:latin typeface="Cambria Math" panose="02040503050406030204" pitchFamily="18" charset="0"/>
                  <a:cs typeface="Cambria Math" panose="02040503050406030204" pitchFamily="18" charset="0"/>
                </a:endParaRPr>
              </a:p>
              <a:p>
                <a:pPr marL="285750" indent="-285750">
                  <a:buFont typeface="Arial" panose="020B0604020202020204" pitchFamily="34" charset="0"/>
                  <a:buChar char="•"/>
                </a:pPr>
                <a:r>
                  <a:rPr lang="en-US" altLang="zh-CN" i="1">
                    <a:latin typeface="Cambria Math" panose="02040503050406030204" pitchFamily="18" charset="0"/>
                    <a:cs typeface="Cambria Math" panose="02040503050406030204" pitchFamily="18" charset="0"/>
                  </a:rPr>
                  <a:t>                  </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solidFill>
                          <a:srgbClr val="FF0000"/>
                        </a:solidFill>
                        <a:latin typeface="Cambria Math" panose="02040503050406030204" pitchFamily="18" charset="0"/>
                        <a:cs typeface="Cambria Math" panose="02040503050406030204" pitchFamily="18" charset="0"/>
                      </a:rPr>
                      <m:t>50</m:t>
                    </m:r>
                    <m:r>
                      <a:rPr lang="en-US" altLang="zh-CN" i="1">
                        <a:solidFill>
                          <a:srgbClr val="FF0000"/>
                        </a:solidFill>
                        <a:latin typeface="Cambria Math" panose="02040503050406030204" pitchFamily="18" charset="0"/>
                        <a:cs typeface="Cambria Math" panose="02040503050406030204" pitchFamily="18" charset="0"/>
                      </a:rPr>
                      <m:t>.</m:t>
                    </m:r>
                    <m:r>
                      <a:rPr lang="en-US" altLang="zh-CN" i="1">
                        <a:solidFill>
                          <a:srgbClr val="FF0000"/>
                        </a:solidFill>
                        <a:latin typeface="Cambria Math" panose="02040503050406030204" pitchFamily="18" charset="0"/>
                        <a:cs typeface="Cambria Math" panose="02040503050406030204" pitchFamily="18" charset="0"/>
                      </a:rPr>
                      <m:t>86</m:t>
                    </m:r>
                    <m:r>
                      <a:rPr lang="en-US" altLang="zh-CN" i="1">
                        <a:solidFill>
                          <a:srgbClr val="FF0000"/>
                        </a:solidFill>
                        <a:latin typeface="Cambria Math" panose="02040503050406030204" pitchFamily="18" charset="0"/>
                        <a:ea typeface="MS Mincho" charset="0"/>
                        <a:cs typeface="Cambria Math" panose="02040503050406030204" pitchFamily="18" charset="0"/>
                      </a:rPr>
                      <m:t>%</m:t>
                    </m:r>
                  </m:oMath>
                </a14:m>
                <a:endParaRPr lang="en-US" altLang="zh-CN" i="1">
                  <a:solidFill>
                    <a:srgbClr val="FF0000"/>
                  </a:solidFill>
                  <a:latin typeface="Cambria Math" panose="02040503050406030204" pitchFamily="18" charset="0"/>
                  <a:ea typeface="MS Mincho" charset="0"/>
                  <a:cs typeface="Cambria Math" panose="020405030504060302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664845" y="3794760"/>
                <a:ext cx="6818630" cy="631825"/>
              </a:xfrm>
              <a:prstGeom prst="rect">
                <a:avLst/>
              </a:prstGeom>
              <a:blipFill rotWithShape="1">
                <a:blip r:embed="rId5"/>
                <a:stretch>
                  <a:fillRect/>
                </a:stretch>
              </a:blipFill>
            </p:spPr>
            <p:txBody>
              <a:bodyPr/>
              <a:lstStyle/>
              <a:p>
                <a:r>
                  <a:rPr lang="zh-CN" altLang="en-US">
                    <a:noFill/>
                  </a:rPr>
                  <a:t> </a:t>
                </a:r>
              </a:p>
            </p:txBody>
          </p:sp>
        </mc:Fallback>
      </mc:AlternateContent>
      <p:sp>
        <p:nvSpPr>
          <p:cNvPr id="17" name="文本框 16"/>
          <p:cNvSpPr txBox="1"/>
          <p:nvPr/>
        </p:nvSpPr>
        <p:spPr>
          <a:xfrm>
            <a:off x="0" y="0"/>
            <a:ext cx="4649470" cy="368300"/>
          </a:xfrm>
          <a:prstGeom prst="rect">
            <a:avLst/>
          </a:prstGeom>
          <a:noFill/>
        </p:spPr>
        <p:txBody>
          <a:bodyPr wrap="square" rtlCol="0">
            <a:spAutoFit/>
          </a:bodyPr>
          <a:lstStyle/>
          <a:p>
            <a:r>
              <a:rPr lang="en-US" altLang="zh-CN"/>
              <a:t>Classification: SVM based on PCA</a:t>
            </a:r>
            <a:endParaRPr lang="en-US" altLang="zh-CN"/>
          </a:p>
        </p:txBody>
      </p:sp>
      <p:sp>
        <p:nvSpPr>
          <p:cNvPr id="4" name="矩形 3"/>
          <p:cNvSpPr/>
          <p:nvPr/>
        </p:nvSpPr>
        <p:spPr>
          <a:xfrm>
            <a:off x="438150" y="4074795"/>
            <a:ext cx="611505" cy="4044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74370" y="5021580"/>
            <a:ext cx="4987925"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分类效果明显变好</a:t>
            </a:r>
            <a:endParaRPr lang="zh-CN" altLang="en-US"/>
          </a:p>
        </p:txBody>
      </p:sp>
      <p:pic>
        <p:nvPicPr>
          <p:cNvPr id="20" name="图片 19"/>
          <p:cNvPicPr/>
          <p:nvPr/>
        </p:nvPicPr>
        <p:blipFill>
          <a:blip r:embed="rId6"/>
          <a:stretch>
            <a:fillRect/>
          </a:stretch>
        </p:blipFill>
        <p:spPr>
          <a:xfrm flipH="1">
            <a:off x="3096895" y="5031105"/>
            <a:ext cx="358775" cy="358775"/>
          </a:xfrm>
          <a:prstGeom prst="rect">
            <a:avLst/>
          </a:prstGeom>
          <a:noFill/>
          <a:ln w="9525">
            <a:noFill/>
          </a:ln>
        </p:spPr>
      </p:pic>
    </p:spTree>
    <p:custDataLst>
      <p:tags r:id="rId7"/>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2445" y="587375"/>
            <a:ext cx="516128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与决策树和随机森林作比较</a:t>
            </a:r>
            <a:endParaRPr lang="zh-CN" altLang="en-US"/>
          </a:p>
        </p:txBody>
      </p:sp>
      <p:grpSp>
        <p:nvGrpSpPr>
          <p:cNvPr id="20" name="组合 19"/>
          <p:cNvGrpSpPr/>
          <p:nvPr/>
        </p:nvGrpSpPr>
        <p:grpSpPr>
          <a:xfrm>
            <a:off x="234950" y="587375"/>
            <a:ext cx="6240780" cy="3583305"/>
            <a:chOff x="370" y="925"/>
            <a:chExt cx="9828" cy="5643"/>
          </a:xfrm>
        </p:grpSpPr>
        <p:pic>
          <p:nvPicPr>
            <p:cNvPr id="3" name="图片 2"/>
            <p:cNvPicPr>
              <a:picLocks noChangeAspect="1"/>
            </p:cNvPicPr>
            <p:nvPr/>
          </p:nvPicPr>
          <p:blipFill>
            <a:blip r:embed="rId1"/>
            <a:stretch>
              <a:fillRect/>
            </a:stretch>
          </p:blipFill>
          <p:spPr>
            <a:xfrm>
              <a:off x="370" y="2938"/>
              <a:ext cx="9002" cy="3630"/>
            </a:xfrm>
            <a:prstGeom prst="rect">
              <a:avLst/>
            </a:prstGeom>
          </p:spPr>
        </p:pic>
        <p:sp>
          <p:nvSpPr>
            <p:cNvPr id="9" name="文本框 8"/>
            <p:cNvSpPr txBox="1"/>
            <p:nvPr/>
          </p:nvSpPr>
          <p:spPr>
            <a:xfrm>
              <a:off x="4594" y="925"/>
              <a:ext cx="5604" cy="580"/>
            </a:xfrm>
            <a:prstGeom prst="rect">
              <a:avLst/>
            </a:prstGeom>
            <a:noFill/>
          </p:spPr>
          <p:txBody>
            <a:bodyPr wrap="square" rtlCol="0">
              <a:spAutoFit/>
            </a:bodyPr>
            <a:lstStyle/>
            <a:p>
              <a:pPr algn="ctr"/>
              <a:r>
                <a:rPr lang="en-US" altLang="zh-CN"/>
                <a:t>(+BGM+</a:t>
              </a:r>
              <a:r>
                <a:rPr lang="zh-CN" altLang="en-US"/>
                <a:t>标题字数）</a:t>
              </a:r>
              <a:endParaRPr lang="zh-CN" altLang="en-US"/>
            </a:p>
          </p:txBody>
        </p:sp>
      </p:grpSp>
      <p:pic>
        <p:nvPicPr>
          <p:cNvPr id="10" name="图片 9"/>
          <p:cNvPicPr>
            <a:picLocks noChangeAspect="1"/>
          </p:cNvPicPr>
          <p:nvPr/>
        </p:nvPicPr>
        <p:blipFill>
          <a:blip r:embed="rId2"/>
          <a:stretch>
            <a:fillRect/>
          </a:stretch>
        </p:blipFill>
        <p:spPr>
          <a:xfrm>
            <a:off x="6380480" y="1922145"/>
            <a:ext cx="5462270" cy="2191385"/>
          </a:xfrm>
          <a:prstGeom prst="rect">
            <a:avLst/>
          </a:prstGeom>
        </p:spPr>
      </p:pic>
      <p:sp>
        <p:nvSpPr>
          <p:cNvPr id="12" name="文本框 11"/>
          <p:cNvSpPr txBox="1"/>
          <p:nvPr/>
        </p:nvSpPr>
        <p:spPr>
          <a:xfrm>
            <a:off x="354965" y="4606290"/>
            <a:ext cx="2644775"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a:t>+ PCA: 0.3864</a:t>
            </a:r>
            <a:endParaRPr lang="en-US" altLang="zh-CN"/>
          </a:p>
        </p:txBody>
      </p:sp>
      <p:sp>
        <p:nvSpPr>
          <p:cNvPr id="16" name="文本框 15"/>
          <p:cNvSpPr txBox="1"/>
          <p:nvPr/>
        </p:nvSpPr>
        <p:spPr>
          <a:xfrm>
            <a:off x="6588125" y="4606290"/>
            <a:ext cx="2598420"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a:t>+ PCA: 0.4745</a:t>
            </a:r>
            <a:endParaRPr lang="en-US" altLang="zh-CN"/>
          </a:p>
        </p:txBody>
      </p:sp>
      <p:graphicFrame>
        <p:nvGraphicFramePr>
          <p:cNvPr id="17" name="对象 16">
            <a:hlinkClick r:id="" action="ppaction://ole?verb=0"/>
          </p:cNvPr>
          <p:cNvGraphicFramePr>
            <a:graphicFrameLocks noChangeAspect="1"/>
          </p:cNvGraphicFramePr>
          <p:nvPr/>
        </p:nvGraphicFramePr>
        <p:xfrm>
          <a:off x="5673725" y="3713480"/>
          <a:ext cx="914400" cy="215900"/>
        </p:xfrm>
        <a:graphic>
          <a:graphicData uri="http://schemas.openxmlformats.org/presentationml/2006/ole">
            <mc:AlternateContent xmlns:mc="http://schemas.openxmlformats.org/markup-compatibility/2006">
              <mc:Choice xmlns:v="urn:schemas-microsoft-com:vml" Requires="v">
                <p:oleObj spid="_x0000_s3080"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73725" y="3713480"/>
                        <a:ext cx="9144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8" name="文本框 17"/>
              <p:cNvSpPr txBox="1"/>
              <p:nvPr/>
            </p:nvSpPr>
            <p:spPr>
              <a:xfrm>
                <a:off x="7522146" y="1366774"/>
                <a:ext cx="3590290" cy="355600"/>
              </a:xfrm>
              <a:prstGeom prst="rect">
                <a:avLst/>
              </a:prstGeom>
              <a:noFill/>
            </p:spPr>
            <p:txBody>
              <a:bodyPr wrap="none" rtlCol="0" anchor="t">
                <a:spAutoFit/>
              </a:bodyPr>
              <a:lstStyle/>
              <a:p>
                <a:pPr marL="285750" indent="-285750" algn="l">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𝐹</m:t>
                        </m:r>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𝑠𝑐𝑜𝑟𝑒</m:t>
                        </m:r>
                      </m:e>
                      <m:sub>
                        <m:r>
                          <a:rPr lang="en-US" altLang="zh-CN" i="1">
                            <a:latin typeface="Cambria Math" panose="02040503050406030204" pitchFamily="18" charset="0"/>
                            <a:cs typeface="Cambria Math" panose="02040503050406030204" pitchFamily="18" charset="0"/>
                          </a:rPr>
                          <m:t>𝑅𝑎𝑛𝑑𝑜𝑚</m:t>
                        </m:r>
                        <m:r>
                          <a:rPr lang="en-US" altLang="zh-CN" i="1">
                            <a:latin typeface="Cambria Math" panose="02040503050406030204" pitchFamily="18" charset="0"/>
                            <a:cs typeface="Cambria Math" panose="02040503050406030204" pitchFamily="18" charset="0"/>
                          </a:rPr>
                          <m:t> </m:t>
                        </m:r>
                        <m:r>
                          <a:rPr lang="en-US" altLang="zh-CN" i="1">
                            <a:latin typeface="Cambria Math" panose="02040503050406030204" pitchFamily="18" charset="0"/>
                            <a:cs typeface="Cambria Math" panose="02040503050406030204" pitchFamily="18" charset="0"/>
                          </a:rPr>
                          <m:t>𝑓𝑜𝑟𝑒𝑠𝑡</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49</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66</m:t>
                    </m:r>
                    <m:r>
                      <a:rPr lang="en-US" altLang="zh-CN" i="1">
                        <a:latin typeface="Cambria Math" panose="02040503050406030204" pitchFamily="18" charset="0"/>
                        <a:cs typeface="Cambria Math" panose="02040503050406030204" pitchFamily="18" charset="0"/>
                      </a:rPr>
                      <m:t>%</m:t>
                    </m:r>
                  </m:oMath>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7522146" y="1366774"/>
                <a:ext cx="3590290" cy="355600"/>
              </a:xfrm>
              <a:prstGeom prst="rect">
                <a:avLst/>
              </a:prstGeom>
              <a:blipFill rotWithShape="1">
                <a:blip r:embed="rId5"/>
                <a:stretch>
                  <a:fillRect l="-16" t="-71" r="16" b="71"/>
                </a:stretch>
              </a:blipFill>
            </p:spPr>
            <p:txBody>
              <a:bodyPr/>
              <a:lstStyle/>
              <a:p>
                <a:r>
                  <a:rPr lang="zh-CN" altLang="en-US">
                    <a:noFill/>
                  </a:rPr>
                  <a:t> </a:t>
                </a:r>
              </a:p>
            </p:txBody>
          </p:sp>
        </mc:Fallback>
      </mc:AlternateContent>
      <p:sp>
        <p:nvSpPr>
          <p:cNvPr id="19" name="文本框 18"/>
          <p:cNvSpPr txBox="1"/>
          <p:nvPr/>
        </p:nvSpPr>
        <p:spPr>
          <a:xfrm>
            <a:off x="0" y="0"/>
            <a:ext cx="6162040" cy="368300"/>
          </a:xfrm>
          <a:prstGeom prst="rect">
            <a:avLst/>
          </a:prstGeom>
          <a:noFill/>
        </p:spPr>
        <p:txBody>
          <a:bodyPr wrap="square" rtlCol="0">
            <a:spAutoFit/>
          </a:bodyPr>
          <a:lstStyle/>
          <a:p>
            <a:r>
              <a:rPr lang="en-US" altLang="zh-CN"/>
              <a:t>Classification: Decision tree &amp; Random forest</a:t>
            </a:r>
            <a:endParaRPr lang="en-US" altLang="zh-CN"/>
          </a:p>
        </p:txBody>
      </p:sp>
      <p:sp>
        <p:nvSpPr>
          <p:cNvPr id="22" name="文本框 21"/>
          <p:cNvSpPr txBox="1"/>
          <p:nvPr/>
        </p:nvSpPr>
        <p:spPr>
          <a:xfrm>
            <a:off x="4382770" y="5467985"/>
            <a:ext cx="459613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效果都不如</a:t>
            </a:r>
            <a:r>
              <a:rPr lang="en-US" altLang="zh-CN"/>
              <a:t>PCA+SVM</a:t>
            </a:r>
            <a:endParaRPr lang="en-US" altLang="zh-CN"/>
          </a:p>
        </p:txBody>
      </p:sp>
      <p:grpSp>
        <p:nvGrpSpPr>
          <p:cNvPr id="23" name="组合 22"/>
          <p:cNvGrpSpPr/>
          <p:nvPr/>
        </p:nvGrpSpPr>
        <p:grpSpPr>
          <a:xfrm>
            <a:off x="0" y="955562"/>
            <a:ext cx="1829435" cy="1119937"/>
            <a:chOff x="-438" y="492"/>
            <a:chExt cx="2666" cy="1632"/>
          </a:xfrm>
        </p:grpSpPr>
        <p:sp>
          <p:nvSpPr>
            <p:cNvPr id="31" name="菱形 30"/>
            <p:cNvSpPr/>
            <p:nvPr/>
          </p:nvSpPr>
          <p:spPr>
            <a:xfrm>
              <a:off x="79" y="492"/>
              <a:ext cx="1632" cy="1632"/>
            </a:xfrm>
            <a:prstGeom prst="diamond">
              <a:avLst/>
            </a:prstGeom>
            <a:solidFill>
              <a:srgbClr val="E5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38" y="1040"/>
              <a:ext cx="2666" cy="537"/>
            </a:xfrm>
            <a:prstGeom prst="rect">
              <a:avLst/>
            </a:prstGeom>
            <a:noFill/>
          </p:spPr>
          <p:txBody>
            <a:bodyPr wrap="square" rtlCol="0">
              <a:spAutoFit/>
            </a:bodyPr>
            <a:lstStyle/>
            <a:p>
              <a:pPr algn="ctr"/>
              <a:r>
                <a:rPr lang="zh-CN" altLang="en-US"/>
                <a:t>决策树</a:t>
              </a:r>
              <a:endParaRPr lang="zh-CN" altLang="en-US"/>
            </a:p>
          </p:txBody>
        </p:sp>
      </p:grpSp>
      <p:grpSp>
        <p:nvGrpSpPr>
          <p:cNvPr id="28" name="组合 27"/>
          <p:cNvGrpSpPr/>
          <p:nvPr/>
        </p:nvGrpSpPr>
        <p:grpSpPr>
          <a:xfrm>
            <a:off x="6093716" y="984137"/>
            <a:ext cx="1829435" cy="1119937"/>
            <a:chOff x="-371" y="492"/>
            <a:chExt cx="2666" cy="1632"/>
          </a:xfrm>
        </p:grpSpPr>
        <p:sp>
          <p:nvSpPr>
            <p:cNvPr id="29" name="菱形 28"/>
            <p:cNvSpPr/>
            <p:nvPr/>
          </p:nvSpPr>
          <p:spPr>
            <a:xfrm>
              <a:off x="79" y="492"/>
              <a:ext cx="1632" cy="1632"/>
            </a:xfrm>
            <a:prstGeom prst="diamond">
              <a:avLst/>
            </a:prstGeom>
            <a:solidFill>
              <a:srgbClr val="E5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371" y="999"/>
              <a:ext cx="2666" cy="537"/>
            </a:xfrm>
            <a:prstGeom prst="rect">
              <a:avLst/>
            </a:prstGeom>
            <a:noFill/>
          </p:spPr>
          <p:txBody>
            <a:bodyPr wrap="square" rtlCol="0">
              <a:spAutoFit/>
            </a:bodyPr>
            <a:lstStyle/>
            <a:p>
              <a:pPr algn="ctr"/>
              <a:r>
                <a:rPr lang="zh-CN" altLang="en-US"/>
                <a:t>随机森林</a:t>
              </a:r>
              <a:endParaRPr lang="zh-CN" altLang="en-US"/>
            </a:p>
          </p:txBody>
        </p:sp>
      </p:grpSp>
      <p:cxnSp>
        <p:nvCxnSpPr>
          <p:cNvPr id="32" name="直接连接符 31"/>
          <p:cNvCxnSpPr/>
          <p:nvPr/>
        </p:nvCxnSpPr>
        <p:spPr>
          <a:xfrm>
            <a:off x="6093460" y="1174750"/>
            <a:ext cx="5080" cy="3408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475730" y="1922145"/>
            <a:ext cx="298450" cy="207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6"/>
          <a:stretch>
            <a:fillRect/>
          </a:stretch>
        </p:blipFill>
        <p:spPr>
          <a:xfrm>
            <a:off x="7172960" y="5428615"/>
            <a:ext cx="447675" cy="447675"/>
          </a:xfrm>
          <a:prstGeom prst="rect">
            <a:avLst/>
          </a:prstGeom>
          <a:noFill/>
          <a:ln w="9525">
            <a:noFill/>
          </a:ln>
        </p:spPr>
      </p:pic>
    </p:spTree>
    <p:custDataLst>
      <p:tags r:id="rId7"/>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10137775" y="6360160"/>
            <a:ext cx="1330960" cy="508000"/>
          </a:xfrm>
          <a:prstGeom prst="roundRect">
            <a:avLst/>
          </a:prstGeom>
          <a:solidFill>
            <a:srgbClr val="EA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10137775" y="5621020"/>
            <a:ext cx="1330960" cy="508000"/>
          </a:xfrm>
          <a:prstGeom prst="roundRect">
            <a:avLst/>
          </a:prstGeom>
          <a:solidFill>
            <a:srgbClr val="EA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10137775" y="4733290"/>
            <a:ext cx="1330960" cy="508000"/>
          </a:xfrm>
          <a:prstGeom prst="roundRect">
            <a:avLst/>
          </a:prstGeom>
          <a:solidFill>
            <a:srgbClr val="EA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10137775" y="3884930"/>
            <a:ext cx="1330960" cy="508000"/>
          </a:xfrm>
          <a:prstGeom prst="roundRect">
            <a:avLst/>
          </a:prstGeom>
          <a:solidFill>
            <a:srgbClr val="EA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137775" y="3051810"/>
            <a:ext cx="1330960" cy="508000"/>
          </a:xfrm>
          <a:prstGeom prst="roundRect">
            <a:avLst/>
          </a:prstGeom>
          <a:solidFill>
            <a:srgbClr val="EA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0137775" y="2218690"/>
            <a:ext cx="1330960" cy="508000"/>
          </a:xfrm>
          <a:prstGeom prst="roundRect">
            <a:avLst/>
          </a:prstGeom>
          <a:solidFill>
            <a:srgbClr val="EA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0137775" y="1370330"/>
            <a:ext cx="1330960" cy="508000"/>
          </a:xfrm>
          <a:prstGeom prst="roundRect">
            <a:avLst/>
          </a:prstGeom>
          <a:solidFill>
            <a:srgbClr val="EA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图示 10"/>
          <p:cNvGraphicFramePr/>
          <p:nvPr/>
        </p:nvGraphicFramePr>
        <p:xfrm>
          <a:off x="0" y="965200"/>
          <a:ext cx="3674110" cy="24491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4" name="组合 3"/>
          <p:cNvGrpSpPr/>
          <p:nvPr/>
        </p:nvGrpSpPr>
        <p:grpSpPr>
          <a:xfrm>
            <a:off x="6153150" y="178435"/>
            <a:ext cx="3759200" cy="923925"/>
            <a:chOff x="5615" y="270"/>
            <a:chExt cx="5920" cy="1455"/>
          </a:xfrm>
        </p:grpSpPr>
        <p:sp>
          <p:nvSpPr>
            <p:cNvPr id="3" name="圆角矩形 2"/>
            <p:cNvSpPr/>
            <p:nvPr/>
          </p:nvSpPr>
          <p:spPr>
            <a:xfrm>
              <a:off x="5615" y="270"/>
              <a:ext cx="5600" cy="1455"/>
            </a:xfrm>
            <a:prstGeom prst="roundRect">
              <a:avLst/>
            </a:prstGeom>
            <a:solidFill>
              <a:srgbClr val="39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50" y="707"/>
              <a:ext cx="5185" cy="580"/>
            </a:xfrm>
            <a:prstGeom prst="rect">
              <a:avLst/>
            </a:prstGeom>
            <a:noFill/>
          </p:spPr>
          <p:txBody>
            <a:bodyPr wrap="square" rtlCol="0">
              <a:spAutoFit/>
            </a:bodyPr>
            <a:lstStyle/>
            <a:p>
              <a:pPr algn="ctr"/>
              <a:r>
                <a:rPr lang="zh-CN" altLang="en-US">
                  <a:solidFill>
                    <a:schemeClr val="bg2"/>
                  </a:solidFill>
                </a:rPr>
                <a:t>最终分类器</a:t>
              </a:r>
              <a:r>
                <a:rPr lang="en-US" altLang="zh-CN">
                  <a:solidFill>
                    <a:schemeClr val="bg2"/>
                  </a:solidFill>
                </a:rPr>
                <a:t>——PCA+SVM</a:t>
              </a:r>
              <a:r>
                <a:rPr lang="en-US" altLang="zh-CN"/>
                <a:t> </a:t>
              </a:r>
              <a:endParaRPr lang="zh-CN" altLang="en-US"/>
            </a:p>
          </p:txBody>
        </p:sp>
      </p:grpSp>
      <p:graphicFrame>
        <p:nvGraphicFramePr>
          <p:cNvPr id="6" name="图示 5"/>
          <p:cNvGraphicFramePr/>
          <p:nvPr/>
        </p:nvGraphicFramePr>
        <p:xfrm>
          <a:off x="203200" y="2936875"/>
          <a:ext cx="3662045" cy="24422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任意多边形 7"/>
          <p:cNvSpPr/>
          <p:nvPr>
            <p:custDataLst>
              <p:tags r:id="rId11"/>
            </p:custDataLst>
          </p:nvPr>
        </p:nvSpPr>
        <p:spPr bwMode="auto">
          <a:xfrm>
            <a:off x="4136819" y="3938331"/>
            <a:ext cx="520554" cy="935788"/>
          </a:xfrm>
          <a:custGeom>
            <a:avLst/>
            <a:gdLst/>
            <a:ahLst/>
            <a:cxnLst>
              <a:cxn ang="0">
                <a:pos x="318" y="410"/>
              </a:cxn>
              <a:cxn ang="0">
                <a:pos x="318" y="101"/>
              </a:cxn>
              <a:cxn ang="0">
                <a:pos x="76" y="0"/>
              </a:cxn>
              <a:cxn ang="0">
                <a:pos x="33" y="0"/>
              </a:cxn>
              <a:cxn ang="0">
                <a:pos x="0" y="181"/>
              </a:cxn>
              <a:cxn ang="0">
                <a:pos x="172" y="249"/>
              </a:cxn>
              <a:cxn ang="0">
                <a:pos x="173" y="250"/>
              </a:cxn>
              <a:cxn ang="0">
                <a:pos x="180" y="368"/>
              </a:cxn>
              <a:cxn ang="0">
                <a:pos x="176" y="369"/>
              </a:cxn>
              <a:cxn ang="0">
                <a:pos x="17" y="454"/>
              </a:cxn>
              <a:cxn ang="0">
                <a:pos x="75" y="630"/>
              </a:cxn>
              <a:cxn ang="0">
                <a:pos x="259" y="607"/>
              </a:cxn>
              <a:cxn ang="0">
                <a:pos x="260" y="606"/>
              </a:cxn>
              <a:cxn ang="0">
                <a:pos x="324" y="706"/>
              </a:cxn>
              <a:cxn ang="0">
                <a:pos x="320" y="710"/>
              </a:cxn>
              <a:cxn ang="0">
                <a:pos x="222" y="861"/>
              </a:cxn>
              <a:cxn ang="0">
                <a:pos x="300" y="933"/>
              </a:cxn>
              <a:cxn ang="0">
                <a:pos x="518" y="727"/>
              </a:cxn>
              <a:cxn ang="0">
                <a:pos x="318" y="410"/>
              </a:cxn>
            </a:cxnLst>
            <a:rect l="0" t="0" r="r" b="b"/>
            <a:pathLst>
              <a:path w="518" h="933">
                <a:moveTo>
                  <a:pt x="318" y="410"/>
                </a:moveTo>
                <a:cubicBezTo>
                  <a:pt x="291" y="305"/>
                  <a:pt x="293" y="199"/>
                  <a:pt x="318" y="101"/>
                </a:cubicBezTo>
                <a:cubicBezTo>
                  <a:pt x="76" y="0"/>
                  <a:pt x="76" y="0"/>
                  <a:pt x="76" y="0"/>
                </a:cubicBezTo>
                <a:cubicBezTo>
                  <a:pt x="33" y="0"/>
                  <a:pt x="33" y="0"/>
                  <a:pt x="33" y="0"/>
                </a:cubicBezTo>
                <a:cubicBezTo>
                  <a:pt x="0" y="181"/>
                  <a:pt x="0" y="181"/>
                  <a:pt x="0" y="181"/>
                </a:cubicBezTo>
                <a:cubicBezTo>
                  <a:pt x="172" y="249"/>
                  <a:pt x="172" y="249"/>
                  <a:pt x="172" y="249"/>
                </a:cubicBezTo>
                <a:cubicBezTo>
                  <a:pt x="173" y="250"/>
                  <a:pt x="173" y="250"/>
                  <a:pt x="173" y="250"/>
                </a:cubicBezTo>
                <a:cubicBezTo>
                  <a:pt x="172" y="289"/>
                  <a:pt x="174" y="328"/>
                  <a:pt x="180" y="368"/>
                </a:cubicBezTo>
                <a:cubicBezTo>
                  <a:pt x="176" y="369"/>
                  <a:pt x="176" y="369"/>
                  <a:pt x="176" y="369"/>
                </a:cubicBezTo>
                <a:cubicBezTo>
                  <a:pt x="17" y="454"/>
                  <a:pt x="17" y="454"/>
                  <a:pt x="17" y="454"/>
                </a:cubicBezTo>
                <a:cubicBezTo>
                  <a:pt x="75" y="630"/>
                  <a:pt x="75" y="630"/>
                  <a:pt x="75" y="630"/>
                </a:cubicBezTo>
                <a:cubicBezTo>
                  <a:pt x="259" y="607"/>
                  <a:pt x="259" y="607"/>
                  <a:pt x="259" y="607"/>
                </a:cubicBezTo>
                <a:cubicBezTo>
                  <a:pt x="260" y="606"/>
                  <a:pt x="260" y="606"/>
                  <a:pt x="260" y="606"/>
                </a:cubicBezTo>
                <a:cubicBezTo>
                  <a:pt x="279" y="641"/>
                  <a:pt x="300" y="675"/>
                  <a:pt x="324" y="706"/>
                </a:cubicBezTo>
                <a:cubicBezTo>
                  <a:pt x="320" y="710"/>
                  <a:pt x="320" y="710"/>
                  <a:pt x="320" y="710"/>
                </a:cubicBezTo>
                <a:cubicBezTo>
                  <a:pt x="222" y="861"/>
                  <a:pt x="222" y="861"/>
                  <a:pt x="222" y="861"/>
                </a:cubicBezTo>
                <a:cubicBezTo>
                  <a:pt x="300" y="933"/>
                  <a:pt x="300" y="933"/>
                  <a:pt x="300" y="933"/>
                </a:cubicBezTo>
                <a:cubicBezTo>
                  <a:pt x="518" y="727"/>
                  <a:pt x="518" y="727"/>
                  <a:pt x="518" y="727"/>
                </a:cubicBezTo>
                <a:cubicBezTo>
                  <a:pt x="423" y="648"/>
                  <a:pt x="351" y="539"/>
                  <a:pt x="318" y="410"/>
                </a:cubicBezTo>
                <a:close/>
              </a:path>
            </a:pathLst>
          </a:custGeom>
          <a:solidFill>
            <a:srgbClr val="1F74AD"/>
          </a:solidFill>
          <a:ln w="9525">
            <a:noFill/>
            <a:round/>
          </a:ln>
        </p:spPr>
        <p:txBody>
          <a:bodyPr anchor="ctr"/>
          <a:lstStyle/>
          <a:p>
            <a:pPr algn="ctr">
              <a:lnSpc>
                <a:spcPct val="130000"/>
              </a:lnSpc>
            </a:pPr>
          </a:p>
        </p:txBody>
      </p:sp>
      <p:sp>
        <p:nvSpPr>
          <p:cNvPr id="7" name="任意多边形 6"/>
          <p:cNvSpPr/>
          <p:nvPr>
            <p:custDataLst>
              <p:tags r:id="rId12"/>
            </p:custDataLst>
          </p:nvPr>
        </p:nvSpPr>
        <p:spPr bwMode="auto">
          <a:xfrm>
            <a:off x="5078659" y="3289455"/>
            <a:ext cx="837730" cy="686406"/>
          </a:xfrm>
          <a:custGeom>
            <a:avLst/>
            <a:gdLst/>
            <a:ahLst/>
            <a:cxnLst>
              <a:cxn ang="0">
                <a:pos x="547" y="684"/>
              </a:cxn>
              <a:cxn ang="0">
                <a:pos x="834" y="605"/>
              </a:cxn>
              <a:cxn ang="0">
                <a:pos x="811" y="534"/>
              </a:cxn>
              <a:cxn ang="0">
                <a:pos x="627" y="557"/>
              </a:cxn>
              <a:cxn ang="0">
                <a:pos x="563" y="456"/>
              </a:cxn>
              <a:cxn ang="0">
                <a:pos x="566" y="453"/>
              </a:cxn>
              <a:cxn ang="0">
                <a:pos x="664" y="303"/>
              </a:cxn>
              <a:cxn ang="0">
                <a:pos x="529" y="177"/>
              </a:cxn>
              <a:cxn ang="0">
                <a:pos x="379" y="285"/>
              </a:cxn>
              <a:cxn ang="0">
                <a:pos x="275" y="227"/>
              </a:cxn>
              <a:cxn ang="0">
                <a:pos x="276" y="224"/>
              </a:cxn>
              <a:cxn ang="0">
                <a:pos x="289" y="45"/>
              </a:cxn>
              <a:cxn ang="0">
                <a:pos x="110" y="0"/>
              </a:cxn>
              <a:cxn ang="0">
                <a:pos x="30" y="166"/>
              </a:cxn>
              <a:cxn ang="0">
                <a:pos x="0" y="163"/>
              </a:cxn>
              <a:cxn ang="0">
                <a:pos x="0" y="290"/>
              </a:cxn>
              <a:cxn ang="0">
                <a:pos x="547" y="684"/>
              </a:cxn>
            </a:cxnLst>
            <a:rect l="0" t="0" r="r" b="b"/>
            <a:pathLst>
              <a:path w="834" h="684">
                <a:moveTo>
                  <a:pt x="547" y="684"/>
                </a:moveTo>
                <a:cubicBezTo>
                  <a:pt x="834" y="605"/>
                  <a:pt x="834" y="605"/>
                  <a:pt x="834" y="605"/>
                </a:cubicBezTo>
                <a:cubicBezTo>
                  <a:pt x="811" y="534"/>
                  <a:pt x="811" y="534"/>
                  <a:pt x="811" y="534"/>
                </a:cubicBezTo>
                <a:cubicBezTo>
                  <a:pt x="627" y="557"/>
                  <a:pt x="627" y="557"/>
                  <a:pt x="627" y="557"/>
                </a:cubicBezTo>
                <a:cubicBezTo>
                  <a:pt x="608" y="521"/>
                  <a:pt x="587" y="487"/>
                  <a:pt x="563" y="456"/>
                </a:cubicBezTo>
                <a:cubicBezTo>
                  <a:pt x="566" y="453"/>
                  <a:pt x="566" y="453"/>
                  <a:pt x="566" y="453"/>
                </a:cubicBezTo>
                <a:cubicBezTo>
                  <a:pt x="664" y="303"/>
                  <a:pt x="664" y="303"/>
                  <a:pt x="664" y="303"/>
                </a:cubicBezTo>
                <a:cubicBezTo>
                  <a:pt x="529" y="177"/>
                  <a:pt x="529" y="177"/>
                  <a:pt x="529" y="177"/>
                </a:cubicBezTo>
                <a:cubicBezTo>
                  <a:pt x="379" y="285"/>
                  <a:pt x="379" y="285"/>
                  <a:pt x="379" y="285"/>
                </a:cubicBezTo>
                <a:cubicBezTo>
                  <a:pt x="346" y="263"/>
                  <a:pt x="311" y="244"/>
                  <a:pt x="275" y="227"/>
                </a:cubicBezTo>
                <a:cubicBezTo>
                  <a:pt x="276" y="224"/>
                  <a:pt x="276" y="224"/>
                  <a:pt x="276" y="224"/>
                </a:cubicBezTo>
                <a:cubicBezTo>
                  <a:pt x="289" y="45"/>
                  <a:pt x="289" y="45"/>
                  <a:pt x="289" y="45"/>
                </a:cubicBezTo>
                <a:cubicBezTo>
                  <a:pt x="110" y="0"/>
                  <a:pt x="110" y="0"/>
                  <a:pt x="110" y="0"/>
                </a:cubicBezTo>
                <a:cubicBezTo>
                  <a:pt x="30" y="166"/>
                  <a:pt x="30" y="166"/>
                  <a:pt x="30" y="166"/>
                </a:cubicBezTo>
                <a:cubicBezTo>
                  <a:pt x="19" y="165"/>
                  <a:pt x="12" y="164"/>
                  <a:pt x="0" y="163"/>
                </a:cubicBezTo>
                <a:cubicBezTo>
                  <a:pt x="0" y="290"/>
                  <a:pt x="0" y="290"/>
                  <a:pt x="0" y="290"/>
                </a:cubicBezTo>
                <a:cubicBezTo>
                  <a:pt x="240" y="300"/>
                  <a:pt x="459" y="453"/>
                  <a:pt x="547" y="684"/>
                </a:cubicBezTo>
                <a:close/>
              </a:path>
            </a:pathLst>
          </a:custGeom>
          <a:solidFill>
            <a:srgbClr val="1F74AD"/>
          </a:solidFill>
          <a:ln w="9525">
            <a:noFill/>
            <a:round/>
          </a:ln>
        </p:spPr>
        <p:txBody>
          <a:bodyPr anchor="ctr"/>
          <a:lstStyle/>
          <a:p>
            <a:pPr algn="ctr">
              <a:lnSpc>
                <a:spcPct val="130000"/>
              </a:lnSpc>
            </a:pPr>
          </a:p>
        </p:txBody>
      </p:sp>
      <p:sp>
        <p:nvSpPr>
          <p:cNvPr id="10" name="任意多边形 9"/>
          <p:cNvSpPr/>
          <p:nvPr>
            <p:custDataLst>
              <p:tags r:id="rId13"/>
            </p:custDataLst>
          </p:nvPr>
        </p:nvSpPr>
        <p:spPr bwMode="auto">
          <a:xfrm>
            <a:off x="4330512" y="3293087"/>
            <a:ext cx="696090" cy="694879"/>
          </a:xfrm>
          <a:custGeom>
            <a:avLst/>
            <a:gdLst/>
            <a:ahLst/>
            <a:cxnLst>
              <a:cxn ang="0">
                <a:pos x="566" y="305"/>
              </a:cxn>
              <a:cxn ang="0">
                <a:pos x="694" y="286"/>
              </a:cxn>
              <a:cxn ang="0">
                <a:pos x="694" y="159"/>
              </a:cxn>
              <a:cxn ang="0">
                <a:pos x="655" y="163"/>
              </a:cxn>
              <a:cxn ang="0">
                <a:pos x="654" y="160"/>
              </a:cxn>
              <a:cxn ang="0">
                <a:pos x="584" y="0"/>
              </a:cxn>
              <a:cxn ang="0">
                <a:pos x="405" y="46"/>
              </a:cxn>
              <a:cxn ang="0">
                <a:pos x="415" y="227"/>
              </a:cxn>
              <a:cxn ang="0">
                <a:pos x="280" y="305"/>
              </a:cxn>
              <a:cxn ang="0">
                <a:pos x="278" y="302"/>
              </a:cxn>
              <a:cxn ang="0">
                <a:pos x="128" y="201"/>
              </a:cxn>
              <a:cxn ang="0">
                <a:pos x="0" y="334"/>
              </a:cxn>
              <a:cxn ang="0">
                <a:pos x="106" y="484"/>
              </a:cxn>
              <a:cxn ang="0">
                <a:pos x="24" y="642"/>
              </a:cxn>
              <a:cxn ang="0">
                <a:pos x="24" y="642"/>
              </a:cxn>
              <a:cxn ang="0">
                <a:pos x="141" y="692"/>
              </a:cxn>
              <a:cxn ang="0">
                <a:pos x="566" y="305"/>
              </a:cxn>
            </a:cxnLst>
            <a:rect l="0" t="0" r="r" b="b"/>
            <a:pathLst>
              <a:path w="694" h="692">
                <a:moveTo>
                  <a:pt x="566" y="305"/>
                </a:moveTo>
                <a:cubicBezTo>
                  <a:pt x="608" y="294"/>
                  <a:pt x="650" y="288"/>
                  <a:pt x="694" y="286"/>
                </a:cubicBezTo>
                <a:cubicBezTo>
                  <a:pt x="694" y="159"/>
                  <a:pt x="694" y="159"/>
                  <a:pt x="694" y="159"/>
                </a:cubicBezTo>
                <a:cubicBezTo>
                  <a:pt x="682" y="159"/>
                  <a:pt x="670" y="161"/>
                  <a:pt x="655" y="163"/>
                </a:cubicBezTo>
                <a:cubicBezTo>
                  <a:pt x="654" y="160"/>
                  <a:pt x="654" y="160"/>
                  <a:pt x="654" y="160"/>
                </a:cubicBezTo>
                <a:cubicBezTo>
                  <a:pt x="584" y="0"/>
                  <a:pt x="584" y="0"/>
                  <a:pt x="584" y="0"/>
                </a:cubicBezTo>
                <a:cubicBezTo>
                  <a:pt x="405" y="46"/>
                  <a:pt x="405" y="46"/>
                  <a:pt x="405" y="46"/>
                </a:cubicBezTo>
                <a:cubicBezTo>
                  <a:pt x="415" y="227"/>
                  <a:pt x="415" y="227"/>
                  <a:pt x="415" y="227"/>
                </a:cubicBezTo>
                <a:cubicBezTo>
                  <a:pt x="367" y="249"/>
                  <a:pt x="322" y="274"/>
                  <a:pt x="280" y="305"/>
                </a:cubicBezTo>
                <a:cubicBezTo>
                  <a:pt x="278" y="302"/>
                  <a:pt x="278" y="302"/>
                  <a:pt x="278" y="302"/>
                </a:cubicBezTo>
                <a:cubicBezTo>
                  <a:pt x="128" y="201"/>
                  <a:pt x="128" y="201"/>
                  <a:pt x="128" y="201"/>
                </a:cubicBezTo>
                <a:cubicBezTo>
                  <a:pt x="0" y="334"/>
                  <a:pt x="0" y="334"/>
                  <a:pt x="0" y="334"/>
                </a:cubicBezTo>
                <a:cubicBezTo>
                  <a:pt x="106" y="484"/>
                  <a:pt x="106" y="484"/>
                  <a:pt x="106" y="484"/>
                </a:cubicBezTo>
                <a:cubicBezTo>
                  <a:pt x="73" y="534"/>
                  <a:pt x="45" y="586"/>
                  <a:pt x="24" y="642"/>
                </a:cubicBezTo>
                <a:cubicBezTo>
                  <a:pt x="24" y="642"/>
                  <a:pt x="24" y="642"/>
                  <a:pt x="24" y="642"/>
                </a:cubicBezTo>
                <a:cubicBezTo>
                  <a:pt x="141" y="692"/>
                  <a:pt x="141" y="692"/>
                  <a:pt x="141" y="692"/>
                </a:cubicBezTo>
                <a:cubicBezTo>
                  <a:pt x="207" y="507"/>
                  <a:pt x="361" y="358"/>
                  <a:pt x="566" y="305"/>
                </a:cubicBezTo>
                <a:close/>
              </a:path>
            </a:pathLst>
          </a:custGeom>
          <a:solidFill>
            <a:srgbClr val="3498DB"/>
          </a:solidFill>
          <a:ln w="9525">
            <a:noFill/>
            <a:round/>
          </a:ln>
        </p:spPr>
        <p:txBody>
          <a:bodyPr anchor="ctr"/>
          <a:lstStyle/>
          <a:p>
            <a:pPr algn="ctr">
              <a:lnSpc>
                <a:spcPct val="130000"/>
              </a:lnSpc>
            </a:pPr>
          </a:p>
        </p:txBody>
      </p:sp>
      <p:sp>
        <p:nvSpPr>
          <p:cNvPr id="12" name="任意多边形 11"/>
          <p:cNvSpPr/>
          <p:nvPr>
            <p:custDataLst>
              <p:tags r:id="rId14"/>
            </p:custDataLst>
          </p:nvPr>
        </p:nvSpPr>
        <p:spPr bwMode="auto">
          <a:xfrm>
            <a:off x="4475783" y="4699792"/>
            <a:ext cx="979369" cy="406758"/>
          </a:xfrm>
          <a:custGeom>
            <a:avLst/>
            <a:gdLst/>
            <a:ahLst/>
            <a:cxnLst>
              <a:cxn ang="0">
                <a:pos x="728" y="92"/>
              </a:cxn>
              <a:cxn ang="0">
                <a:pos x="222" y="0"/>
              </a:cxn>
              <a:cxn ang="0">
                <a:pos x="0" y="210"/>
              </a:cxn>
              <a:cxn ang="0">
                <a:pos x="19" y="227"/>
              </a:cxn>
              <a:cxn ang="0">
                <a:pos x="169" y="119"/>
              </a:cxn>
              <a:cxn ang="0">
                <a:pos x="171" y="117"/>
              </a:cxn>
              <a:cxn ang="0">
                <a:pos x="274" y="174"/>
              </a:cxn>
              <a:cxn ang="0">
                <a:pos x="272" y="180"/>
              </a:cxn>
              <a:cxn ang="0">
                <a:pos x="259" y="359"/>
              </a:cxn>
              <a:cxn ang="0">
                <a:pos x="438" y="405"/>
              </a:cxn>
              <a:cxn ang="0">
                <a:pos x="517" y="237"/>
              </a:cxn>
              <a:cxn ang="0">
                <a:pos x="530" y="232"/>
              </a:cxn>
              <a:cxn ang="0">
                <a:pos x="661" y="228"/>
              </a:cxn>
              <a:cxn ang="0">
                <a:pos x="663" y="235"/>
              </a:cxn>
              <a:cxn ang="0">
                <a:pos x="706" y="383"/>
              </a:cxn>
              <a:cxn ang="0">
                <a:pos x="884" y="337"/>
              </a:cxn>
              <a:cxn ang="0">
                <a:pos x="876" y="163"/>
              </a:cxn>
              <a:cxn ang="0">
                <a:pos x="877" y="166"/>
              </a:cxn>
              <a:cxn ang="0">
                <a:pos x="976" y="115"/>
              </a:cxn>
              <a:cxn ang="0">
                <a:pos x="908" y="13"/>
              </a:cxn>
              <a:cxn ang="0">
                <a:pos x="728" y="92"/>
              </a:cxn>
            </a:cxnLst>
            <a:rect l="0" t="0" r="r" b="b"/>
            <a:pathLst>
              <a:path w="976" h="405">
                <a:moveTo>
                  <a:pt x="728" y="92"/>
                </a:moveTo>
                <a:cubicBezTo>
                  <a:pt x="547" y="139"/>
                  <a:pt x="364" y="99"/>
                  <a:pt x="222" y="0"/>
                </a:cubicBezTo>
                <a:cubicBezTo>
                  <a:pt x="0" y="210"/>
                  <a:pt x="0" y="210"/>
                  <a:pt x="0" y="210"/>
                </a:cubicBezTo>
                <a:cubicBezTo>
                  <a:pt x="19" y="227"/>
                  <a:pt x="19" y="227"/>
                  <a:pt x="19" y="227"/>
                </a:cubicBezTo>
                <a:cubicBezTo>
                  <a:pt x="169" y="119"/>
                  <a:pt x="169" y="119"/>
                  <a:pt x="169" y="119"/>
                </a:cubicBezTo>
                <a:cubicBezTo>
                  <a:pt x="171" y="117"/>
                  <a:pt x="171" y="117"/>
                  <a:pt x="171" y="117"/>
                </a:cubicBezTo>
                <a:cubicBezTo>
                  <a:pt x="204" y="139"/>
                  <a:pt x="238" y="158"/>
                  <a:pt x="274" y="174"/>
                </a:cubicBezTo>
                <a:cubicBezTo>
                  <a:pt x="272" y="180"/>
                  <a:pt x="272" y="180"/>
                  <a:pt x="272" y="180"/>
                </a:cubicBezTo>
                <a:cubicBezTo>
                  <a:pt x="259" y="359"/>
                  <a:pt x="259" y="359"/>
                  <a:pt x="259" y="359"/>
                </a:cubicBezTo>
                <a:cubicBezTo>
                  <a:pt x="438" y="405"/>
                  <a:pt x="438" y="405"/>
                  <a:pt x="438" y="405"/>
                </a:cubicBezTo>
                <a:cubicBezTo>
                  <a:pt x="517" y="237"/>
                  <a:pt x="517" y="237"/>
                  <a:pt x="517" y="237"/>
                </a:cubicBezTo>
                <a:cubicBezTo>
                  <a:pt x="530" y="232"/>
                  <a:pt x="530" y="232"/>
                  <a:pt x="530" y="232"/>
                </a:cubicBezTo>
                <a:cubicBezTo>
                  <a:pt x="569" y="235"/>
                  <a:pt x="601" y="236"/>
                  <a:pt x="661" y="228"/>
                </a:cubicBezTo>
                <a:cubicBezTo>
                  <a:pt x="663" y="235"/>
                  <a:pt x="663" y="235"/>
                  <a:pt x="663" y="235"/>
                </a:cubicBezTo>
                <a:cubicBezTo>
                  <a:pt x="706" y="383"/>
                  <a:pt x="706" y="383"/>
                  <a:pt x="706" y="383"/>
                </a:cubicBezTo>
                <a:cubicBezTo>
                  <a:pt x="884" y="337"/>
                  <a:pt x="884" y="337"/>
                  <a:pt x="884" y="337"/>
                </a:cubicBezTo>
                <a:cubicBezTo>
                  <a:pt x="876" y="163"/>
                  <a:pt x="876" y="163"/>
                  <a:pt x="876" y="163"/>
                </a:cubicBezTo>
                <a:cubicBezTo>
                  <a:pt x="877" y="166"/>
                  <a:pt x="877" y="166"/>
                  <a:pt x="877" y="166"/>
                </a:cubicBezTo>
                <a:cubicBezTo>
                  <a:pt x="911" y="151"/>
                  <a:pt x="944" y="134"/>
                  <a:pt x="976" y="115"/>
                </a:cubicBezTo>
                <a:cubicBezTo>
                  <a:pt x="908" y="13"/>
                  <a:pt x="908" y="13"/>
                  <a:pt x="908" y="13"/>
                </a:cubicBezTo>
                <a:cubicBezTo>
                  <a:pt x="854" y="48"/>
                  <a:pt x="794" y="75"/>
                  <a:pt x="728" y="92"/>
                </a:cubicBezTo>
                <a:close/>
              </a:path>
            </a:pathLst>
          </a:custGeom>
          <a:solidFill>
            <a:srgbClr val="1F74AD"/>
          </a:solidFill>
          <a:ln w="9525">
            <a:noFill/>
            <a:round/>
          </a:ln>
        </p:spPr>
        <p:txBody>
          <a:bodyPr anchor="ctr"/>
          <a:lstStyle/>
          <a:p>
            <a:pPr algn="ctr">
              <a:lnSpc>
                <a:spcPct val="130000"/>
              </a:lnSpc>
            </a:pPr>
          </a:p>
        </p:txBody>
      </p:sp>
      <p:sp>
        <p:nvSpPr>
          <p:cNvPr id="13" name="任意多边形 12"/>
          <p:cNvSpPr/>
          <p:nvPr>
            <p:custDataLst>
              <p:tags r:id="rId15"/>
            </p:custDataLst>
          </p:nvPr>
        </p:nvSpPr>
        <p:spPr bwMode="auto">
          <a:xfrm>
            <a:off x="5429730" y="3945595"/>
            <a:ext cx="538714" cy="953946"/>
          </a:xfrm>
          <a:custGeom>
            <a:avLst/>
            <a:gdLst/>
            <a:ahLst/>
            <a:cxnLst>
              <a:cxn ang="0">
                <a:pos x="364" y="260"/>
              </a:cxn>
              <a:cxn ang="0">
                <a:pos x="357" y="142"/>
              </a:cxn>
              <a:cxn ang="0">
                <a:pos x="361" y="140"/>
              </a:cxn>
              <a:cxn ang="0">
                <a:pos x="519" y="55"/>
              </a:cxn>
              <a:cxn ang="0">
                <a:pos x="501" y="0"/>
              </a:cxn>
              <a:cxn ang="0">
                <a:pos x="214" y="80"/>
              </a:cxn>
              <a:cxn ang="0">
                <a:pos x="219" y="95"/>
              </a:cxn>
              <a:cxn ang="0">
                <a:pos x="0" y="735"/>
              </a:cxn>
              <a:cxn ang="0">
                <a:pos x="85" y="862"/>
              </a:cxn>
              <a:cxn ang="0">
                <a:pos x="215" y="951"/>
              </a:cxn>
              <a:cxn ang="0">
                <a:pos x="343" y="818"/>
              </a:cxn>
              <a:cxn ang="0">
                <a:pos x="237" y="666"/>
              </a:cxn>
              <a:cxn ang="0">
                <a:pos x="236" y="665"/>
              </a:cxn>
              <a:cxn ang="0">
                <a:pos x="318" y="507"/>
              </a:cxn>
              <a:cxn ang="0">
                <a:pos x="324" y="508"/>
              </a:cxn>
              <a:cxn ang="0">
                <a:pos x="503" y="510"/>
              </a:cxn>
              <a:cxn ang="0">
                <a:pos x="537" y="328"/>
              </a:cxn>
              <a:cxn ang="0">
                <a:pos x="365" y="260"/>
              </a:cxn>
              <a:cxn ang="0">
                <a:pos x="364" y="260"/>
              </a:cxn>
            </a:cxnLst>
            <a:rect l="0" t="0" r="r" b="b"/>
            <a:pathLst>
              <a:path w="537" h="951">
                <a:moveTo>
                  <a:pt x="364" y="260"/>
                </a:moveTo>
                <a:cubicBezTo>
                  <a:pt x="365" y="221"/>
                  <a:pt x="363" y="181"/>
                  <a:pt x="357" y="142"/>
                </a:cubicBezTo>
                <a:cubicBezTo>
                  <a:pt x="361" y="140"/>
                  <a:pt x="361" y="140"/>
                  <a:pt x="361" y="140"/>
                </a:cubicBezTo>
                <a:cubicBezTo>
                  <a:pt x="519" y="55"/>
                  <a:pt x="519" y="55"/>
                  <a:pt x="519" y="55"/>
                </a:cubicBezTo>
                <a:cubicBezTo>
                  <a:pt x="501" y="0"/>
                  <a:pt x="501" y="0"/>
                  <a:pt x="501" y="0"/>
                </a:cubicBezTo>
                <a:cubicBezTo>
                  <a:pt x="214" y="80"/>
                  <a:pt x="214" y="80"/>
                  <a:pt x="214" y="80"/>
                </a:cubicBezTo>
                <a:cubicBezTo>
                  <a:pt x="216" y="85"/>
                  <a:pt x="217" y="90"/>
                  <a:pt x="219" y="95"/>
                </a:cubicBezTo>
                <a:cubicBezTo>
                  <a:pt x="282" y="340"/>
                  <a:pt x="188" y="589"/>
                  <a:pt x="0" y="735"/>
                </a:cubicBezTo>
                <a:cubicBezTo>
                  <a:pt x="85" y="862"/>
                  <a:pt x="85" y="862"/>
                  <a:pt x="85" y="862"/>
                </a:cubicBezTo>
                <a:cubicBezTo>
                  <a:pt x="215" y="951"/>
                  <a:pt x="215" y="951"/>
                  <a:pt x="215" y="951"/>
                </a:cubicBezTo>
                <a:cubicBezTo>
                  <a:pt x="343" y="818"/>
                  <a:pt x="343" y="818"/>
                  <a:pt x="343" y="818"/>
                </a:cubicBezTo>
                <a:cubicBezTo>
                  <a:pt x="237" y="666"/>
                  <a:pt x="237" y="666"/>
                  <a:pt x="237" y="666"/>
                </a:cubicBezTo>
                <a:cubicBezTo>
                  <a:pt x="236" y="665"/>
                  <a:pt x="236" y="665"/>
                  <a:pt x="236" y="665"/>
                </a:cubicBezTo>
                <a:cubicBezTo>
                  <a:pt x="269" y="616"/>
                  <a:pt x="297" y="563"/>
                  <a:pt x="318" y="507"/>
                </a:cubicBezTo>
                <a:cubicBezTo>
                  <a:pt x="324" y="508"/>
                  <a:pt x="324" y="508"/>
                  <a:pt x="324" y="508"/>
                </a:cubicBezTo>
                <a:cubicBezTo>
                  <a:pt x="503" y="510"/>
                  <a:pt x="503" y="510"/>
                  <a:pt x="503" y="510"/>
                </a:cubicBezTo>
                <a:cubicBezTo>
                  <a:pt x="537" y="328"/>
                  <a:pt x="537" y="328"/>
                  <a:pt x="537" y="328"/>
                </a:cubicBezTo>
                <a:cubicBezTo>
                  <a:pt x="365" y="260"/>
                  <a:pt x="365" y="260"/>
                  <a:pt x="365" y="260"/>
                </a:cubicBezTo>
                <a:lnTo>
                  <a:pt x="364" y="260"/>
                </a:lnTo>
                <a:close/>
              </a:path>
            </a:pathLst>
          </a:custGeom>
          <a:solidFill>
            <a:srgbClr val="1F74AD"/>
          </a:solidFill>
          <a:ln w="9525">
            <a:noFill/>
            <a:round/>
          </a:ln>
        </p:spPr>
        <p:txBody>
          <a:bodyPr anchor="ctr"/>
          <a:lstStyle/>
          <a:p>
            <a:pPr algn="ctr">
              <a:lnSpc>
                <a:spcPct val="130000"/>
              </a:lnSpc>
            </a:pPr>
          </a:p>
        </p:txBody>
      </p:sp>
      <p:sp>
        <p:nvSpPr>
          <p:cNvPr id="29" name="任意多边形 28"/>
          <p:cNvSpPr/>
          <p:nvPr>
            <p:custDataLst>
              <p:tags r:id="rId16"/>
            </p:custDataLst>
          </p:nvPr>
        </p:nvSpPr>
        <p:spPr bwMode="auto">
          <a:xfrm>
            <a:off x="4428572" y="3573944"/>
            <a:ext cx="1248120" cy="1248120"/>
          </a:xfrm>
          <a:custGeom>
            <a:avLst/>
            <a:gdLst/>
            <a:ahLst/>
            <a:cxnLst>
              <a:cxn ang="0">
                <a:pos x="1116" y="391"/>
              </a:cxn>
              <a:cxn ang="0">
                <a:pos x="391" y="127"/>
              </a:cxn>
              <a:cxn ang="0">
                <a:pos x="127" y="851"/>
              </a:cxn>
              <a:cxn ang="0">
                <a:pos x="851" y="1115"/>
              </a:cxn>
              <a:cxn ang="0">
                <a:pos x="1116" y="391"/>
              </a:cxn>
            </a:cxnLst>
            <a:rect l="0" t="0" r="r" b="b"/>
            <a:pathLst>
              <a:path w="1243" h="1243">
                <a:moveTo>
                  <a:pt x="1116" y="391"/>
                </a:moveTo>
                <a:cubicBezTo>
                  <a:pt x="989" y="118"/>
                  <a:pt x="664" y="0"/>
                  <a:pt x="391" y="127"/>
                </a:cubicBezTo>
                <a:cubicBezTo>
                  <a:pt x="118" y="254"/>
                  <a:pt x="0" y="578"/>
                  <a:pt x="127" y="851"/>
                </a:cubicBezTo>
                <a:cubicBezTo>
                  <a:pt x="254" y="1124"/>
                  <a:pt x="579" y="1243"/>
                  <a:pt x="851" y="1115"/>
                </a:cubicBezTo>
                <a:cubicBezTo>
                  <a:pt x="1124" y="988"/>
                  <a:pt x="1243" y="664"/>
                  <a:pt x="1116" y="391"/>
                </a:cubicBezTo>
                <a:close/>
              </a:path>
            </a:pathLst>
          </a:custGeom>
          <a:solidFill>
            <a:srgbClr val="1F74AD">
              <a:lumMod val="20000"/>
              <a:lumOff val="80000"/>
            </a:srgbClr>
          </a:solidFill>
          <a:ln w="9525">
            <a:noFill/>
            <a:round/>
          </a:ln>
        </p:spPr>
        <p:txBody>
          <a:bodyPr anchor="ctr"/>
          <a:lstStyle/>
          <a:p>
            <a:pPr algn="ctr">
              <a:lnSpc>
                <a:spcPct val="130000"/>
              </a:lnSpc>
            </a:pPr>
          </a:p>
        </p:txBody>
      </p:sp>
      <p:sp>
        <p:nvSpPr>
          <p:cNvPr id="15" name="文本框 14"/>
          <p:cNvSpPr txBox="1"/>
          <p:nvPr/>
        </p:nvSpPr>
        <p:spPr>
          <a:xfrm>
            <a:off x="4078605" y="3987800"/>
            <a:ext cx="1971040" cy="460375"/>
          </a:xfrm>
          <a:prstGeom prst="rect">
            <a:avLst/>
          </a:prstGeom>
          <a:noFill/>
        </p:spPr>
        <p:txBody>
          <a:bodyPr wrap="square" rtlCol="0">
            <a:spAutoFit/>
          </a:bodyPr>
          <a:lstStyle/>
          <a:p>
            <a:pPr algn="ctr"/>
            <a:r>
              <a:rPr lang="en-US" altLang="zh-CN" sz="2400"/>
              <a:t>SVM</a:t>
            </a:r>
            <a:endParaRPr lang="en-US" altLang="zh-CN" sz="2400"/>
          </a:p>
        </p:txBody>
      </p:sp>
      <p:sp>
        <p:nvSpPr>
          <p:cNvPr id="60" name="文本框 59"/>
          <p:cNvSpPr txBox="1"/>
          <p:nvPr/>
        </p:nvSpPr>
        <p:spPr>
          <a:xfrm>
            <a:off x="4744085" y="1554480"/>
            <a:ext cx="932180" cy="460375"/>
          </a:xfrm>
          <a:prstGeom prst="rect">
            <a:avLst/>
          </a:prstGeom>
          <a:noFill/>
        </p:spPr>
        <p:txBody>
          <a:bodyPr wrap="square" rtlCol="0">
            <a:spAutoFit/>
          </a:bodyPr>
          <a:lstStyle/>
          <a:p>
            <a:pPr algn="ctr"/>
            <a:r>
              <a:rPr lang="en-US" altLang="zh-CN" sz="2400">
                <a:solidFill>
                  <a:schemeClr val="bg2"/>
                </a:solidFill>
              </a:rPr>
              <a:t>type</a:t>
            </a:r>
            <a:endParaRPr lang="en-US" altLang="zh-CN" sz="2400">
              <a:solidFill>
                <a:schemeClr val="bg2"/>
              </a:solidFill>
            </a:endParaRPr>
          </a:p>
        </p:txBody>
      </p:sp>
      <p:grpSp>
        <p:nvGrpSpPr>
          <p:cNvPr id="68" name="组合 67"/>
          <p:cNvGrpSpPr/>
          <p:nvPr/>
        </p:nvGrpSpPr>
        <p:grpSpPr>
          <a:xfrm>
            <a:off x="4403725" y="1181100"/>
            <a:ext cx="1261745" cy="876300"/>
            <a:chOff x="7724" y="1688"/>
            <a:chExt cx="1987" cy="1380"/>
          </a:xfrm>
        </p:grpSpPr>
        <p:sp>
          <p:nvSpPr>
            <p:cNvPr id="63" name="圆角矩形 62"/>
            <p:cNvSpPr/>
            <p:nvPr/>
          </p:nvSpPr>
          <p:spPr>
            <a:xfrm>
              <a:off x="8028" y="1688"/>
              <a:ext cx="1380" cy="1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7724" y="2072"/>
              <a:ext cx="1987" cy="628"/>
            </a:xfrm>
            <a:prstGeom prst="rect">
              <a:avLst/>
            </a:prstGeom>
            <a:noFill/>
          </p:spPr>
          <p:txBody>
            <a:bodyPr wrap="square" rtlCol="0">
              <a:spAutoFit/>
            </a:bodyPr>
            <a:lstStyle/>
            <a:p>
              <a:pPr algn="ctr"/>
              <a:r>
                <a:rPr lang="zh-CN" altLang="en-US" sz="2000">
                  <a:solidFill>
                    <a:schemeClr val="bg2"/>
                  </a:solidFill>
                </a:rPr>
                <a:t>类别</a:t>
              </a:r>
              <a:endParaRPr lang="zh-CN" altLang="en-US" sz="2000">
                <a:solidFill>
                  <a:schemeClr val="bg2"/>
                </a:solidFill>
              </a:endParaRPr>
            </a:p>
          </p:txBody>
        </p:sp>
      </p:grpSp>
      <p:sp>
        <p:nvSpPr>
          <p:cNvPr id="67" name="下箭头 66"/>
          <p:cNvSpPr/>
          <p:nvPr/>
        </p:nvSpPr>
        <p:spPr>
          <a:xfrm>
            <a:off x="4792345" y="2415540"/>
            <a:ext cx="542925" cy="739140"/>
          </a:xfrm>
          <a:prstGeom prst="downArrow">
            <a:avLst/>
          </a:prstGeom>
          <a:solidFill>
            <a:srgbClr val="D2D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大括号 69"/>
          <p:cNvSpPr/>
          <p:nvPr/>
        </p:nvSpPr>
        <p:spPr>
          <a:xfrm>
            <a:off x="7533005" y="1632585"/>
            <a:ext cx="2409825" cy="5050155"/>
          </a:xfrm>
          <a:prstGeom prst="leftBrace">
            <a:avLst/>
          </a:prstGeom>
          <a:ln>
            <a:solidFill>
              <a:srgbClr val="39558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燕尾形箭头 70"/>
          <p:cNvSpPr/>
          <p:nvPr/>
        </p:nvSpPr>
        <p:spPr>
          <a:xfrm>
            <a:off x="6240145" y="3829050"/>
            <a:ext cx="1188720" cy="657860"/>
          </a:xfrm>
          <a:prstGeom prst="notchedRightArrow">
            <a:avLst/>
          </a:prstGeom>
          <a:solidFill>
            <a:srgbClr val="39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10137775" y="1455420"/>
            <a:ext cx="1247140" cy="368300"/>
          </a:xfrm>
          <a:prstGeom prst="rect">
            <a:avLst/>
          </a:prstGeom>
          <a:noFill/>
        </p:spPr>
        <p:txBody>
          <a:bodyPr wrap="square" rtlCol="0">
            <a:spAutoFit/>
          </a:bodyPr>
          <a:lstStyle/>
          <a:p>
            <a:pPr algn="ctr">
              <a:lnSpc>
                <a:spcPct val="100000"/>
              </a:lnSpc>
            </a:pPr>
            <a:r>
              <a:rPr lang="zh-CN" altLang="en-US"/>
              <a:t>汽车类别</a:t>
            </a:r>
            <a:endParaRPr lang="zh-CN" altLang="en-US"/>
          </a:p>
        </p:txBody>
      </p:sp>
      <p:sp>
        <p:nvSpPr>
          <p:cNvPr id="73" name="文本框 72"/>
          <p:cNvSpPr txBox="1"/>
          <p:nvPr/>
        </p:nvSpPr>
        <p:spPr>
          <a:xfrm>
            <a:off x="10137775" y="2288540"/>
            <a:ext cx="1247140" cy="368300"/>
          </a:xfrm>
          <a:prstGeom prst="rect">
            <a:avLst/>
          </a:prstGeom>
          <a:noFill/>
        </p:spPr>
        <p:txBody>
          <a:bodyPr wrap="square" rtlCol="0">
            <a:spAutoFit/>
          </a:bodyPr>
          <a:lstStyle/>
          <a:p>
            <a:pPr algn="ctr">
              <a:lnSpc>
                <a:spcPct val="100000"/>
              </a:lnSpc>
            </a:pPr>
            <a:r>
              <a:rPr lang="zh-CN" altLang="en-US"/>
              <a:t>宠物类别</a:t>
            </a:r>
            <a:endParaRPr lang="zh-CN" altLang="en-US"/>
          </a:p>
        </p:txBody>
      </p:sp>
      <p:sp>
        <p:nvSpPr>
          <p:cNvPr id="75" name="文本框 74"/>
          <p:cNvSpPr txBox="1"/>
          <p:nvPr/>
        </p:nvSpPr>
        <p:spPr>
          <a:xfrm>
            <a:off x="10137775" y="3121660"/>
            <a:ext cx="1247140" cy="368300"/>
          </a:xfrm>
          <a:prstGeom prst="rect">
            <a:avLst/>
          </a:prstGeom>
          <a:noFill/>
        </p:spPr>
        <p:txBody>
          <a:bodyPr wrap="square" rtlCol="0">
            <a:spAutoFit/>
          </a:bodyPr>
          <a:lstStyle/>
          <a:p>
            <a:pPr algn="ctr">
              <a:lnSpc>
                <a:spcPct val="100000"/>
              </a:lnSpc>
            </a:pPr>
            <a:r>
              <a:rPr lang="zh-CN" altLang="en-US"/>
              <a:t>穿搭类别</a:t>
            </a:r>
            <a:endParaRPr lang="zh-CN" altLang="en-US"/>
          </a:p>
        </p:txBody>
      </p:sp>
      <p:sp>
        <p:nvSpPr>
          <p:cNvPr id="76" name="文本框 75"/>
          <p:cNvSpPr txBox="1"/>
          <p:nvPr/>
        </p:nvSpPr>
        <p:spPr>
          <a:xfrm>
            <a:off x="10137775" y="4787900"/>
            <a:ext cx="1247140" cy="368300"/>
          </a:xfrm>
          <a:prstGeom prst="rect">
            <a:avLst/>
          </a:prstGeom>
          <a:noFill/>
        </p:spPr>
        <p:txBody>
          <a:bodyPr wrap="square" rtlCol="0">
            <a:spAutoFit/>
          </a:bodyPr>
          <a:lstStyle/>
          <a:p>
            <a:pPr algn="ctr">
              <a:lnSpc>
                <a:spcPct val="100000"/>
              </a:lnSpc>
            </a:pPr>
            <a:r>
              <a:rPr lang="zh-CN" altLang="en-US"/>
              <a:t>美食类别</a:t>
            </a:r>
            <a:endParaRPr lang="zh-CN" altLang="en-US"/>
          </a:p>
        </p:txBody>
      </p:sp>
      <p:sp>
        <p:nvSpPr>
          <p:cNvPr id="77" name="文本框 76"/>
          <p:cNvSpPr txBox="1"/>
          <p:nvPr/>
        </p:nvSpPr>
        <p:spPr>
          <a:xfrm>
            <a:off x="10137775" y="3954780"/>
            <a:ext cx="1247140" cy="368300"/>
          </a:xfrm>
          <a:prstGeom prst="rect">
            <a:avLst/>
          </a:prstGeom>
          <a:noFill/>
        </p:spPr>
        <p:txBody>
          <a:bodyPr wrap="square" rtlCol="0">
            <a:spAutoFit/>
          </a:bodyPr>
          <a:lstStyle/>
          <a:p>
            <a:pPr algn="ctr">
              <a:lnSpc>
                <a:spcPct val="100000"/>
              </a:lnSpc>
            </a:pPr>
            <a:r>
              <a:rPr lang="zh-CN" altLang="en-US"/>
              <a:t>美妆类别</a:t>
            </a:r>
            <a:endParaRPr lang="zh-CN" altLang="en-US"/>
          </a:p>
        </p:txBody>
      </p:sp>
      <p:sp>
        <p:nvSpPr>
          <p:cNvPr id="83" name="文本框 82"/>
          <p:cNvSpPr txBox="1"/>
          <p:nvPr/>
        </p:nvSpPr>
        <p:spPr>
          <a:xfrm>
            <a:off x="10137775" y="5681980"/>
            <a:ext cx="1247140" cy="368300"/>
          </a:xfrm>
          <a:prstGeom prst="rect">
            <a:avLst/>
          </a:prstGeom>
          <a:noFill/>
        </p:spPr>
        <p:txBody>
          <a:bodyPr wrap="square" rtlCol="0">
            <a:spAutoFit/>
          </a:bodyPr>
          <a:lstStyle/>
          <a:p>
            <a:pPr algn="ctr">
              <a:lnSpc>
                <a:spcPct val="100000"/>
              </a:lnSpc>
            </a:pPr>
            <a:r>
              <a:rPr lang="zh-CN" altLang="en-US"/>
              <a:t>游戏类别</a:t>
            </a:r>
            <a:endParaRPr lang="zh-CN" altLang="en-US"/>
          </a:p>
        </p:txBody>
      </p:sp>
      <p:sp>
        <p:nvSpPr>
          <p:cNvPr id="84" name="文本框 83"/>
          <p:cNvSpPr txBox="1"/>
          <p:nvPr/>
        </p:nvSpPr>
        <p:spPr>
          <a:xfrm>
            <a:off x="10137775" y="6454140"/>
            <a:ext cx="1247140" cy="368300"/>
          </a:xfrm>
          <a:prstGeom prst="rect">
            <a:avLst/>
          </a:prstGeom>
          <a:noFill/>
        </p:spPr>
        <p:txBody>
          <a:bodyPr wrap="square" rtlCol="0">
            <a:spAutoFit/>
          </a:bodyPr>
          <a:lstStyle/>
          <a:p>
            <a:pPr algn="ctr">
              <a:lnSpc>
                <a:spcPct val="100000"/>
              </a:lnSpc>
            </a:pPr>
            <a:r>
              <a:rPr lang="zh-CN" altLang="en-US"/>
              <a:t>剧情类别</a:t>
            </a:r>
            <a:endParaRPr lang="zh-CN" altLang="en-US"/>
          </a:p>
        </p:txBody>
      </p:sp>
      <p:sp>
        <p:nvSpPr>
          <p:cNvPr id="17" name="文本框 16"/>
          <p:cNvSpPr txBox="1"/>
          <p:nvPr/>
        </p:nvSpPr>
        <p:spPr>
          <a:xfrm>
            <a:off x="0" y="0"/>
            <a:ext cx="4649470" cy="368300"/>
          </a:xfrm>
          <a:prstGeom prst="rect">
            <a:avLst/>
          </a:prstGeom>
          <a:noFill/>
        </p:spPr>
        <p:txBody>
          <a:bodyPr wrap="square" rtlCol="0">
            <a:spAutoFit/>
          </a:bodyPr>
          <a:lstStyle/>
          <a:p>
            <a:r>
              <a:rPr lang="en-US" altLang="zh-CN"/>
              <a:t>Classification: final classier</a:t>
            </a:r>
            <a:endParaRPr lang="en-US" altLang="zh-CN"/>
          </a:p>
        </p:txBody>
      </p:sp>
      <p:pic>
        <p:nvPicPr>
          <p:cNvPr id="2" name="图片 1" descr="32303038313138353b32303039303630363bb7d6d7d3"/>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53150" y="272415"/>
            <a:ext cx="724535" cy="724535"/>
          </a:xfrm>
          <a:prstGeom prst="rect">
            <a:avLst/>
          </a:prstGeom>
        </p:spPr>
      </p:pic>
    </p:spTree>
    <p:custDataLst>
      <p:tags r:id="rId19"/>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718935" y="60325"/>
            <a:ext cx="4724400" cy="3198441"/>
            <a:chOff x="10581" y="96"/>
            <a:chExt cx="7198" cy="4873"/>
          </a:xfrm>
        </p:grpSpPr>
        <p:pic>
          <p:nvPicPr>
            <p:cNvPr id="10" name="图片 9" descr="newplot"/>
            <p:cNvPicPr>
              <a:picLocks noChangeAspect="1"/>
            </p:cNvPicPr>
            <p:nvPr/>
          </p:nvPicPr>
          <p:blipFill>
            <a:blip r:embed="rId1"/>
            <a:stretch>
              <a:fillRect/>
            </a:stretch>
          </p:blipFill>
          <p:spPr>
            <a:xfrm>
              <a:off x="10581" y="523"/>
              <a:ext cx="7198" cy="4446"/>
            </a:xfrm>
            <a:prstGeom prst="rect">
              <a:avLst/>
            </a:prstGeom>
          </p:spPr>
        </p:pic>
        <p:sp>
          <p:nvSpPr>
            <p:cNvPr id="3" name="矩形 2"/>
            <p:cNvSpPr/>
            <p:nvPr/>
          </p:nvSpPr>
          <p:spPr>
            <a:xfrm>
              <a:off x="10977" y="96"/>
              <a:ext cx="5871" cy="6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766445" y="3081020"/>
            <a:ext cx="3703320" cy="368300"/>
          </a:xfrm>
          <a:prstGeom prst="rect">
            <a:avLst/>
          </a:prstGeom>
          <a:noFill/>
        </p:spPr>
        <p:txBody>
          <a:bodyPr wrap="square" rtlCol="0">
            <a:spAutoFit/>
          </a:bodyPr>
          <a:lstStyle/>
          <a:p>
            <a:pPr algn="ctr"/>
            <a:r>
              <a:rPr lang="zh-CN" altLang="en-US"/>
              <a:t>生成数据</a:t>
            </a:r>
            <a:r>
              <a:rPr lang="en-US" altLang="zh-CN"/>
              <a:t>(n=20000)</a:t>
            </a:r>
            <a:endParaRPr lang="en-US" altLang="zh-CN"/>
          </a:p>
        </p:txBody>
      </p:sp>
      <p:sp>
        <p:nvSpPr>
          <p:cNvPr id="71" name="燕尾形箭头 70"/>
          <p:cNvSpPr/>
          <p:nvPr/>
        </p:nvSpPr>
        <p:spPr>
          <a:xfrm>
            <a:off x="5148580" y="3990340"/>
            <a:ext cx="1569720" cy="962660"/>
          </a:xfrm>
          <a:prstGeom prst="notchedRightArrow">
            <a:avLst/>
          </a:prstGeom>
          <a:solidFill>
            <a:srgbClr val="39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815840" y="4953000"/>
            <a:ext cx="2073275" cy="368300"/>
          </a:xfrm>
          <a:prstGeom prst="rect">
            <a:avLst/>
          </a:prstGeom>
          <a:noFill/>
        </p:spPr>
        <p:txBody>
          <a:bodyPr wrap="square" rtlCol="0">
            <a:spAutoFit/>
          </a:bodyPr>
          <a:lstStyle/>
          <a:p>
            <a:pPr algn="ctr"/>
            <a:r>
              <a:rPr lang="en-US" altLang="zh-CN"/>
              <a:t>log+PCA+SVM</a:t>
            </a:r>
            <a:endParaRPr lang="en-US" altLang="zh-CN"/>
          </a:p>
        </p:txBody>
      </p:sp>
      <p:pic>
        <p:nvPicPr>
          <p:cNvPr id="8" name="图片 7" descr="newplot"/>
          <p:cNvPicPr>
            <a:picLocks noChangeAspect="1"/>
          </p:cNvPicPr>
          <p:nvPr/>
        </p:nvPicPr>
        <p:blipFill>
          <a:blip r:embed="rId2"/>
          <a:stretch>
            <a:fillRect/>
          </a:stretch>
        </p:blipFill>
        <p:spPr>
          <a:xfrm>
            <a:off x="6718935" y="3343275"/>
            <a:ext cx="4756785" cy="2937510"/>
          </a:xfrm>
          <a:prstGeom prst="rect">
            <a:avLst/>
          </a:prstGeom>
        </p:spPr>
      </p:pic>
      <p:pic>
        <p:nvPicPr>
          <p:cNvPr id="17" name="图片 16" descr="newplot"/>
          <p:cNvPicPr>
            <a:picLocks noChangeAspect="1"/>
          </p:cNvPicPr>
          <p:nvPr/>
        </p:nvPicPr>
        <p:blipFill>
          <a:blip r:embed="rId3"/>
          <a:stretch>
            <a:fillRect/>
          </a:stretch>
        </p:blipFill>
        <p:spPr>
          <a:xfrm>
            <a:off x="272415" y="3388360"/>
            <a:ext cx="4550410" cy="2810510"/>
          </a:xfrm>
          <a:prstGeom prst="rect">
            <a:avLst/>
          </a:prstGeom>
        </p:spPr>
      </p:pic>
      <p:sp>
        <p:nvSpPr>
          <p:cNvPr id="9" name="文本框 8"/>
          <p:cNvSpPr txBox="1"/>
          <p:nvPr/>
        </p:nvSpPr>
        <p:spPr>
          <a:xfrm>
            <a:off x="7885430" y="3081020"/>
            <a:ext cx="2424430" cy="368300"/>
          </a:xfrm>
          <a:prstGeom prst="rect">
            <a:avLst/>
          </a:prstGeom>
          <a:noFill/>
        </p:spPr>
        <p:txBody>
          <a:bodyPr wrap="square" rtlCol="0">
            <a:spAutoFit/>
          </a:bodyPr>
          <a:lstStyle/>
          <a:p>
            <a:r>
              <a:rPr lang="zh-CN" altLang="en-US"/>
              <a:t>生成数据</a:t>
            </a:r>
            <a:r>
              <a:rPr lang="en-US" altLang="zh-CN"/>
              <a:t>(n=20000)</a:t>
            </a:r>
            <a:endParaRPr lang="zh-CN" altLang="en-US"/>
          </a:p>
        </p:txBody>
      </p:sp>
      <p:sp>
        <p:nvSpPr>
          <p:cNvPr id="13" name="文本框 12"/>
          <p:cNvSpPr txBox="1"/>
          <p:nvPr/>
        </p:nvSpPr>
        <p:spPr>
          <a:xfrm>
            <a:off x="8016875" y="97790"/>
            <a:ext cx="1974215" cy="368300"/>
          </a:xfrm>
          <a:prstGeom prst="rect">
            <a:avLst/>
          </a:prstGeom>
          <a:noFill/>
        </p:spPr>
        <p:txBody>
          <a:bodyPr wrap="square" rtlCol="0">
            <a:spAutoFit/>
          </a:bodyPr>
          <a:lstStyle/>
          <a:p>
            <a:pPr algn="ctr"/>
            <a:r>
              <a:rPr lang="zh-CN" altLang="en-US"/>
              <a:t>原数据</a:t>
            </a:r>
            <a:r>
              <a:rPr lang="en-US" altLang="zh-CN"/>
              <a:t>(n=6131)</a:t>
            </a:r>
            <a:endParaRPr lang="en-US" altLang="zh-CN"/>
          </a:p>
        </p:txBody>
      </p:sp>
      <p:sp>
        <p:nvSpPr>
          <p:cNvPr id="14" name="文本框 13"/>
          <p:cNvSpPr txBox="1"/>
          <p:nvPr/>
        </p:nvSpPr>
        <p:spPr>
          <a:xfrm>
            <a:off x="549910" y="2175510"/>
            <a:ext cx="490728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效果不错，我们的分类器泛化性能较好</a:t>
            </a:r>
            <a:endParaRPr lang="zh-CN" altLang="en-US"/>
          </a:p>
        </p:txBody>
      </p:sp>
      <p:sp>
        <p:nvSpPr>
          <p:cNvPr id="15" name="文本框 14"/>
          <p:cNvSpPr txBox="1"/>
          <p:nvPr/>
        </p:nvSpPr>
        <p:spPr>
          <a:xfrm>
            <a:off x="549910" y="1269365"/>
            <a:ext cx="4805680"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a:t>模型泛化：在之前生成的数据上进行分类</a:t>
            </a:r>
            <a:endParaRPr lang="zh-CN" altLang="en-US"/>
          </a:p>
        </p:txBody>
      </p:sp>
      <p:sp>
        <p:nvSpPr>
          <p:cNvPr id="2" name="文本框 1"/>
          <p:cNvSpPr txBox="1"/>
          <p:nvPr/>
        </p:nvSpPr>
        <p:spPr>
          <a:xfrm>
            <a:off x="0" y="0"/>
            <a:ext cx="5654040" cy="368300"/>
          </a:xfrm>
          <a:prstGeom prst="rect">
            <a:avLst/>
          </a:prstGeom>
          <a:noFill/>
        </p:spPr>
        <p:txBody>
          <a:bodyPr wrap="square" rtlCol="0">
            <a:spAutoFit/>
          </a:bodyPr>
          <a:lstStyle/>
          <a:p>
            <a:r>
              <a:rPr lang="en-US" altLang="zh-CN"/>
              <a:t>Classification: generalization on generated data</a:t>
            </a:r>
            <a:endParaRPr lang="en-US" altLang="zh-CN"/>
          </a:p>
        </p:txBody>
      </p:sp>
    </p:spTree>
    <p:custDataLst>
      <p:tags r:id="rId4"/>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p:nvPr>
            <p:custDataLst>
              <p:tags r:id="rId1"/>
            </p:custDataLst>
          </p:nvPr>
        </p:nvGraphicFramePr>
        <p:xfrm>
          <a:off x="259715" y="805180"/>
          <a:ext cx="11190605" cy="6116320"/>
        </p:xfrm>
        <a:graphic>
          <a:graphicData uri="http://schemas.openxmlformats.org/drawingml/2006/table">
            <a:tbl>
              <a:tblPr firstRow="1" bandRow="1">
                <a:tableStyleId>{5C22544A-7EE6-4342-B048-85BDC9FD1C3A}</a:tableStyleId>
              </a:tblPr>
              <a:tblGrid>
                <a:gridCol w="2218055"/>
                <a:gridCol w="3377565"/>
                <a:gridCol w="2331720"/>
                <a:gridCol w="3263265"/>
              </a:tblGrid>
              <a:tr h="382270">
                <a:tc>
                  <a:txBody>
                    <a:bodyPr/>
                    <a:lstStyle/>
                    <a:p>
                      <a:pPr algn="ctr">
                        <a:buNone/>
                      </a:pPr>
                      <a:r>
                        <a:rPr lang="zh-CN" altLang="en-US">
                          <a:solidFill>
                            <a:srgbClr val="FDE725"/>
                          </a:solidFill>
                        </a:rPr>
                        <a:t>非汽车类别</a:t>
                      </a:r>
                      <a:r>
                        <a:rPr lang="en-US" altLang="zh-CN">
                          <a:solidFill>
                            <a:srgbClr val="FDE725"/>
                          </a:solidFill>
                        </a:rPr>
                        <a:t>(iscar=0)</a:t>
                      </a:r>
                      <a:endParaRPr lang="en-US" altLang="zh-CN">
                        <a:solidFill>
                          <a:srgbClr val="FDE725"/>
                        </a:solidFill>
                      </a:endParaRPr>
                    </a:p>
                  </a:txBody>
                  <a:tcPr/>
                </a:tc>
                <a:tc>
                  <a:txBody>
                    <a:bodyPr/>
                    <a:lstStyle/>
                    <a:p>
                      <a:pPr algn="ctr">
                        <a:buNone/>
                      </a:pPr>
                      <a:r>
                        <a:rPr lang="zh-CN" altLang="en-US"/>
                        <a:t>点赞数</a:t>
                      </a:r>
                      <a:endParaRPr lang="zh-CN" altLang="en-US"/>
                    </a:p>
                  </a:txBody>
                  <a:tcPr/>
                </a:tc>
                <a:tc>
                  <a:txBody>
                    <a:bodyPr/>
                    <a:lstStyle/>
                    <a:p>
                      <a:pPr algn="ctr">
                        <a:buNone/>
                      </a:pPr>
                      <a:r>
                        <a:rPr lang="zh-CN" altLang="en-US">
                          <a:solidFill>
                            <a:srgbClr val="7C4D87"/>
                          </a:solidFill>
                        </a:rPr>
                        <a:t>汽车类别</a:t>
                      </a:r>
                      <a:r>
                        <a:rPr lang="en-US" altLang="zh-CN">
                          <a:solidFill>
                            <a:srgbClr val="7C4D87"/>
                          </a:solidFill>
                        </a:rPr>
                        <a:t>(iscar=1)</a:t>
                      </a:r>
                      <a:endParaRPr lang="en-US" altLang="zh-CN">
                        <a:solidFill>
                          <a:srgbClr val="7C4D87"/>
                        </a:solidFill>
                      </a:endParaRPr>
                    </a:p>
                  </a:txBody>
                  <a:tcPr/>
                </a:tc>
                <a:tc>
                  <a:txBody>
                    <a:bodyPr/>
                    <a:lstStyle/>
                    <a:p>
                      <a:pPr algn="ctr">
                        <a:buNone/>
                      </a:pPr>
                      <a:r>
                        <a:rPr lang="zh-CN" altLang="en-US"/>
                        <a:t>点赞数</a:t>
                      </a:r>
                      <a:endParaRPr lang="zh-CN" altLang="en-US"/>
                    </a:p>
                  </a:txBody>
                  <a:tcPr/>
                </a:tc>
              </a:tr>
              <a:tr h="382270">
                <a:tc>
                  <a:txBody>
                    <a:bodyPr/>
                    <a:lstStyle/>
                    <a:p>
                      <a:pPr algn="ctr">
                        <a:buNone/>
                      </a:pPr>
                      <a:r>
                        <a:rPr lang="zh-CN" altLang="en-US"/>
                        <a:t>作者类别</a:t>
                      </a:r>
                      <a:r>
                        <a:rPr lang="en-US" altLang="zh-CN"/>
                        <a:t>(once)</a:t>
                      </a:r>
                      <a:endParaRPr lang="en-US" altLang="zh-CN"/>
                    </a:p>
                  </a:txBody>
                  <a:tcPr/>
                </a:tc>
                <a:tc>
                  <a:txBody>
                    <a:bodyPr/>
                    <a:lstStyle/>
                    <a:p>
                      <a:pPr algn="ctr">
                        <a:buNone/>
                      </a:pPr>
                      <a:r>
                        <a:rPr lang="en-US" altLang="zh-CN"/>
                        <a:t>1  </a:t>
                      </a:r>
                      <a:r>
                        <a:rPr lang="zh-CN" altLang="en-US"/>
                        <a:t>倍</a:t>
                      </a:r>
                      <a:endParaRPr lang="zh-CN" altLang="en-US"/>
                    </a:p>
                  </a:txBody>
                  <a:tcPr/>
                </a:tc>
                <a:tc>
                  <a:txBody>
                    <a:bodyPr/>
                    <a:lstStyle/>
                    <a:p>
                      <a:pPr algn="ctr">
                        <a:buNone/>
                      </a:pPr>
                      <a:r>
                        <a:rPr lang="zh-CN" altLang="en-US" sz="1800">
                          <a:sym typeface="+mn-ea"/>
                        </a:rPr>
                        <a:t>作者类别</a:t>
                      </a:r>
                      <a:r>
                        <a:rPr lang="en-US" altLang="zh-CN" sz="1800">
                          <a:sym typeface="+mn-ea"/>
                        </a:rPr>
                        <a:t>(once)</a:t>
                      </a:r>
                      <a:endParaRPr lang="en-US" altLang="zh-CN" sz="1800">
                        <a:sym typeface="+mn-ea"/>
                      </a:endParaRPr>
                    </a:p>
                  </a:txBody>
                  <a:tcPr/>
                </a:tc>
                <a:tc>
                  <a:txBody>
                    <a:bodyPr/>
                    <a:lstStyle/>
                    <a:p>
                      <a:pPr algn="ctr">
                        <a:buNone/>
                      </a:pPr>
                      <a:r>
                        <a:rPr lang="en-US" altLang="zh-CN"/>
                        <a:t>1  </a:t>
                      </a:r>
                      <a:r>
                        <a:rPr lang="zh-CN" altLang="en-US"/>
                        <a:t>倍</a:t>
                      </a:r>
                      <a:endParaRPr lang="zh-CN" altLang="en-US"/>
                    </a:p>
                  </a:txBody>
                  <a:tcPr/>
                </a:tc>
              </a:tr>
              <a:tr h="382270">
                <a:tc>
                  <a:txBody>
                    <a:bodyPr/>
                    <a:lstStyle/>
                    <a:p>
                      <a:pPr algn="ctr">
                        <a:buNone/>
                      </a:pPr>
                      <a:r>
                        <a:rPr lang="zh-CN" altLang="en-US"/>
                        <a:t>作者类别</a:t>
                      </a:r>
                      <a:r>
                        <a:rPr lang="en-US" altLang="zh-CN"/>
                        <a:t>(several)</a:t>
                      </a:r>
                      <a:endParaRPr lang="en-US" altLang="zh-CN"/>
                    </a:p>
                  </a:txBody>
                  <a:tcPr/>
                </a:tc>
                <a:tc>
                  <a:txBody>
                    <a:bodyPr/>
                    <a:lstStyle/>
                    <a:p>
                      <a:pPr algn="ctr">
                        <a:buNone/>
                      </a:pPr>
                      <a:r>
                        <a:rPr lang="en-US" altLang="zh-CN"/>
                        <a:t>1.05771  </a:t>
                      </a:r>
                      <a:r>
                        <a:rPr lang="zh-CN" altLang="en-US"/>
                        <a:t>倍</a:t>
                      </a:r>
                      <a:endParaRPr lang="zh-CN" altLang="en-US"/>
                    </a:p>
                  </a:txBody>
                  <a:tcPr/>
                </a:tc>
                <a:tc>
                  <a:txBody>
                    <a:bodyPr/>
                    <a:lstStyle/>
                    <a:p>
                      <a:pPr algn="ctr">
                        <a:buNone/>
                      </a:pPr>
                      <a:r>
                        <a:rPr lang="zh-CN" altLang="en-US" sz="1800">
                          <a:sym typeface="+mn-ea"/>
                        </a:rPr>
                        <a:t>作者类别</a:t>
                      </a:r>
                      <a:r>
                        <a:rPr lang="en-US" altLang="zh-CN" sz="1800">
                          <a:sym typeface="+mn-ea"/>
                        </a:rPr>
                        <a:t>(several)</a:t>
                      </a:r>
                      <a:endParaRPr lang="en-US" altLang="zh-CN" sz="1800">
                        <a:sym typeface="+mn-ea"/>
                      </a:endParaRPr>
                    </a:p>
                  </a:txBody>
                  <a:tcPr/>
                </a:tc>
                <a:tc>
                  <a:txBody>
                    <a:bodyPr/>
                    <a:lstStyle/>
                    <a:p>
                      <a:pPr algn="ctr">
                        <a:buNone/>
                      </a:pPr>
                      <a:r>
                        <a:rPr lang="en-US" altLang="zh-CN"/>
                        <a:t>1.05771  </a:t>
                      </a:r>
                      <a:r>
                        <a:rPr lang="zh-CN" altLang="en-US"/>
                        <a:t>倍</a:t>
                      </a:r>
                      <a:endParaRPr lang="zh-CN" altLang="en-US"/>
                    </a:p>
                  </a:txBody>
                  <a:tcPr/>
                </a:tc>
              </a:tr>
              <a:tr h="382270">
                <a:tc>
                  <a:txBody>
                    <a:bodyPr/>
                    <a:lstStyle/>
                    <a:p>
                      <a:pPr algn="ctr">
                        <a:buNone/>
                      </a:pPr>
                      <a:r>
                        <a:rPr lang="zh-CN" altLang="en-US"/>
                        <a:t>作者类别</a:t>
                      </a:r>
                      <a:r>
                        <a:rPr lang="en-US" altLang="zh-CN"/>
                        <a:t>(often)</a:t>
                      </a:r>
                      <a:endParaRPr lang="en-US" altLang="zh-CN"/>
                    </a:p>
                  </a:txBody>
                  <a:tcPr/>
                </a:tc>
                <a:tc>
                  <a:txBody>
                    <a:bodyPr/>
                    <a:lstStyle/>
                    <a:p>
                      <a:pPr algn="ctr">
                        <a:buNone/>
                      </a:pPr>
                      <a:r>
                        <a:rPr lang="en-US" altLang="zh-CN"/>
                        <a:t>1.144665  </a:t>
                      </a:r>
                      <a:r>
                        <a:rPr lang="zh-CN" altLang="en-US"/>
                        <a:t>倍</a:t>
                      </a:r>
                      <a:endParaRPr lang="zh-CN" altLang="en-US"/>
                    </a:p>
                  </a:txBody>
                  <a:tcPr/>
                </a:tc>
                <a:tc>
                  <a:txBody>
                    <a:bodyPr/>
                    <a:lstStyle/>
                    <a:p>
                      <a:pPr algn="ctr">
                        <a:buNone/>
                      </a:pPr>
                      <a:r>
                        <a:rPr lang="zh-CN" altLang="en-US" sz="1800">
                          <a:sym typeface="+mn-ea"/>
                        </a:rPr>
                        <a:t>作者类别</a:t>
                      </a:r>
                      <a:r>
                        <a:rPr lang="en-US" altLang="zh-CN" sz="1800">
                          <a:sym typeface="+mn-ea"/>
                        </a:rPr>
                        <a:t>(often)</a:t>
                      </a:r>
                      <a:endParaRPr lang="en-US" altLang="zh-CN" sz="1800">
                        <a:sym typeface="+mn-ea"/>
                      </a:endParaRPr>
                    </a:p>
                  </a:txBody>
                  <a:tcPr/>
                </a:tc>
                <a:tc>
                  <a:txBody>
                    <a:bodyPr/>
                    <a:lstStyle/>
                    <a:p>
                      <a:pPr algn="ctr">
                        <a:buNone/>
                      </a:pPr>
                      <a:r>
                        <a:rPr lang="en-US" altLang="zh-CN"/>
                        <a:t>1.144665  </a:t>
                      </a:r>
                      <a:r>
                        <a:rPr lang="zh-CN" altLang="en-US"/>
                        <a:t>倍</a:t>
                      </a:r>
                      <a:endParaRPr lang="zh-CN" altLang="en-US"/>
                    </a:p>
                  </a:txBody>
                  <a:tcPr/>
                </a:tc>
              </a:tr>
              <a:tr h="382270">
                <a:tc>
                  <a:txBody>
                    <a:bodyPr/>
                    <a:lstStyle/>
                    <a:p>
                      <a:pPr algn="ctr">
                        <a:buNone/>
                      </a:pPr>
                      <a:r>
                        <a:rPr lang="zh-CN" altLang="en-US"/>
                        <a:t>作者类别</a:t>
                      </a:r>
                      <a:r>
                        <a:rPr lang="en-US" altLang="zh-CN"/>
                        <a:t>(frequent)</a:t>
                      </a:r>
                      <a:endParaRPr lang="en-US" altLang="zh-CN"/>
                    </a:p>
                  </a:txBody>
                  <a:tcPr/>
                </a:tc>
                <a:tc>
                  <a:txBody>
                    <a:bodyPr/>
                    <a:lstStyle/>
                    <a:p>
                      <a:pPr algn="ctr">
                        <a:buNone/>
                      </a:pPr>
                      <a:r>
                        <a:rPr lang="en-US" altLang="zh-CN"/>
                        <a:t>1.187996  </a:t>
                      </a:r>
                      <a:r>
                        <a:rPr lang="zh-CN" altLang="en-US"/>
                        <a:t>倍</a:t>
                      </a:r>
                      <a:endParaRPr lang="zh-CN" altLang="en-US"/>
                    </a:p>
                  </a:txBody>
                  <a:tcPr/>
                </a:tc>
                <a:tc>
                  <a:txBody>
                    <a:bodyPr/>
                    <a:lstStyle/>
                    <a:p>
                      <a:pPr algn="ctr">
                        <a:buNone/>
                      </a:pPr>
                      <a:r>
                        <a:rPr lang="zh-CN" altLang="en-US" sz="1800">
                          <a:sym typeface="+mn-ea"/>
                        </a:rPr>
                        <a:t>作者类别</a:t>
                      </a:r>
                      <a:r>
                        <a:rPr lang="en-US" altLang="zh-CN" sz="1800">
                          <a:sym typeface="+mn-ea"/>
                        </a:rPr>
                        <a:t>(frequent)</a:t>
                      </a:r>
                      <a:endParaRPr lang="en-US" altLang="zh-CN" sz="1800">
                        <a:sym typeface="+mn-ea"/>
                      </a:endParaRPr>
                    </a:p>
                  </a:txBody>
                  <a:tcPr/>
                </a:tc>
                <a:tc>
                  <a:txBody>
                    <a:bodyPr/>
                    <a:lstStyle/>
                    <a:p>
                      <a:pPr algn="ctr">
                        <a:buNone/>
                      </a:pPr>
                      <a:r>
                        <a:rPr lang="en-US" altLang="zh-CN"/>
                        <a:t>1.187996  </a:t>
                      </a:r>
                      <a:r>
                        <a:rPr lang="zh-CN" altLang="en-US"/>
                        <a:t>倍</a:t>
                      </a:r>
                      <a:endParaRPr lang="zh-CN" altLang="en-US"/>
                    </a:p>
                  </a:txBody>
                  <a:tcPr/>
                </a:tc>
              </a:tr>
              <a:tr h="382270">
                <a:tc>
                  <a:txBody>
                    <a:bodyPr/>
                    <a:lstStyle/>
                    <a:p>
                      <a:pPr algn="ctr">
                        <a:buNone/>
                      </a:pPr>
                      <a:r>
                        <a:rPr lang="zh-CN" altLang="en-US"/>
                        <a:t>评论数</a:t>
                      </a:r>
                      <a:endParaRPr lang="zh-CN" altLang="en-US"/>
                    </a:p>
                  </a:txBody>
                  <a:tcPr/>
                </a:tc>
                <a:tc>
                  <a:txBody>
                    <a:bodyPr/>
                    <a:lstStyle/>
                    <a:p>
                      <a:pPr algn="ctr">
                        <a:buNone/>
                      </a:pPr>
                      <a:r>
                        <a:rPr lang="en-US" altLang="zh-CN"/>
                        <a:t>(</a:t>
                      </a:r>
                      <a:r>
                        <a:rPr lang="zh-CN" altLang="en-US"/>
                        <a:t>评论数</a:t>
                      </a:r>
                      <a:r>
                        <a:rPr lang="en-US" altLang="zh-CN"/>
                        <a:t>)^(0.22887)  </a:t>
                      </a:r>
                      <a:r>
                        <a:rPr lang="zh-CN" altLang="en-US"/>
                        <a:t>倍</a:t>
                      </a:r>
                      <a:endParaRPr lang="zh-CN" altLang="en-US"/>
                    </a:p>
                  </a:txBody>
                  <a:tcPr/>
                </a:tc>
                <a:tc>
                  <a:txBody>
                    <a:bodyPr/>
                    <a:lstStyle/>
                    <a:p>
                      <a:pPr algn="ctr">
                        <a:buNone/>
                      </a:pPr>
                      <a:r>
                        <a:rPr lang="zh-CN" altLang="en-US"/>
                        <a:t>评论数</a:t>
                      </a:r>
                      <a:endParaRPr lang="en-US" altLang="zh-CN"/>
                    </a:p>
                  </a:txBody>
                  <a:tcPr/>
                </a:tc>
                <a:tc>
                  <a:txBody>
                    <a:bodyPr/>
                    <a:lstStyle/>
                    <a:p>
                      <a:pPr algn="ctr">
                        <a:buNone/>
                      </a:pPr>
                      <a:r>
                        <a:rPr lang="en-US" altLang="zh-CN" sz="1800">
                          <a:sym typeface="+mn-ea"/>
                        </a:rPr>
                        <a:t>(</a:t>
                      </a:r>
                      <a:r>
                        <a:rPr lang="zh-CN" altLang="en-US" sz="1800">
                          <a:sym typeface="+mn-ea"/>
                        </a:rPr>
                        <a:t>评论数</a:t>
                      </a:r>
                      <a:r>
                        <a:rPr lang="en-US" altLang="zh-CN" sz="1800">
                          <a:sym typeface="+mn-ea"/>
                        </a:rPr>
                        <a:t>)^(0.52097)  </a:t>
                      </a:r>
                      <a:r>
                        <a:rPr lang="zh-CN" altLang="en-US" sz="1800">
                          <a:sym typeface="+mn-ea"/>
                        </a:rPr>
                        <a:t>倍</a:t>
                      </a:r>
                      <a:endParaRPr lang="zh-CN" altLang="en-US"/>
                    </a:p>
                  </a:txBody>
                  <a:tcPr/>
                </a:tc>
              </a:tr>
              <a:tr h="382270">
                <a:tc>
                  <a:txBody>
                    <a:bodyPr/>
                    <a:lstStyle/>
                    <a:p>
                      <a:pPr algn="ctr">
                        <a:buNone/>
                      </a:pPr>
                      <a:r>
                        <a:rPr lang="zh-CN" altLang="en-US"/>
                        <a:t>转发数</a:t>
                      </a:r>
                      <a:endParaRPr lang="zh-CN" altLang="en-US"/>
                    </a:p>
                  </a:txBody>
                  <a:tcPr/>
                </a:tc>
                <a:tc>
                  <a:txBody>
                    <a:bodyPr/>
                    <a:lstStyle/>
                    <a:p>
                      <a:pPr algn="ctr">
                        <a:buNone/>
                      </a:pPr>
                      <a:r>
                        <a:rPr lang="en-US" altLang="zh-CN"/>
                        <a:t>(</a:t>
                      </a:r>
                      <a:r>
                        <a:rPr lang="zh-CN" altLang="en-US"/>
                        <a:t>转发数</a:t>
                      </a:r>
                      <a:r>
                        <a:rPr lang="en-US" altLang="zh-CN"/>
                        <a:t>)^(0.09567)  </a:t>
                      </a:r>
                      <a:r>
                        <a:rPr lang="zh-CN" altLang="en-US"/>
                        <a:t>倍</a:t>
                      </a:r>
                      <a:endParaRPr lang="zh-CN" altLang="en-US"/>
                    </a:p>
                  </a:txBody>
                  <a:tcPr/>
                </a:tc>
                <a:tc>
                  <a:txBody>
                    <a:bodyPr/>
                    <a:lstStyle/>
                    <a:p>
                      <a:pPr algn="ctr">
                        <a:buNone/>
                      </a:pPr>
                      <a:r>
                        <a:rPr lang="zh-CN" altLang="en-US"/>
                        <a:t>转发数</a:t>
                      </a:r>
                      <a:endParaRPr lang="zh-CN" altLang="en-US"/>
                    </a:p>
                  </a:txBody>
                  <a:tcPr/>
                </a:tc>
                <a:tc>
                  <a:txBody>
                    <a:bodyPr/>
                    <a:lstStyle/>
                    <a:p>
                      <a:pPr algn="ctr">
                        <a:buNone/>
                      </a:pPr>
                      <a:r>
                        <a:rPr lang="en-US" altLang="zh-CN" sz="1800">
                          <a:sym typeface="+mn-ea"/>
                        </a:rPr>
                        <a:t>(</a:t>
                      </a:r>
                      <a:r>
                        <a:rPr lang="zh-CN" altLang="en-US" sz="1800">
                          <a:sym typeface="+mn-ea"/>
                        </a:rPr>
                        <a:t>转发数</a:t>
                      </a:r>
                      <a:r>
                        <a:rPr lang="en-US" altLang="zh-CN" sz="1800">
                          <a:sym typeface="+mn-ea"/>
                        </a:rPr>
                        <a:t>)^(0.21391)  </a:t>
                      </a:r>
                      <a:r>
                        <a:rPr lang="zh-CN" altLang="en-US" sz="1800">
                          <a:sym typeface="+mn-ea"/>
                        </a:rPr>
                        <a:t>倍</a:t>
                      </a:r>
                      <a:endParaRPr lang="zh-CN" altLang="en-US"/>
                    </a:p>
                  </a:txBody>
                  <a:tcPr/>
                </a:tc>
              </a:tr>
              <a:tr h="382270">
                <a:tc>
                  <a:txBody>
                    <a:bodyPr/>
                    <a:lstStyle/>
                    <a:p>
                      <a:pPr algn="ctr">
                        <a:buNone/>
                      </a:pPr>
                      <a:r>
                        <a:rPr lang="zh-CN" altLang="en-US"/>
                        <a:t>视频时长</a:t>
                      </a:r>
                      <a:endParaRPr lang="zh-CN" altLang="en-US"/>
                    </a:p>
                  </a:txBody>
                  <a:tcPr/>
                </a:tc>
                <a:tc>
                  <a:txBody>
                    <a:bodyPr/>
                    <a:lstStyle/>
                    <a:p>
                      <a:pPr algn="ctr">
                        <a:buNone/>
                      </a:pPr>
                      <a:r>
                        <a:rPr lang="en-US" altLang="zh-CN"/>
                        <a:t>(exp(</a:t>
                      </a:r>
                      <a:r>
                        <a:rPr lang="zh-CN" altLang="en-US"/>
                        <a:t>视频时长</a:t>
                      </a:r>
                      <a:r>
                        <a:rPr lang="en-US" altLang="zh-CN"/>
                        <a:t>))^(0.0015)  </a:t>
                      </a:r>
                      <a:r>
                        <a:rPr lang="zh-CN" altLang="en-US"/>
                        <a:t>倍</a:t>
                      </a:r>
                      <a:endParaRPr lang="zh-CN" altLang="en-US"/>
                    </a:p>
                  </a:txBody>
                  <a:tcPr/>
                </a:tc>
                <a:tc>
                  <a:txBody>
                    <a:bodyPr/>
                    <a:lstStyle/>
                    <a:p>
                      <a:pPr algn="ctr">
                        <a:buNone/>
                      </a:pPr>
                      <a:r>
                        <a:rPr lang="zh-CN" altLang="en-US"/>
                        <a:t>视频时长</a:t>
                      </a:r>
                      <a:endParaRPr lang="zh-CN" altLang="en-US"/>
                    </a:p>
                  </a:txBody>
                  <a:tcPr/>
                </a:tc>
                <a:tc>
                  <a:txBody>
                    <a:bodyPr/>
                    <a:lstStyle/>
                    <a:p>
                      <a:pPr algn="ctr">
                        <a:buNone/>
                      </a:pPr>
                      <a:r>
                        <a:rPr lang="en-US" altLang="zh-CN" sz="1800">
                          <a:sym typeface="+mn-ea"/>
                        </a:rPr>
                        <a:t>(exp(</a:t>
                      </a:r>
                      <a:r>
                        <a:rPr lang="zh-CN" altLang="en-US" sz="1800">
                          <a:sym typeface="+mn-ea"/>
                        </a:rPr>
                        <a:t>视频时长</a:t>
                      </a:r>
                      <a:r>
                        <a:rPr lang="en-US" altLang="zh-CN" sz="1800">
                          <a:sym typeface="+mn-ea"/>
                        </a:rPr>
                        <a:t>))^(0.0051)  </a:t>
                      </a:r>
                      <a:r>
                        <a:rPr lang="zh-CN" altLang="en-US" sz="1800">
                          <a:sym typeface="+mn-ea"/>
                        </a:rPr>
                        <a:t>倍</a:t>
                      </a:r>
                      <a:endParaRPr lang="zh-CN" altLang="en-US"/>
                    </a:p>
                  </a:txBody>
                  <a:tcPr/>
                </a:tc>
              </a:tr>
              <a:tr h="382270">
                <a:tc>
                  <a:txBody>
                    <a:bodyPr/>
                    <a:lstStyle/>
                    <a:p>
                      <a:pPr algn="ctr">
                        <a:buNone/>
                      </a:pPr>
                      <a:r>
                        <a:rPr lang="zh-CN" altLang="en-US"/>
                        <a:t>标题字数</a:t>
                      </a:r>
                      <a:endParaRPr lang="zh-CN" altLang="en-US"/>
                    </a:p>
                  </a:txBody>
                  <a:tcPr/>
                </a:tc>
                <a:tc>
                  <a:txBody>
                    <a:bodyPr/>
                    <a:lstStyle/>
                    <a:p>
                      <a:pPr algn="ctr">
                        <a:buNone/>
                      </a:pPr>
                      <a:r>
                        <a:rPr lang="en-US" altLang="zh-CN"/>
                        <a:t>(exp(</a:t>
                      </a:r>
                      <a:r>
                        <a:rPr lang="zh-CN" altLang="en-US"/>
                        <a:t>标题字数</a:t>
                      </a:r>
                      <a:r>
                        <a:rPr lang="en-US" altLang="zh-CN"/>
                        <a:t>))^(0.0014)  </a:t>
                      </a:r>
                      <a:r>
                        <a:rPr lang="zh-CN" altLang="en-US"/>
                        <a:t>倍</a:t>
                      </a:r>
                      <a:endParaRPr lang="zh-CN" altLang="en-US"/>
                    </a:p>
                  </a:txBody>
                  <a:tcPr/>
                </a:tc>
                <a:tc>
                  <a:txBody>
                    <a:bodyPr/>
                    <a:lstStyle/>
                    <a:p>
                      <a:pPr algn="ctr">
                        <a:buNone/>
                      </a:pPr>
                      <a:r>
                        <a:rPr lang="zh-CN" altLang="en-US"/>
                        <a:t>标题字数</a:t>
                      </a:r>
                      <a:endParaRPr lang="zh-CN" altLang="en-US"/>
                    </a:p>
                  </a:txBody>
                  <a:tcPr/>
                </a:tc>
                <a:tc>
                  <a:txBody>
                    <a:bodyPr/>
                    <a:lstStyle/>
                    <a:p>
                      <a:pPr algn="ctr">
                        <a:buNone/>
                      </a:pPr>
                      <a:r>
                        <a:rPr lang="en-US" altLang="zh-CN" sz="1800">
                          <a:sym typeface="+mn-ea"/>
                        </a:rPr>
                        <a:t>(exp(</a:t>
                      </a:r>
                      <a:r>
                        <a:rPr lang="zh-CN" altLang="en-US" sz="1800">
                          <a:sym typeface="+mn-ea"/>
                        </a:rPr>
                        <a:t>标题字数</a:t>
                      </a:r>
                      <a:r>
                        <a:rPr lang="en-US" altLang="zh-CN" sz="1800">
                          <a:sym typeface="+mn-ea"/>
                        </a:rPr>
                        <a:t>))^(0.0014)  </a:t>
                      </a:r>
                      <a:r>
                        <a:rPr lang="zh-CN" altLang="en-US" sz="1800">
                          <a:sym typeface="+mn-ea"/>
                        </a:rPr>
                        <a:t>倍</a:t>
                      </a:r>
                      <a:endParaRPr lang="zh-CN" altLang="en-US"/>
                    </a:p>
                  </a:txBody>
                  <a:tcPr/>
                </a:tc>
              </a:tr>
              <a:tr h="382270">
                <a:tc>
                  <a:txBody>
                    <a:bodyPr/>
                    <a:lstStyle/>
                    <a:p>
                      <a:pPr algn="ctr">
                        <a:buNone/>
                      </a:pPr>
                      <a:r>
                        <a:rPr lang="zh-CN" altLang="en-US"/>
                        <a:t>视频类别</a:t>
                      </a:r>
                      <a:r>
                        <a:rPr lang="en-US" altLang="zh-CN"/>
                        <a:t>(</a:t>
                      </a:r>
                      <a:r>
                        <a:rPr lang="zh-CN" altLang="en-US"/>
                        <a:t>宠物</a:t>
                      </a:r>
                      <a:r>
                        <a:rPr lang="en-US" altLang="zh-CN"/>
                        <a:t>)</a:t>
                      </a:r>
                      <a:endParaRPr lang="en-US" altLang="zh-CN"/>
                    </a:p>
                  </a:txBody>
                  <a:tcPr/>
                </a:tc>
                <a:tc>
                  <a:txBody>
                    <a:bodyPr/>
                    <a:lstStyle/>
                    <a:p>
                      <a:pPr algn="ctr">
                        <a:buNone/>
                      </a:pPr>
                      <a:r>
                        <a:rPr lang="en-US" altLang="zh-CN"/>
                        <a:t>1  </a:t>
                      </a:r>
                      <a:r>
                        <a:rPr lang="zh-CN" altLang="en-US"/>
                        <a:t>倍</a:t>
                      </a:r>
                      <a:endParaRPr lang="zh-CN" altLang="en-US"/>
                    </a:p>
                  </a:txBody>
                  <a:tcPr/>
                </a:tc>
                <a:tc>
                  <a:txBody>
                    <a:bodyPr/>
                    <a:lstStyle/>
                    <a:p>
                      <a:pPr algn="ctr">
                        <a:buNone/>
                      </a:pPr>
                      <a:r>
                        <a:rPr lang="en-US" altLang="zh-CN"/>
                        <a:t>BGM(</a:t>
                      </a:r>
                      <a:r>
                        <a:rPr lang="zh-CN" altLang="en-US"/>
                        <a:t>非原创</a:t>
                      </a:r>
                      <a:r>
                        <a:rPr lang="en-US" altLang="zh-CN"/>
                        <a:t>)</a:t>
                      </a:r>
                      <a:endParaRPr lang="en-US" altLang="zh-CN"/>
                    </a:p>
                  </a:txBody>
                  <a:tcPr/>
                </a:tc>
                <a:tc>
                  <a:txBody>
                    <a:bodyPr/>
                    <a:lstStyle/>
                    <a:p>
                      <a:pPr algn="ctr">
                        <a:buNone/>
                      </a:pPr>
                      <a:r>
                        <a:rPr lang="en-US" altLang="zh-CN"/>
                        <a:t>1  </a:t>
                      </a:r>
                      <a:r>
                        <a:rPr lang="zh-CN" altLang="en-US"/>
                        <a:t>倍</a:t>
                      </a:r>
                      <a:endParaRPr lang="zh-CN" altLang="en-US"/>
                    </a:p>
                  </a:txBody>
                  <a:tcPr/>
                </a:tc>
              </a:tr>
              <a:tr h="382270">
                <a:tc>
                  <a:txBody>
                    <a:bodyPr/>
                    <a:lstStyle/>
                    <a:p>
                      <a:pPr algn="ctr">
                        <a:buNone/>
                      </a:pPr>
                      <a:r>
                        <a:rPr lang="zh-CN" altLang="en-US" sz="1800">
                          <a:sym typeface="+mn-ea"/>
                        </a:rPr>
                        <a:t>视频类别</a:t>
                      </a:r>
                      <a:r>
                        <a:rPr lang="en-US" altLang="zh-CN" sz="1800">
                          <a:sym typeface="+mn-ea"/>
                        </a:rPr>
                        <a:t>(</a:t>
                      </a:r>
                      <a:r>
                        <a:rPr lang="zh-CN" altLang="en-US" sz="1800">
                          <a:sym typeface="+mn-ea"/>
                        </a:rPr>
                        <a:t>穿搭</a:t>
                      </a:r>
                      <a:r>
                        <a:rPr lang="en-US" altLang="zh-CN" sz="1800">
                          <a:sym typeface="+mn-ea"/>
                        </a:rPr>
                        <a:t>)</a:t>
                      </a:r>
                      <a:endParaRPr lang="en-US" altLang="zh-CN" sz="1800">
                        <a:sym typeface="+mn-ea"/>
                      </a:endParaRPr>
                    </a:p>
                  </a:txBody>
                  <a:tcPr/>
                </a:tc>
                <a:tc>
                  <a:txBody>
                    <a:bodyPr/>
                    <a:lstStyle/>
                    <a:p>
                      <a:pPr algn="ctr">
                        <a:buNone/>
                      </a:pPr>
                      <a:r>
                        <a:rPr lang="en-US" altLang="zh-CN"/>
                        <a:t>1.053006  </a:t>
                      </a:r>
                      <a:r>
                        <a:rPr lang="zh-CN" altLang="en-US"/>
                        <a:t>倍</a:t>
                      </a:r>
                      <a:endParaRPr lang="zh-CN" altLang="en-US"/>
                    </a:p>
                  </a:txBody>
                  <a:tcPr/>
                </a:tc>
                <a:tc>
                  <a:txBody>
                    <a:bodyPr/>
                    <a:lstStyle/>
                    <a:p>
                      <a:pPr algn="ctr">
                        <a:buNone/>
                      </a:pPr>
                      <a:r>
                        <a:rPr lang="en-US" altLang="zh-CN"/>
                        <a:t>BGM(</a:t>
                      </a:r>
                      <a:r>
                        <a:rPr lang="zh-CN" altLang="en-US"/>
                        <a:t>原创</a:t>
                      </a:r>
                      <a:r>
                        <a:rPr lang="en-US" altLang="zh-CN"/>
                        <a:t>)</a:t>
                      </a:r>
                      <a:endParaRPr lang="en-US" altLang="zh-CN"/>
                    </a:p>
                  </a:txBody>
                  <a:tcPr/>
                </a:tc>
                <a:tc>
                  <a:txBody>
                    <a:bodyPr/>
                    <a:lstStyle/>
                    <a:p>
                      <a:pPr algn="ctr">
                        <a:buNone/>
                      </a:pPr>
                      <a:r>
                        <a:rPr lang="en-US" altLang="zh-CN"/>
                        <a:t>1.11154  </a:t>
                      </a:r>
                      <a:r>
                        <a:rPr lang="zh-CN" altLang="en-US"/>
                        <a:t>倍</a:t>
                      </a:r>
                      <a:endParaRPr lang="zh-CN" altLang="en-US"/>
                    </a:p>
                  </a:txBody>
                  <a:tcPr/>
                </a:tc>
              </a:tr>
              <a:tr h="382270">
                <a:tc>
                  <a:txBody>
                    <a:bodyPr/>
                    <a:lstStyle/>
                    <a:p>
                      <a:pPr algn="ctr">
                        <a:buNone/>
                      </a:pPr>
                      <a:r>
                        <a:rPr lang="zh-CN" altLang="en-US" sz="1800">
                          <a:sym typeface="+mn-ea"/>
                        </a:rPr>
                        <a:t>视频类别</a:t>
                      </a:r>
                      <a:r>
                        <a:rPr lang="en-US" altLang="zh-CN" sz="1800">
                          <a:sym typeface="+mn-ea"/>
                        </a:rPr>
                        <a:t>(</a:t>
                      </a:r>
                      <a:r>
                        <a:rPr lang="zh-CN" altLang="en-US" sz="1800">
                          <a:sym typeface="+mn-ea"/>
                        </a:rPr>
                        <a:t>美妆</a:t>
                      </a:r>
                      <a:r>
                        <a:rPr lang="en-US" altLang="zh-CN" sz="1800">
                          <a:sym typeface="+mn-ea"/>
                        </a:rPr>
                        <a:t>)</a:t>
                      </a:r>
                      <a:endParaRPr lang="en-US" altLang="zh-CN" sz="1800">
                        <a:sym typeface="+mn-ea"/>
                      </a:endParaRPr>
                    </a:p>
                  </a:txBody>
                  <a:tcPr/>
                </a:tc>
                <a:tc>
                  <a:txBody>
                    <a:bodyPr/>
                    <a:lstStyle/>
                    <a:p>
                      <a:pPr algn="ctr">
                        <a:buNone/>
                      </a:pPr>
                      <a:r>
                        <a:rPr lang="en-US" altLang="zh-CN"/>
                        <a:t>1.457779  </a:t>
                      </a:r>
                      <a:r>
                        <a:rPr lang="zh-CN" altLang="en-US"/>
                        <a:t>倍</a:t>
                      </a:r>
                      <a:endParaRPr lang="zh-CN" altLang="en-US"/>
                    </a:p>
                  </a:txBody>
                  <a:tcPr/>
                </a:tc>
                <a:tc>
                  <a:txBody>
                    <a:bodyPr/>
                    <a:lstStyle/>
                    <a:p>
                      <a:pPr>
                        <a:buNone/>
                      </a:pPr>
                      <a:endParaRPr lang="zh-CN" altLang="en-US"/>
                    </a:p>
                  </a:txBody>
                  <a:tcPr/>
                </a:tc>
                <a:tc>
                  <a:txBody>
                    <a:bodyPr/>
                    <a:lstStyle/>
                    <a:p>
                      <a:pPr>
                        <a:buNone/>
                      </a:pPr>
                      <a:endParaRPr lang="zh-CN" altLang="en-US"/>
                    </a:p>
                  </a:txBody>
                  <a:tcPr/>
                </a:tc>
              </a:tr>
              <a:tr h="382270">
                <a:tc>
                  <a:txBody>
                    <a:bodyPr/>
                    <a:lstStyle/>
                    <a:p>
                      <a:pPr algn="ctr">
                        <a:buNone/>
                      </a:pPr>
                      <a:r>
                        <a:rPr lang="zh-CN" altLang="en-US" sz="1800">
                          <a:sym typeface="+mn-ea"/>
                        </a:rPr>
                        <a:t>视频类别</a:t>
                      </a:r>
                      <a:r>
                        <a:rPr lang="en-US" altLang="zh-CN" sz="1800">
                          <a:sym typeface="+mn-ea"/>
                        </a:rPr>
                        <a:t>(</a:t>
                      </a:r>
                      <a:r>
                        <a:rPr lang="zh-CN" altLang="en-US" sz="1800">
                          <a:sym typeface="+mn-ea"/>
                        </a:rPr>
                        <a:t>美食</a:t>
                      </a:r>
                      <a:r>
                        <a:rPr lang="en-US" altLang="zh-CN" sz="1800">
                          <a:sym typeface="+mn-ea"/>
                        </a:rPr>
                        <a:t>)</a:t>
                      </a:r>
                      <a:endParaRPr lang="en-US" altLang="zh-CN" sz="1800">
                        <a:sym typeface="+mn-ea"/>
                      </a:endParaRPr>
                    </a:p>
                  </a:txBody>
                  <a:tcPr/>
                </a:tc>
                <a:tc>
                  <a:txBody>
                    <a:bodyPr/>
                    <a:lstStyle/>
                    <a:p>
                      <a:pPr algn="ctr">
                        <a:buNone/>
                      </a:pPr>
                      <a:r>
                        <a:rPr lang="en-US" altLang="zh-CN"/>
                        <a:t>1.599777  </a:t>
                      </a:r>
                      <a:r>
                        <a:rPr lang="zh-CN" altLang="en-US"/>
                        <a:t>倍</a:t>
                      </a:r>
                      <a:endParaRPr lang="zh-CN" altLang="en-US"/>
                    </a:p>
                  </a:txBody>
                  <a:tcPr/>
                </a:tc>
                <a:tc>
                  <a:txBody>
                    <a:bodyPr/>
                    <a:lstStyle/>
                    <a:p>
                      <a:pPr>
                        <a:buNone/>
                      </a:pPr>
                      <a:endParaRPr lang="zh-CN" altLang="en-US"/>
                    </a:p>
                  </a:txBody>
                  <a:tcPr/>
                </a:tc>
                <a:tc>
                  <a:txBody>
                    <a:bodyPr/>
                    <a:lstStyle/>
                    <a:p>
                      <a:pPr>
                        <a:buNone/>
                      </a:pPr>
                      <a:endParaRPr lang="zh-CN" altLang="en-US"/>
                    </a:p>
                  </a:txBody>
                  <a:tcPr/>
                </a:tc>
              </a:tr>
              <a:tr h="382270">
                <a:tc>
                  <a:txBody>
                    <a:bodyPr/>
                    <a:lstStyle/>
                    <a:p>
                      <a:pPr algn="ctr">
                        <a:buNone/>
                      </a:pPr>
                      <a:r>
                        <a:rPr lang="zh-CN" altLang="en-US" sz="1800">
                          <a:sym typeface="+mn-ea"/>
                        </a:rPr>
                        <a:t>视频类别</a:t>
                      </a:r>
                      <a:r>
                        <a:rPr lang="en-US" altLang="zh-CN" sz="1800">
                          <a:sym typeface="+mn-ea"/>
                        </a:rPr>
                        <a:t>(</a:t>
                      </a:r>
                      <a:r>
                        <a:rPr lang="zh-CN" altLang="en-US" sz="1800">
                          <a:sym typeface="+mn-ea"/>
                        </a:rPr>
                        <a:t>游戏</a:t>
                      </a:r>
                      <a:r>
                        <a:rPr lang="en-US" altLang="zh-CN" sz="1800">
                          <a:sym typeface="+mn-ea"/>
                        </a:rPr>
                        <a:t>)</a:t>
                      </a:r>
                      <a:endParaRPr lang="en-US" altLang="zh-CN" sz="1800">
                        <a:sym typeface="+mn-ea"/>
                      </a:endParaRPr>
                    </a:p>
                  </a:txBody>
                  <a:tcPr/>
                </a:tc>
                <a:tc>
                  <a:txBody>
                    <a:bodyPr/>
                    <a:lstStyle/>
                    <a:p>
                      <a:pPr algn="ctr">
                        <a:buNone/>
                      </a:pPr>
                      <a:r>
                        <a:rPr lang="en-US" altLang="zh-CN"/>
                        <a:t>1.806536  </a:t>
                      </a:r>
                      <a:r>
                        <a:rPr lang="zh-CN" altLang="en-US"/>
                        <a:t>倍</a:t>
                      </a:r>
                      <a:endParaRPr lang="zh-CN" altLang="en-US"/>
                    </a:p>
                  </a:txBody>
                  <a:tcPr/>
                </a:tc>
                <a:tc>
                  <a:txBody>
                    <a:bodyPr/>
                    <a:lstStyle/>
                    <a:p>
                      <a:pPr>
                        <a:buNone/>
                      </a:pPr>
                      <a:endParaRPr lang="zh-CN" altLang="en-US"/>
                    </a:p>
                  </a:txBody>
                  <a:tcPr/>
                </a:tc>
                <a:tc>
                  <a:txBody>
                    <a:bodyPr/>
                    <a:lstStyle/>
                    <a:p>
                      <a:pPr>
                        <a:buNone/>
                      </a:pPr>
                      <a:endParaRPr lang="zh-CN" altLang="en-US"/>
                    </a:p>
                  </a:txBody>
                  <a:tcPr/>
                </a:tc>
              </a:tr>
              <a:tr h="382270">
                <a:tc>
                  <a:txBody>
                    <a:bodyPr/>
                    <a:lstStyle/>
                    <a:p>
                      <a:pPr algn="ctr">
                        <a:buNone/>
                      </a:pPr>
                      <a:r>
                        <a:rPr lang="zh-CN" altLang="en-US" sz="1800">
                          <a:sym typeface="+mn-ea"/>
                        </a:rPr>
                        <a:t>视频类别</a:t>
                      </a:r>
                      <a:r>
                        <a:rPr lang="en-US" altLang="zh-CN" sz="1800">
                          <a:sym typeface="+mn-ea"/>
                        </a:rPr>
                        <a:t>(</a:t>
                      </a:r>
                      <a:r>
                        <a:rPr lang="zh-CN" altLang="en-US" sz="1800">
                          <a:sym typeface="+mn-ea"/>
                        </a:rPr>
                        <a:t>剧情</a:t>
                      </a:r>
                      <a:r>
                        <a:rPr lang="en-US" altLang="zh-CN" sz="1800">
                          <a:sym typeface="+mn-ea"/>
                        </a:rPr>
                        <a:t>)</a:t>
                      </a:r>
                      <a:endParaRPr lang="en-US" altLang="zh-CN" sz="1800">
                        <a:sym typeface="+mn-ea"/>
                      </a:endParaRPr>
                    </a:p>
                  </a:txBody>
                  <a:tcPr/>
                </a:tc>
                <a:tc>
                  <a:txBody>
                    <a:bodyPr/>
                    <a:lstStyle/>
                    <a:p>
                      <a:pPr algn="ctr">
                        <a:buNone/>
                      </a:pPr>
                      <a:r>
                        <a:rPr lang="en-US" altLang="zh-CN"/>
                        <a:t>2.331663  </a:t>
                      </a:r>
                      <a:r>
                        <a:rPr lang="zh-CN" altLang="en-US"/>
                        <a:t>倍</a:t>
                      </a:r>
                      <a:endParaRPr lang="zh-CN" altLang="en-US"/>
                    </a:p>
                  </a:txBody>
                  <a:tcPr/>
                </a:tc>
                <a:tc>
                  <a:txBody>
                    <a:bodyPr/>
                    <a:lstStyle/>
                    <a:p>
                      <a:pPr>
                        <a:buNone/>
                      </a:pPr>
                      <a:endParaRPr lang="zh-CN" altLang="en-US"/>
                    </a:p>
                  </a:txBody>
                  <a:tcPr/>
                </a:tc>
                <a:tc>
                  <a:txBody>
                    <a:bodyPr/>
                    <a:lstStyle/>
                    <a:p>
                      <a:pPr>
                        <a:buNone/>
                      </a:pPr>
                      <a:endParaRPr lang="zh-CN" altLang="en-US"/>
                    </a:p>
                  </a:txBody>
                  <a:tcPr/>
                </a:tc>
              </a:tr>
              <a:tr h="382270">
                <a:tc>
                  <a:txBody>
                    <a:bodyPr/>
                    <a:lstStyle/>
                    <a:p>
                      <a:pPr>
                        <a:buNone/>
                      </a:pPr>
                      <a:r>
                        <a:rPr lang="en-US" altLang="zh-CN"/>
                        <a:t>BGM</a:t>
                      </a:r>
                      <a:endParaRPr lang="en-US" altLang="zh-CN"/>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r>
            </a:tbl>
          </a:graphicData>
        </a:graphic>
      </p:graphicFrame>
      <p:grpSp>
        <p:nvGrpSpPr>
          <p:cNvPr id="12" name="组合 11"/>
          <p:cNvGrpSpPr/>
          <p:nvPr/>
        </p:nvGrpSpPr>
        <p:grpSpPr>
          <a:xfrm>
            <a:off x="262255" y="4987290"/>
            <a:ext cx="11269980" cy="2320925"/>
            <a:chOff x="313" y="7326"/>
            <a:chExt cx="17748" cy="3655"/>
          </a:xfrm>
        </p:grpSpPr>
        <p:sp>
          <p:nvSpPr>
            <p:cNvPr id="9" name="矩形 8"/>
            <p:cNvSpPr/>
            <p:nvPr/>
          </p:nvSpPr>
          <p:spPr>
            <a:xfrm>
              <a:off x="313" y="9799"/>
              <a:ext cx="17748" cy="1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135" y="7326"/>
              <a:ext cx="8926" cy="2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p:nvCxnSpPr>
        <p:spPr>
          <a:xfrm>
            <a:off x="60960" y="2721610"/>
            <a:ext cx="12333605" cy="38100"/>
          </a:xfrm>
          <a:prstGeom prst="line">
            <a:avLst/>
          </a:prstGeom>
          <a:ln w="12700">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5425" y="4271010"/>
            <a:ext cx="12865735" cy="0"/>
          </a:xfrm>
          <a:prstGeom prst="line">
            <a:avLst/>
          </a:prstGeom>
          <a:ln w="12700">
            <a:solidFill>
              <a:srgbClr val="6096E6"/>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203835" y="106680"/>
            <a:ext cx="1517015" cy="657727"/>
            <a:chOff x="5615" y="270"/>
            <a:chExt cx="5600" cy="1455"/>
          </a:xfrm>
        </p:grpSpPr>
        <p:sp>
          <p:nvSpPr>
            <p:cNvPr id="17" name="圆角矩形 16"/>
            <p:cNvSpPr/>
            <p:nvPr/>
          </p:nvSpPr>
          <p:spPr>
            <a:xfrm>
              <a:off x="5615" y="270"/>
              <a:ext cx="5600" cy="1455"/>
            </a:xfrm>
            <a:prstGeom prst="roundRect">
              <a:avLst/>
            </a:prstGeom>
            <a:solidFill>
              <a:srgbClr val="39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822" y="381"/>
              <a:ext cx="5185" cy="1155"/>
            </a:xfrm>
            <a:prstGeom prst="rect">
              <a:avLst/>
            </a:prstGeom>
            <a:noFill/>
          </p:spPr>
          <p:txBody>
            <a:bodyPr wrap="square" rtlCol="0">
              <a:spAutoFit/>
            </a:bodyPr>
            <a:lstStyle/>
            <a:p>
              <a:pPr algn="ctr"/>
              <a:r>
                <a:rPr lang="zh-CN" altLang="en-US" sz="2800">
                  <a:solidFill>
                    <a:schemeClr val="bg2"/>
                  </a:solidFill>
                </a:rPr>
                <a:t>结论</a:t>
              </a:r>
              <a:r>
                <a:rPr lang="en-US" altLang="zh-CN"/>
                <a:t> </a:t>
              </a:r>
              <a:endParaRPr lang="zh-CN" altLang="en-US"/>
            </a:p>
          </p:txBody>
        </p:sp>
      </p:grpSp>
      <p:sp>
        <p:nvSpPr>
          <p:cNvPr id="2" name="文本框 1"/>
          <p:cNvSpPr txBox="1"/>
          <p:nvPr/>
        </p:nvSpPr>
        <p:spPr>
          <a:xfrm>
            <a:off x="6298565" y="5137785"/>
            <a:ext cx="401955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聚类模型：高斯混合模型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生成模型：高斯混合模型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分类器：</a:t>
            </a:r>
            <a:r>
              <a:rPr lang="en-US" altLang="zh-CN" dirty="0"/>
              <a:t>PCA+SVM</a:t>
            </a:r>
            <a:endParaRPr lang="zh-CN" altLang="en-US" dirty="0"/>
          </a:p>
        </p:txBody>
      </p:sp>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117090" y="1847215"/>
            <a:ext cx="7957820" cy="2861310"/>
          </a:xfrm>
          <a:prstGeom prst="rect">
            <a:avLst/>
          </a:prstGeom>
          <a:noFill/>
        </p:spPr>
        <p:txBody>
          <a:bodyPr wrap="square" rtlCol="0">
            <a:spAutoFit/>
          </a:bodyPr>
          <a:p>
            <a:pPr>
              <a:lnSpc>
                <a:spcPct val="150000"/>
              </a:lnSpc>
            </a:pPr>
            <a:r>
              <a:rPr lang="zh-CN" altLang="en-US" sz="2000">
                <a:latin typeface="宋体" panose="02010600030101010101" pitchFamily="2" charset="-122"/>
                <a:ea typeface="宋体" panose="02010600030101010101" pitchFamily="2" charset="-122"/>
              </a:rPr>
              <a:t>给所有想成为短视频博主的朋友的建议，希望尽上一份绵薄之力：</a:t>
            </a:r>
            <a:endParaRPr lang="zh-CN" altLang="en-US" sz="2000">
              <a:latin typeface="宋体" panose="02010600030101010101" pitchFamily="2" charset="-122"/>
              <a:ea typeface="宋体" panose="02010600030101010101" pitchFamily="2" charset="-122"/>
            </a:endParaRPr>
          </a:p>
          <a:p>
            <a:pPr>
              <a:lnSpc>
                <a:spcPct val="150000"/>
              </a:lnSpc>
            </a:pPr>
            <a:endParaRPr lang="zh-CN" altLang="en-US" sz="2000">
              <a:latin typeface="宋体" panose="02010600030101010101" pitchFamily="2" charset="-122"/>
              <a:ea typeface="宋体" panose="02010600030101010101" pitchFamily="2" charset="-122"/>
            </a:endParaRPr>
          </a:p>
          <a:p>
            <a:pPr algn="ctr">
              <a:lnSpc>
                <a:spcPct val="150000"/>
              </a:lnSpc>
            </a:pPr>
            <a:r>
              <a:rPr lang="zh-CN" altLang="en-US" sz="2000">
                <a:latin typeface="宋体" panose="02010600030101010101" pitchFamily="2" charset="-122"/>
                <a:ea typeface="宋体" panose="02010600030101010101" pitchFamily="2" charset="-122"/>
              </a:rPr>
              <a:t>入行务必选定领域，剧情易火也需勤劳；</a:t>
            </a:r>
            <a:endParaRPr lang="zh-CN" altLang="en-US" sz="2000">
              <a:latin typeface="宋体" panose="02010600030101010101" pitchFamily="2" charset="-122"/>
              <a:ea typeface="宋体" panose="02010600030101010101" pitchFamily="2" charset="-122"/>
            </a:endParaRPr>
          </a:p>
          <a:p>
            <a:pPr algn="ctr">
              <a:lnSpc>
                <a:spcPct val="150000"/>
              </a:lnSpc>
            </a:pPr>
            <a:r>
              <a:rPr lang="zh-CN" altLang="en-US" sz="2000">
                <a:latin typeface="宋体" panose="02010600030101010101" pitchFamily="2" charset="-122"/>
                <a:ea typeface="宋体" panose="02010600030101010101" pitchFamily="2" charset="-122"/>
              </a:rPr>
              <a:t>游戏达人或须熬夜，汽车专家移步为好；</a:t>
            </a:r>
            <a:endParaRPr lang="zh-CN" altLang="en-US" sz="2000">
              <a:latin typeface="宋体" panose="02010600030101010101" pitchFamily="2" charset="-122"/>
              <a:ea typeface="宋体" panose="02010600030101010101" pitchFamily="2" charset="-122"/>
            </a:endParaRPr>
          </a:p>
          <a:p>
            <a:pPr algn="ctr">
              <a:lnSpc>
                <a:spcPct val="150000"/>
              </a:lnSpc>
            </a:pPr>
            <a:r>
              <a:rPr lang="zh-CN" altLang="en-US" sz="2000">
                <a:latin typeface="宋体" panose="02010600030101010101" pitchFamily="2" charset="-122"/>
                <a:ea typeface="宋体" panose="02010600030101010101" pitchFamily="2" charset="-122"/>
              </a:rPr>
              <a:t>时间标题越长越好，细看实则影响很小；</a:t>
            </a:r>
            <a:endParaRPr lang="zh-CN" altLang="en-US" sz="2000">
              <a:latin typeface="宋体" panose="02010600030101010101" pitchFamily="2" charset="-122"/>
              <a:ea typeface="宋体" panose="02010600030101010101" pitchFamily="2" charset="-122"/>
            </a:endParaRPr>
          </a:p>
          <a:p>
            <a:pPr algn="ctr">
              <a:lnSpc>
                <a:spcPct val="150000"/>
              </a:lnSpc>
            </a:pPr>
            <a:r>
              <a:rPr lang="zh-CN" altLang="en-US" sz="2000">
                <a:latin typeface="宋体" panose="02010600030101010101" pitchFamily="2" charset="-122"/>
                <a:ea typeface="宋体" panose="02010600030101010101" pitchFamily="2" charset="-122"/>
              </a:rPr>
              <a:t>转评数目尽力提高，内容质量必不可少。</a:t>
            </a:r>
            <a:endParaRPr lang="zh-CN" altLang="en-US" sz="2000">
              <a:latin typeface="宋体" panose="02010600030101010101" pitchFamily="2" charset="-122"/>
              <a:ea typeface="宋体" panose="02010600030101010101" pitchFamily="2"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54025" y="443944"/>
            <a:ext cx="11283950"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把发布时间导出新变量</a:t>
            </a:r>
            <a:r>
              <a:rPr lang="en-US" altLang="zh-CN" dirty="0"/>
              <a:t>: quarter, month, week, weekday, day, hour, minute, second, period</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BGM: original; non-original</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发布时间段（</a:t>
            </a:r>
            <a:r>
              <a:rPr lang="en-US" altLang="zh-CN" dirty="0"/>
              <a:t>period</a:t>
            </a:r>
            <a:r>
              <a:rPr lang="zh-CN" altLang="en-US" dirty="0"/>
              <a:t>）按所在小时（</a:t>
            </a:r>
            <a:r>
              <a:rPr lang="en-US" altLang="zh-CN" dirty="0"/>
              <a:t>hour</a:t>
            </a:r>
            <a:r>
              <a:rPr lang="zh-CN" altLang="en-US" dirty="0"/>
              <a:t>）分段：</a:t>
            </a:r>
            <a:r>
              <a:rPr lang="en-US" altLang="zh-CN" dirty="0"/>
              <a:t>9~12</a:t>
            </a:r>
            <a:r>
              <a:rPr lang="zh-CN" altLang="en-US" dirty="0"/>
              <a:t>，</a:t>
            </a:r>
            <a:r>
              <a:rPr lang="en-US" altLang="zh-CN" dirty="0"/>
              <a:t>12~16</a:t>
            </a:r>
            <a:r>
              <a:rPr lang="zh-CN" altLang="en-US" dirty="0"/>
              <a:t>，</a:t>
            </a:r>
            <a:r>
              <a:rPr lang="en-US" altLang="zh-CN" dirty="0"/>
              <a:t>16~18</a:t>
            </a:r>
            <a:r>
              <a:rPr lang="zh-CN" altLang="en-US" dirty="0"/>
              <a:t>，</a:t>
            </a:r>
            <a:r>
              <a:rPr lang="en-US" altLang="zh-CN" dirty="0"/>
              <a:t>18~20</a:t>
            </a:r>
            <a:r>
              <a:rPr lang="zh-CN" altLang="en-US" dirty="0"/>
              <a:t>，</a:t>
            </a:r>
            <a:r>
              <a:rPr lang="en-US" altLang="zh-CN" dirty="0"/>
              <a:t>20~</a:t>
            </a:r>
            <a:r>
              <a:rPr lang="zh-CN" altLang="en-US" dirty="0"/>
              <a:t>次日</a:t>
            </a:r>
            <a:r>
              <a:rPr lang="en-US" altLang="zh-CN" dirty="0"/>
              <a:t>9</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给作者按作品总数分类（变量名</a:t>
            </a:r>
            <a:r>
              <a:rPr lang="en-US" altLang="zh-CN" dirty="0"/>
              <a:t>author</a:t>
            </a:r>
            <a:r>
              <a:rPr lang="zh-CN" altLang="en-US" dirty="0"/>
              <a:t>）</a:t>
            </a:r>
            <a:r>
              <a:rPr lang="en-US" altLang="zh-CN" dirty="0"/>
              <a:t>: once(1), several(2-3), often(4-11), frequent(&gt;11)</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时间段、作者的分类标准：能解释意义的同时平衡各组样本量</a:t>
            </a:r>
            <a:endParaRPr lang="en-US" altLang="zh-CN" dirty="0"/>
          </a:p>
        </p:txBody>
      </p:sp>
      <p:sp>
        <p:nvSpPr>
          <p:cNvPr id="16" name="文本框 15"/>
          <p:cNvSpPr txBox="1"/>
          <p:nvPr/>
        </p:nvSpPr>
        <p:spPr>
          <a:xfrm>
            <a:off x="6915785" y="0"/>
            <a:ext cx="5276215" cy="369332"/>
          </a:xfrm>
          <a:prstGeom prst="rect">
            <a:avLst/>
          </a:prstGeom>
          <a:noFill/>
        </p:spPr>
        <p:txBody>
          <a:bodyPr wrap="square" rtlCol="0">
            <a:spAutoFit/>
          </a:bodyPr>
          <a:lstStyle/>
          <a:p>
            <a:pPr algn="r"/>
            <a:r>
              <a:rPr lang="en-US" altLang="zh-CN" dirty="0">
                <a:sym typeface="+mn-ea"/>
              </a:rPr>
              <a:t>1.2 split time, BGM; define ‘author’</a:t>
            </a:r>
            <a:endParaRPr lang="zh-CN" altLang="en-US" dirty="0"/>
          </a:p>
        </p:txBody>
      </p:sp>
      <p:pic>
        <p:nvPicPr>
          <p:cNvPr id="20" name="图片 19"/>
          <p:cNvPicPr>
            <a:picLocks noChangeAspect="1"/>
          </p:cNvPicPr>
          <p:nvPr/>
        </p:nvPicPr>
        <p:blipFill>
          <a:blip r:embed="rId1"/>
          <a:stretch>
            <a:fillRect/>
          </a:stretch>
        </p:blipFill>
        <p:spPr>
          <a:xfrm>
            <a:off x="6486099" y="3029265"/>
            <a:ext cx="4975651" cy="3539677"/>
          </a:xfrm>
          <a:prstGeom prst="rect">
            <a:avLst/>
          </a:prstGeom>
        </p:spPr>
      </p:pic>
      <p:pic>
        <p:nvPicPr>
          <p:cNvPr id="22" name="图片 21"/>
          <p:cNvPicPr>
            <a:picLocks noChangeAspect="1"/>
          </p:cNvPicPr>
          <p:nvPr/>
        </p:nvPicPr>
        <p:blipFill>
          <a:blip r:embed="rId2"/>
          <a:stretch>
            <a:fillRect/>
          </a:stretch>
        </p:blipFill>
        <p:spPr>
          <a:xfrm>
            <a:off x="866775" y="3027942"/>
            <a:ext cx="4839127" cy="3541000"/>
          </a:xfrm>
          <a:prstGeom prst="rect">
            <a:avLst/>
          </a:prstGeom>
        </p:spPr>
      </p:pic>
      <p:sp>
        <p:nvSpPr>
          <p:cNvPr id="23" name="文本框 22"/>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116"/>
    </mc:Choice>
    <mc:Fallback>
      <p:transition spd="slow" advTm="1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
        <p:nvSpPr>
          <p:cNvPr id="3" name="文本框 2"/>
          <p:cNvSpPr txBox="1"/>
          <p:nvPr/>
        </p:nvSpPr>
        <p:spPr>
          <a:xfrm>
            <a:off x="4371975" y="0"/>
            <a:ext cx="7820025" cy="369332"/>
          </a:xfrm>
          <a:prstGeom prst="rect">
            <a:avLst/>
          </a:prstGeom>
          <a:noFill/>
        </p:spPr>
        <p:txBody>
          <a:bodyPr wrap="square" rtlCol="0">
            <a:spAutoFit/>
          </a:bodyPr>
          <a:lstStyle/>
          <a:p>
            <a:pPr algn="r"/>
            <a:r>
              <a:rPr lang="en-US" altLang="zh-CN" dirty="0">
                <a:sym typeface="+mn-ea"/>
              </a:rPr>
              <a:t>1.3 A quick look at the distributions of other categorical variables</a:t>
            </a:r>
            <a:endParaRPr lang="zh-CN" altLang="en-US" dirty="0"/>
          </a:p>
        </p:txBody>
      </p:sp>
      <p:pic>
        <p:nvPicPr>
          <p:cNvPr id="6" name="图片 5"/>
          <p:cNvPicPr>
            <a:picLocks noChangeAspect="1"/>
          </p:cNvPicPr>
          <p:nvPr/>
        </p:nvPicPr>
        <p:blipFill>
          <a:blip r:embed="rId1"/>
          <a:stretch>
            <a:fillRect/>
          </a:stretch>
        </p:blipFill>
        <p:spPr>
          <a:xfrm>
            <a:off x="6651603" y="517501"/>
            <a:ext cx="4825786" cy="3717862"/>
          </a:xfrm>
          <a:prstGeom prst="rect">
            <a:avLst/>
          </a:prstGeom>
        </p:spPr>
      </p:pic>
      <p:sp>
        <p:nvSpPr>
          <p:cNvPr id="9" name="文本框 8"/>
          <p:cNvSpPr txBox="1"/>
          <p:nvPr/>
        </p:nvSpPr>
        <p:spPr>
          <a:xfrm>
            <a:off x="4623435" y="4467225"/>
            <a:ext cx="7178040"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视频类别：共</a:t>
            </a:r>
            <a:r>
              <a:rPr lang="en-US" altLang="zh-CN" dirty="0"/>
              <a:t>7</a:t>
            </a:r>
            <a:r>
              <a:rPr lang="zh-CN" altLang="en-US" dirty="0"/>
              <a:t>类，分别为汽车、宠物、穿搭、美妆、美食、游戏、剧情。除剧情外其他六类各接近</a:t>
            </a:r>
            <a:r>
              <a:rPr lang="en-US" altLang="zh-CN" dirty="0"/>
              <a:t>1000</a:t>
            </a:r>
            <a:r>
              <a:rPr lang="zh-CN" altLang="en-US" dirty="0"/>
              <a:t>个样本，剧情类</a:t>
            </a:r>
            <a:r>
              <a:rPr lang="en-US" altLang="zh-CN" dirty="0"/>
              <a:t>359</a:t>
            </a:r>
            <a:r>
              <a:rPr lang="zh-CN" altLang="en-US" dirty="0"/>
              <a:t>个</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BGM</a:t>
            </a:r>
            <a:r>
              <a:rPr lang="zh-CN" altLang="en-US" dirty="0"/>
              <a:t>：大部分为自创的原声</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weekday</a:t>
            </a:r>
            <a:r>
              <a:rPr lang="zh-CN" altLang="en-US" dirty="0"/>
              <a:t>：在星期一到星期日每日发出的视频数目差异小，周末略多</a:t>
            </a:r>
            <a:endParaRPr lang="en-US" altLang="zh-CN" dirty="0"/>
          </a:p>
          <a:p>
            <a:pPr marL="285750" indent="-285750">
              <a:buFont typeface="Arial" panose="020B0604020202020204" pitchFamily="34" charset="0"/>
              <a:buChar char="•"/>
            </a:pPr>
            <a:endParaRPr lang="zh-CN" altLang="en-US" dirty="0"/>
          </a:p>
        </p:txBody>
      </p:sp>
      <p:pic>
        <p:nvPicPr>
          <p:cNvPr id="10" name="图片 9"/>
          <p:cNvPicPr>
            <a:picLocks noChangeAspect="1"/>
          </p:cNvPicPr>
          <p:nvPr/>
        </p:nvPicPr>
        <p:blipFill>
          <a:blip r:embed="rId2"/>
          <a:stretch>
            <a:fillRect/>
          </a:stretch>
        </p:blipFill>
        <p:spPr>
          <a:xfrm>
            <a:off x="946127" y="489579"/>
            <a:ext cx="4594271" cy="3802391"/>
          </a:xfrm>
          <a:prstGeom prst="rect">
            <a:avLst/>
          </a:prstGeom>
        </p:spPr>
      </p:pic>
      <p:pic>
        <p:nvPicPr>
          <p:cNvPr id="11" name="图片 10"/>
          <p:cNvPicPr>
            <a:picLocks noChangeAspect="1"/>
          </p:cNvPicPr>
          <p:nvPr/>
        </p:nvPicPr>
        <p:blipFill>
          <a:blip r:embed="rId3"/>
          <a:stretch>
            <a:fillRect/>
          </a:stretch>
        </p:blipFill>
        <p:spPr>
          <a:xfrm>
            <a:off x="781286" y="4041252"/>
            <a:ext cx="3657364" cy="2816748"/>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140"/>
    </mc:Choice>
    <mc:Fallback>
      <p:transition spd="slow" advTm="14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915785" y="0"/>
            <a:ext cx="5276215" cy="369332"/>
          </a:xfrm>
          <a:prstGeom prst="rect">
            <a:avLst/>
          </a:prstGeom>
          <a:noFill/>
        </p:spPr>
        <p:txBody>
          <a:bodyPr wrap="square" rtlCol="0">
            <a:spAutoFit/>
          </a:bodyPr>
          <a:lstStyle/>
          <a:p>
            <a:pPr algn="r"/>
            <a:r>
              <a:rPr lang="en-US" altLang="zh-CN" dirty="0">
                <a:sym typeface="+mn-ea"/>
              </a:rPr>
              <a:t>1.4 data transformation</a:t>
            </a:r>
            <a:endParaRPr lang="en-US" altLang="zh-CN" dirty="0"/>
          </a:p>
        </p:txBody>
      </p:sp>
      <p:sp>
        <p:nvSpPr>
          <p:cNvPr id="5" name="右箭头 8"/>
          <p:cNvSpPr/>
          <p:nvPr/>
        </p:nvSpPr>
        <p:spPr>
          <a:xfrm>
            <a:off x="5575426" y="1642745"/>
            <a:ext cx="787400" cy="343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685916" y="1274445"/>
            <a:ext cx="825500" cy="368300"/>
          </a:xfrm>
          <a:prstGeom prst="rect">
            <a:avLst/>
          </a:prstGeom>
          <a:noFill/>
        </p:spPr>
        <p:txBody>
          <a:bodyPr wrap="square" rtlCol="0">
            <a:spAutoFit/>
          </a:bodyPr>
          <a:lstStyle/>
          <a:p>
            <a:r>
              <a:rPr lang="en-US" altLang="zh-CN"/>
              <a:t>log</a:t>
            </a:r>
            <a:endParaRPr lang="en-US" altLang="zh-CN"/>
          </a:p>
        </p:txBody>
      </p:sp>
      <p:pic>
        <p:nvPicPr>
          <p:cNvPr id="9" name="图片 8"/>
          <p:cNvPicPr>
            <a:picLocks noChangeAspect="1"/>
          </p:cNvPicPr>
          <p:nvPr/>
        </p:nvPicPr>
        <p:blipFill>
          <a:blip r:embed="rId1"/>
          <a:stretch>
            <a:fillRect/>
          </a:stretch>
        </p:blipFill>
        <p:spPr>
          <a:xfrm>
            <a:off x="653923" y="410601"/>
            <a:ext cx="4921503" cy="3162463"/>
          </a:xfrm>
          <a:prstGeom prst="rect">
            <a:avLst/>
          </a:prstGeom>
        </p:spPr>
      </p:pic>
      <p:pic>
        <p:nvPicPr>
          <p:cNvPr id="11" name="图片 10"/>
          <p:cNvPicPr>
            <a:picLocks noChangeAspect="1"/>
          </p:cNvPicPr>
          <p:nvPr/>
        </p:nvPicPr>
        <p:blipFill>
          <a:blip r:embed="rId2"/>
          <a:stretch>
            <a:fillRect/>
          </a:stretch>
        </p:blipFill>
        <p:spPr>
          <a:xfrm>
            <a:off x="6616576" y="518557"/>
            <a:ext cx="4864350" cy="3054507"/>
          </a:xfrm>
          <a:prstGeom prst="rect">
            <a:avLst/>
          </a:prstGeom>
        </p:spPr>
      </p:pic>
      <p:cxnSp>
        <p:nvCxnSpPr>
          <p:cNvPr id="14" name="连接符: 曲线 13"/>
          <p:cNvCxnSpPr/>
          <p:nvPr/>
        </p:nvCxnSpPr>
        <p:spPr>
          <a:xfrm rot="5400000">
            <a:off x="8639175" y="3429000"/>
            <a:ext cx="495300" cy="1270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3"/>
          <a:stretch>
            <a:fillRect/>
          </a:stretch>
        </p:blipFill>
        <p:spPr>
          <a:xfrm>
            <a:off x="6652765" y="3662924"/>
            <a:ext cx="5124713" cy="3054507"/>
          </a:xfrm>
          <a:prstGeom prst="rect">
            <a:avLst/>
          </a:prstGeom>
        </p:spPr>
      </p:pic>
      <p:pic>
        <p:nvPicPr>
          <p:cNvPr id="20" name="图片 19"/>
          <p:cNvPicPr>
            <a:picLocks noChangeAspect="1"/>
          </p:cNvPicPr>
          <p:nvPr/>
        </p:nvPicPr>
        <p:blipFill>
          <a:blip r:embed="rId4"/>
          <a:stretch>
            <a:fillRect/>
          </a:stretch>
        </p:blipFill>
        <p:spPr>
          <a:xfrm>
            <a:off x="628521" y="3729601"/>
            <a:ext cx="4972306" cy="3016405"/>
          </a:xfrm>
          <a:prstGeom prst="rect">
            <a:avLst/>
          </a:prstGeom>
        </p:spPr>
      </p:pic>
      <p:cxnSp>
        <p:nvCxnSpPr>
          <p:cNvPr id="22" name="连接符: 曲线 21"/>
          <p:cNvCxnSpPr>
            <a:endCxn id="20" idx="3"/>
          </p:cNvCxnSpPr>
          <p:nvPr/>
        </p:nvCxnSpPr>
        <p:spPr>
          <a:xfrm rot="10800000" flipV="1">
            <a:off x="5600827" y="3218424"/>
            <a:ext cx="3285998" cy="201938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sp>
        <p:nvSpPr>
          <p:cNvPr id="24" name="文本框 23"/>
          <p:cNvSpPr txBox="1"/>
          <p:nvPr/>
        </p:nvSpPr>
        <p:spPr>
          <a:xfrm>
            <a:off x="5575426" y="2352675"/>
            <a:ext cx="1187324" cy="2306955"/>
          </a:xfrm>
          <a:prstGeom prst="rect">
            <a:avLst/>
          </a:prstGeom>
          <a:noFill/>
        </p:spPr>
        <p:txBody>
          <a:bodyPr wrap="square" rtlCol="0">
            <a:spAutoFit/>
          </a:bodyPr>
          <a:lstStyle/>
          <a:p>
            <a:r>
              <a:rPr lang="zh-CN" altLang="en-US" dirty="0"/>
              <a:t>最终处理：点赞数取对数，但后续为保持数据整体性未把汽车类单独处理</a:t>
            </a:r>
            <a:endParaRPr lang="zh-CN" altLang="en-US"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100"/>
    </mc:Choice>
    <mc:Fallback>
      <p:transition spd="slow" advTm="1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848350" y="0"/>
            <a:ext cx="6343651" cy="369332"/>
          </a:xfrm>
          <a:prstGeom prst="rect">
            <a:avLst/>
          </a:prstGeom>
          <a:noFill/>
        </p:spPr>
        <p:txBody>
          <a:bodyPr wrap="square" rtlCol="0">
            <a:spAutoFit/>
          </a:bodyPr>
          <a:lstStyle/>
          <a:p>
            <a:pPr algn="r"/>
            <a:r>
              <a:rPr lang="en-US" altLang="zh-CN" dirty="0"/>
              <a:t>1.5 A quick look at the distributions of numerical variables</a:t>
            </a:r>
            <a:endParaRPr lang="en-US" altLang="zh-CN" dirty="0"/>
          </a:p>
        </p:txBody>
      </p:sp>
      <p:sp>
        <p:nvSpPr>
          <p:cNvPr id="4" name="文本框 3"/>
          <p:cNvSpPr txBox="1"/>
          <p:nvPr/>
        </p:nvSpPr>
        <p:spPr>
          <a:xfrm>
            <a:off x="0" y="0"/>
            <a:ext cx="5410200" cy="369332"/>
          </a:xfrm>
          <a:prstGeom prst="rect">
            <a:avLst/>
          </a:prstGeom>
          <a:noFill/>
        </p:spPr>
        <p:txBody>
          <a:bodyPr wrap="square" rtlCol="0">
            <a:spAutoFit/>
          </a:bodyPr>
          <a:lstStyle/>
          <a:p>
            <a:r>
              <a:rPr lang="en-US" altLang="zh-CN" dirty="0"/>
              <a:t>1. Data Preprocessing &amp; Explanatory Data Analysis </a:t>
            </a:r>
            <a:endParaRPr lang="en-US" altLang="zh-CN" dirty="0"/>
          </a:p>
        </p:txBody>
      </p:sp>
      <p:pic>
        <p:nvPicPr>
          <p:cNvPr id="6" name="图片 5"/>
          <p:cNvPicPr>
            <a:picLocks noChangeAspect="1"/>
          </p:cNvPicPr>
          <p:nvPr/>
        </p:nvPicPr>
        <p:blipFill>
          <a:blip r:embed="rId1"/>
          <a:stretch>
            <a:fillRect/>
          </a:stretch>
        </p:blipFill>
        <p:spPr>
          <a:xfrm>
            <a:off x="2119671" y="402194"/>
            <a:ext cx="7457357" cy="4603870"/>
          </a:xfrm>
          <a:prstGeom prst="rect">
            <a:avLst/>
          </a:prstGeom>
        </p:spPr>
      </p:pic>
      <p:sp>
        <p:nvSpPr>
          <p:cNvPr id="7" name="文本框 6"/>
          <p:cNvSpPr txBox="1"/>
          <p:nvPr/>
        </p:nvSpPr>
        <p:spPr>
          <a:xfrm>
            <a:off x="381000" y="5276849"/>
            <a:ext cx="11515725" cy="1615827"/>
          </a:xfrm>
          <a:prstGeom prst="rect">
            <a:avLst/>
          </a:prstGeom>
          <a:noFill/>
        </p:spPr>
        <p:txBody>
          <a:bodyPr wrap="square" rtlCol="0">
            <a:spAutoFit/>
          </a:bodyPr>
          <a:lstStyle/>
          <a:p>
            <a:pPr marL="285750" indent="-285750" algn="ctr">
              <a:lnSpc>
                <a:spcPct val="150000"/>
              </a:lnSpc>
              <a:buFont typeface="Arial" panose="020B0604020202020204" pitchFamily="34" charset="0"/>
              <a:buChar char="•"/>
            </a:pPr>
            <a:r>
              <a:rPr lang="en-US" altLang="zh-CN" dirty="0"/>
              <a:t>duration</a:t>
            </a:r>
            <a:r>
              <a:rPr lang="zh-CN" altLang="en-US" dirty="0"/>
              <a:t>（视频时长秒数）：</a:t>
            </a:r>
            <a:endParaRPr lang="en-US" altLang="zh-CN" dirty="0"/>
          </a:p>
          <a:p>
            <a:pPr algn="ctr">
              <a:lnSpc>
                <a:spcPct val="150000"/>
              </a:lnSpc>
            </a:pPr>
            <a:r>
              <a:rPr lang="zh-CN" altLang="en-US" dirty="0"/>
              <a:t>穿搭类，整体短；剧情类，普遍长</a:t>
            </a:r>
            <a:endParaRPr lang="en-US" altLang="zh-CN" dirty="0"/>
          </a:p>
          <a:p>
            <a:pPr algn="ctr">
              <a:lnSpc>
                <a:spcPct val="150000"/>
              </a:lnSpc>
            </a:pPr>
            <a:r>
              <a:rPr lang="zh-CN" altLang="en-US" dirty="0"/>
              <a:t>四个纺锤“两头重”，“不长不短”不多见</a:t>
            </a:r>
            <a:endParaRPr lang="en-US" altLang="zh-CN" dirty="0"/>
          </a:p>
          <a:p>
            <a:pPr algn="ct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118"/>
    </mc:Choice>
    <mc:Fallback>
      <p:transition spd="slow" advTm="118"/>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4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5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6"/>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6"/>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7.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6"/>
  <p:tag name="KSO_WM_TEMPLATE_MASTER_THUMB_INDEX" val="12"/>
  <p:tag name="KSO_WM_TEMPLATE_THUMBS_INDEX" val="1、4、7、8、10、11、12、13、15"/>
</p:tagLst>
</file>

<file path=ppt/tags/tag188.xml><?xml version="1.0" encoding="utf-8"?>
<p:tagLst xmlns:p="http://schemas.openxmlformats.org/presentationml/2006/main">
  <p:tag name="KSO_WM_UNIT_TYPE" val="i"/>
  <p:tag name="KSO_WM_UNIT_SUBTYPE" val="q"/>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11262_1*a*1"/>
  <p:tag name="KSO_WM_TEMPLATE_CATEGORY" val="custom"/>
  <p:tag name="KSO_WM_TEMPLATE_INDEX" val="20211262"/>
  <p:tag name="KSO_WM_UNIT_LAYERLEVEL" val="1"/>
  <p:tag name="KSO_WM_TAG_VERSION" val="1.0"/>
  <p:tag name="KSO_WM_BEAUTIFY_FLAG" val="#wm#"/>
  <p:tag name="KSO_WM_UNIT_ISCONTENTSTITLE" val="0"/>
  <p:tag name="KSO_WM_UNIT_NOCLEAR" val="0"/>
  <p:tag name="KSO_WM_UNIT_VALUE" val="14"/>
  <p:tag name="KSO_WM_UNIT_TYPE" val="a"/>
  <p:tag name="KSO_WM_UNIT_INDEX" val="1"/>
  <p:tag name="KSO_WM_UNIT_ISNUMDGMTITLE" val="0"/>
  <p:tag name="KSO_WM_UNIT_PRESET_TEXT" val="儿童安全教育培训"/>
  <p:tag name="KSO_WM_UNIT_BLOCK" val="0"/>
  <p:tag name="KSO_WM_UNIT_DEC_AREA_ID" val="089031e48898477a950c4649d4aa9ed2"/>
  <p:tag name="KSO_WM_CHIP_GROUPID" val="5f2a1e1e45e1f15ec24fe435"/>
  <p:tag name="KSO_WM_CHIP_XID" val="5f2a1e1e45e1f15ec24fe436"/>
  <p:tag name="KSO_WM_CHIP_FILLAREA_FILL_RULE" val="{&quot;fill_align&quot;:&quot;cm&quot;,&quot;fill_mode&quot;:&quot;adaptive&quot;,&quot;sacle_strategy&quot;:&quot;smart&quot;}"/>
  <p:tag name="KSO_WM_ASSEMBLE_CHIP_INDEX" val="2eb7a155cbe54a34bf9f29364557be9c"/>
  <p:tag name="KSO_WM_UNIT_TEXT_FILL_FORE_SCHEMECOLOR_INDEX_BRIGHTNESS" val="0.15"/>
  <p:tag name="KSO_WM_UNIT_TEXT_FILL_FORE_SCHEMECOLOR_INDEX" val="13"/>
  <p:tag name="KSO_WM_UNIT_TEXT_FILL_TYPE" val="1"/>
  <p:tag name="KSO_WM_TEMPLATE_ASSEMBLE_XID" val="5f6c7d740ff15d9a40e78d27"/>
  <p:tag name="KSO_WM_TEMPLATE_ASSEMBLE_GROUPID" val="5f6c7d740ff15d9a40e78d27"/>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11262_1*a*1"/>
  <p:tag name="KSO_WM_TEMPLATE_CATEGORY" val="custom"/>
  <p:tag name="KSO_WM_TEMPLATE_INDEX" val="20211262"/>
  <p:tag name="KSO_WM_UNIT_LAYERLEVEL" val="1"/>
  <p:tag name="KSO_WM_TAG_VERSION" val="1.0"/>
  <p:tag name="KSO_WM_BEAUTIFY_FLAG" val="#wm#"/>
  <p:tag name="KSO_WM_UNIT_ISCONTENTSTITLE" val="0"/>
  <p:tag name="KSO_WM_UNIT_NOCLEAR" val="0"/>
  <p:tag name="KSO_WM_UNIT_VALUE" val="30"/>
  <p:tag name="KSO_WM_UNIT_TYPE" val="a"/>
  <p:tag name="KSO_WM_UNIT_INDEX" val="1"/>
  <p:tag name="KSO_WM_UNIT_ISNUMDGMTITLE" val="0"/>
  <p:tag name="KSO_WM_UNIT_PRESET_TEXT" val="单击此处&#10;编辑章节内容"/>
  <p:tag name="KSO_WM_UNIT_BLOCK" val="0"/>
  <p:tag name="KSO_WM_UNIT_DEC_AREA_ID" val="49697be153584fe190c9fe52f304dbc3"/>
  <p:tag name="KSO_WM_CHIP_GROUPID" val="5f2a2be26a8109a98fd91e48"/>
  <p:tag name="KSO_WM_CHIP_XID" val="5f2a2be26a8109a98fd91e49"/>
  <p:tag name="KSO_WM_CHIP_FILLAREA_FILL_RULE" val="{&quot;fill_align&quot;:&quot;cm&quot;,&quot;fill_mode&quot;:&quot;adaptive&quot;,&quot;sacle_strategy&quot;:&quot;smart&quot;}"/>
  <p:tag name="KSO_WM_ASSEMBLE_CHIP_INDEX" val="a040a0ce3b594e5dbe3bfa25ac12279e"/>
  <p:tag name="KSO_WM_UNIT_TEXT_FILL_FORE_SCHEMECOLOR_INDEX_BRIGHTNESS" val="0.15"/>
  <p:tag name="KSO_WM_UNIT_TEXT_FILL_FORE_SCHEMECOLOR_INDEX" val="13"/>
  <p:tag name="KSO_WM_UNIT_TEXT_FILL_TYPE" val="1"/>
  <p:tag name="KSO_WM_TEMPLATE_ASSEMBLE_XID" val="5f6c7d740ff15d9a40e78d18"/>
  <p:tag name="KSO_WM_TEMPLATE_ASSEMBLE_GROUPID" val="5f6c7d740ff15d9a40e78d18"/>
</p:tagLst>
</file>

<file path=ppt/tags/tag191.xml><?xml version="1.0" encoding="utf-8"?>
<p:tagLst xmlns:p="http://schemas.openxmlformats.org/presentationml/2006/main">
  <p:tag name="KSO_WM_UNIT_IGNORE_FIXCOLOR" val="1"/>
</p:tagLst>
</file>

<file path=ppt/tags/tag192.xml><?xml version="1.0" encoding="utf-8"?>
<p:tagLst xmlns:p="http://schemas.openxmlformats.org/presentationml/2006/main">
  <p:tag name="KSO_WM_UNIT_TYPE" val="i"/>
  <p:tag name="KSO_WM_UNIT_SUBTYPE" val="q"/>
</p:tagLst>
</file>

<file path=ppt/tags/tag193.xml><?xml version="1.0" encoding="utf-8"?>
<p:tagLst xmlns:p="http://schemas.openxmlformats.org/presentationml/2006/main">
  <p:tag name="KSO_WM_UNIT_DEFAULT_FONT" val="18;24;2"/>
  <p:tag name="KSO_WM_UNIT_BLOCK" val="0"/>
  <p:tag name="KSO_WM_UNIT_ISCONTENTSTITLE" val="0"/>
  <p:tag name="KSO_WM_UNIT_ISNUMDGMTITLE" val="0"/>
  <p:tag name="KSO_WM_UNIT_NOCLEAR" val="0"/>
  <p:tag name="KSO_WM_UNIT_VALUE" val="63"/>
  <p:tag name="KSO_WM_UNIT_HIGHLIGHT" val="0"/>
  <p:tag name="KSO_WM_UNIT_COMPATIBLE" val="0"/>
  <p:tag name="KSO_WM_UNIT_DIAGRAM_ISNUMVISUAL" val="0"/>
  <p:tag name="KSO_WM_UNIT_DIAGRAM_ISREFERUNIT" val="0"/>
  <p:tag name="KSO_WM_UNIT_TYPE" val="b"/>
  <p:tag name="KSO_WM_UNIT_INDEX" val="1"/>
  <p:tag name="KSO_WM_UNIT_ID" val="custom20211262_1*b*1"/>
  <p:tag name="KSO_WM_TEMPLATE_CATEGORY" val="custom"/>
  <p:tag name="KSO_WM_TEMPLATE_INDEX" val="20211262"/>
  <p:tag name="KSO_WM_UNIT_LAYERLEVEL" val="1"/>
  <p:tag name="KSO_WM_TAG_VERSION" val="1.0"/>
  <p:tag name="KSO_WM_BEAUTIFY_FLAG" val="#wm#"/>
  <p:tag name="KSO_WM_UNIT_PRESET_TEXT" val="单击此处输入你的副标题，文字是您思想的提炼，为了最终演示发布的良好效果，请尽量言简意赅的阐述观点。"/>
  <p:tag name="KSO_WM_CHIP_GROUPID" val="5ebe3be80ac41c4a0a525608"/>
  <p:tag name="KSO_WM_CHIP_XID" val="5ebe3be80ac41c4a0a525609"/>
  <p:tag name="KSO_WM_UNIT_DEC_AREA_ID" val="69832809210141dba7462c155c02801e"/>
  <p:tag name="KSO_WM_CHIP_FILLAREA_FILL_RULE" val="{&quot;fill_align&quot;:&quot;cm&quot;,&quot;fill_mode&quot;:&quot;adaptive&quot;,&quot;sacle_strategy&quot;:&quot;smart&quot;}"/>
  <p:tag name="KSO_WM_ASSEMBLE_CHIP_INDEX" val="02a97896cc3745eaa501b4673561bac1"/>
  <p:tag name="KSO_WM_UNIT_TEXT_FILL_FORE_SCHEMECOLOR_INDEX_BRIGHTNESS" val="0.35"/>
  <p:tag name="KSO_WM_UNIT_TEXT_FILL_FORE_SCHEMECOLOR_INDEX" val="13"/>
  <p:tag name="KSO_WM_UNIT_TEXT_FILL_TYPE" val="1"/>
  <p:tag name="KSO_WM_TEMPLATE_ASSEMBLE_XID" val="5f6c7d740ff15d9a40e78d32"/>
  <p:tag name="KSO_WM_TEMPLATE_ASSEMBLE_GROUPID" val="5f6c7d740ff15d9a40e78d32"/>
</p:tagLst>
</file>

<file path=ppt/tags/tag194.xml><?xml version="1.0" encoding="utf-8"?>
<p:tagLst xmlns:p="http://schemas.openxmlformats.org/presentationml/2006/main">
  <p:tag name="KSO_WM_UNIT_DEFAULT_FONT" val="60;81;4"/>
  <p:tag name="KSO_WM_UNIT_BLOCK" val="0"/>
  <p:tag name="KSO_WM_UNIT_ISCONTENTSTITLE" val="0"/>
  <p:tag name="KSO_WM_UNIT_ISNUMDGMTITLE" val="0"/>
  <p:tag name="KSO_WM_UNIT_NOCLEAR" val="1"/>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211262_1*a*1"/>
  <p:tag name="KSO_WM_TEMPLATE_CATEGORY" val="custom"/>
  <p:tag name="KSO_WM_TEMPLATE_INDEX" val="20211262"/>
  <p:tag name="KSO_WM_UNIT_LAYERLEVEL" val="1"/>
  <p:tag name="KSO_WM_TAG_VERSION" val="1.0"/>
  <p:tag name="KSO_WM_BEAUTIFY_FLAG" val="#wm#"/>
  <p:tag name="KSO_WM_UNIT_PRESET_TEXT" val="谢谢观看"/>
  <p:tag name="KSO_WM_CHIP_GROUPID" val="5ebe3be80ac41c4a0a525608"/>
  <p:tag name="KSO_WM_CHIP_XID" val="5ebe3be80ac41c4a0a525609"/>
  <p:tag name="KSO_WM_UNIT_DEC_AREA_ID" val="2f30c46d671f41f581c291f4dcb6425f"/>
  <p:tag name="KSO_WM_CHIP_FILLAREA_FILL_RULE" val="{&quot;fill_align&quot;:&quot;cm&quot;,&quot;fill_mode&quot;:&quot;adaptive&quot;,&quot;sacle_strategy&quot;:&quot;smart&quot;}"/>
  <p:tag name="KSO_WM_ASSEMBLE_CHIP_INDEX" val="02a97896cc3745eaa501b4673561bac1"/>
  <p:tag name="KSO_WM_UNIT_TEXT_FILL_FORE_SCHEMECOLOR_INDEX_BRIGHTNESS" val="0.15"/>
  <p:tag name="KSO_WM_UNIT_TEXT_FILL_FORE_SCHEMECOLOR_INDEX" val="13"/>
  <p:tag name="KSO_WM_UNIT_TEXT_FILL_TYPE" val="1"/>
  <p:tag name="KSO_WM_TEMPLATE_ASSEMBLE_XID" val="5f6c7d740ff15d9a40e78d32"/>
  <p:tag name="KSO_WM_TEMPLATE_ASSEMBLE_GROUPID" val="5f6c7d740ff15d9a40e78d32"/>
</p:tagLst>
</file>

<file path=ppt/tags/tag195.xml><?xml version="1.0" encoding="utf-8"?>
<p:tagLst xmlns:p="http://schemas.openxmlformats.org/presentationml/2006/main">
  <p:tag name="KSO_WM_SLIDE_BACKGROUND_TYPE" val="general"/>
</p:tagLst>
</file>

<file path=ppt/tags/tag196.xml><?xml version="1.0" encoding="utf-8"?>
<p:tagLst xmlns:p="http://schemas.openxmlformats.org/presentationml/2006/main">
  <p:tag name="KSO_WM_SLIDE_BACKGROUND_TYPE" val="general"/>
</p:tagLst>
</file>

<file path=ppt/tags/tag197.xml><?xml version="1.0" encoding="utf-8"?>
<p:tagLst xmlns:p="http://schemas.openxmlformats.org/presentationml/2006/main">
  <p:tag name="KSO_WM_SLIDE_BACKGROUND_TYPE" val="general"/>
</p:tagLst>
</file>

<file path=ppt/tags/tag198.xml><?xml version="1.0" encoding="utf-8"?>
<p:tagLst xmlns:p="http://schemas.openxmlformats.org/presentationml/2006/main">
  <p:tag name="KSO_WM_SLIDE_BACKGROUND_TYPE" val="general"/>
</p:tagLst>
</file>

<file path=ppt/tags/tag199.xml><?xml version="1.0" encoding="utf-8"?>
<p:tagLst xmlns:p="http://schemas.openxmlformats.org/presentationml/2006/main">
  <p:tag name="KSO_WM_SLIDE_BACKGROUND_TYPE" val="gener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IGNORE_FIXCOLOR" val="1"/>
  <p:tag name="KSO_WM_UNIT_TYPE" val="i"/>
  <p:tag name="KSO_WM_UNIT_SUBTYPE" val="h"/>
  <p:tag name="KSO_WM_SLIDE_BACKGROUND_TYPE" val="frame"/>
</p:tagLst>
</file>

<file path=ppt/tags/tag201.xml><?xml version="1.0" encoding="utf-8"?>
<p:tagLst xmlns:p="http://schemas.openxmlformats.org/presentationml/2006/main">
  <p:tag name="KSO_WM_SLIDE_BACKGROUND_TYPE" val="frame"/>
</p:tagLst>
</file>

<file path=ppt/tags/tag202.xml><?xml version="1.0" encoding="utf-8"?>
<p:tagLst xmlns:p="http://schemas.openxmlformats.org/presentationml/2006/main">
  <p:tag name="KSO_WM_SLIDE_BACKGROUND_TYPE" val="frame"/>
</p:tagLst>
</file>

<file path=ppt/tags/tag203.xml><?xml version="1.0" encoding="utf-8"?>
<p:tagLst xmlns:p="http://schemas.openxmlformats.org/presentationml/2006/main">
  <p:tag name="KSO_WM_SLIDE_BACKGROUND_TYPE" val="frame"/>
</p:tagLst>
</file>

<file path=ppt/tags/tag204.xml><?xml version="1.0" encoding="utf-8"?>
<p:tagLst xmlns:p="http://schemas.openxmlformats.org/presentationml/2006/main">
  <p:tag name="KSO_WM_SLIDE_BACKGROUND_TYPE" val="frame"/>
</p:tagLst>
</file>

<file path=ppt/tags/tag205.xml><?xml version="1.0" encoding="utf-8"?>
<p:tagLst xmlns:p="http://schemas.openxmlformats.org/presentationml/2006/main">
  <p:tag name="KSO_WM_SLIDE_BACKGROUND_TYPE" val="frame"/>
</p:tagLst>
</file>

<file path=ppt/tags/tag206.xml><?xml version="1.0" encoding="utf-8"?>
<p:tagLst xmlns:p="http://schemas.openxmlformats.org/presentationml/2006/main">
  <p:tag name="KSO_WM_SLIDE_BACKGROUND_TYPE" val="frame"/>
</p:tagLst>
</file>

<file path=ppt/tags/tag207.xml><?xml version="1.0" encoding="utf-8"?>
<p:tagLst xmlns:p="http://schemas.openxmlformats.org/presentationml/2006/main">
  <p:tag name="KSO_WM_SLIDE_BACKGROUND_TYPE" val="frame"/>
</p:tagLst>
</file>

<file path=ppt/tags/tag208.xml><?xml version="1.0" encoding="utf-8"?>
<p:tagLst xmlns:p="http://schemas.openxmlformats.org/presentationml/2006/main">
  <p:tag name="KSO_WM_UNIT_IGNORE_FIXCOLOR" val="1"/>
  <p:tag name="KSO_WM_UNIT_TYPE" val="i"/>
  <p:tag name="KSO_WM_UNIT_SUBTYPE" val="h"/>
  <p:tag name="KSO_WM_SLIDE_BACKGROUND_TYPE" val="leftRight"/>
</p:tagLst>
</file>

<file path=ppt/tags/tag209.xml><?xml version="1.0" encoding="utf-8"?>
<p:tagLst xmlns:p="http://schemas.openxmlformats.org/presentationml/2006/main">
  <p:tag name="KSO_WM_SLIDE_BACKGROUND_TYPE" val="leftRight"/>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BACKGROUND_TYPE" val="leftRight"/>
</p:tagLst>
</file>

<file path=ppt/tags/tag211.xml><?xml version="1.0" encoding="utf-8"?>
<p:tagLst xmlns:p="http://schemas.openxmlformats.org/presentationml/2006/main">
  <p:tag name="KSO_WM_SLIDE_BACKGROUND_TYPE" val="leftRight"/>
</p:tagLst>
</file>

<file path=ppt/tags/tag212.xml><?xml version="1.0" encoding="utf-8"?>
<p:tagLst xmlns:p="http://schemas.openxmlformats.org/presentationml/2006/main">
  <p:tag name="KSO_WM_SLIDE_BACKGROUND_TYPE" val="leftRight"/>
</p:tagLst>
</file>

<file path=ppt/tags/tag213.xml><?xml version="1.0" encoding="utf-8"?>
<p:tagLst xmlns:p="http://schemas.openxmlformats.org/presentationml/2006/main">
  <p:tag name="KSO_WM_SLIDE_BACKGROUND_TYPE" val="leftRight"/>
</p:tagLst>
</file>

<file path=ppt/tags/tag214.xml><?xml version="1.0" encoding="utf-8"?>
<p:tagLst xmlns:p="http://schemas.openxmlformats.org/presentationml/2006/main">
  <p:tag name="KSO_WM_SLIDE_BACKGROUND_TYPE" val="leftRight"/>
</p:tagLst>
</file>

<file path=ppt/tags/tag215.xml><?xml version="1.0" encoding="utf-8"?>
<p:tagLst xmlns:p="http://schemas.openxmlformats.org/presentationml/2006/main">
  <p:tag name="KSO_WM_SLIDE_BACKGROUND_TYPE" val="leftRight"/>
</p:tagLst>
</file>

<file path=ppt/tags/tag216.xml><?xml version="1.0" encoding="utf-8"?>
<p:tagLst xmlns:p="http://schemas.openxmlformats.org/presentationml/2006/main">
  <p:tag name="KSO_WM_SLIDE_BACKGROUND_TYPE" val="leftRight"/>
</p:tagLst>
</file>

<file path=ppt/tags/tag217.xml><?xml version="1.0" encoding="utf-8"?>
<p:tagLst xmlns:p="http://schemas.openxmlformats.org/presentationml/2006/main">
  <p:tag name="KSO_WM_UNIT_IGNORE_FIXCOLOR" val="1"/>
  <p:tag name="KSO_WM_UNIT_TYPE" val="i"/>
  <p:tag name="KSO_WM_UNIT_SUBTYPE" val="h"/>
  <p:tag name="KSO_WM_SLIDE_BACKGROUND_TYPE" val="topBottom"/>
</p:tagLst>
</file>

<file path=ppt/tags/tag218.xml><?xml version="1.0" encoding="utf-8"?>
<p:tagLst xmlns:p="http://schemas.openxmlformats.org/presentationml/2006/main">
  <p:tag name="KSO_WM_SLIDE_BACKGROUND_TYPE" val="topBottom"/>
</p:tagLst>
</file>

<file path=ppt/tags/tag219.xml><?xml version="1.0" encoding="utf-8"?>
<p:tagLst xmlns:p="http://schemas.openxmlformats.org/presentationml/2006/main">
  <p:tag name="KSO_WM_SLIDE_BACKGROUND_TYPE" val="topBotto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SLIDE_BACKGROUND_TYPE" val="topBottom"/>
</p:tagLst>
</file>

<file path=ppt/tags/tag221.xml><?xml version="1.0" encoding="utf-8"?>
<p:tagLst xmlns:p="http://schemas.openxmlformats.org/presentationml/2006/main">
  <p:tag name="KSO_WM_SLIDE_BACKGROUND_TYPE" val="topBottom"/>
</p:tagLst>
</file>

<file path=ppt/tags/tag222.xml><?xml version="1.0" encoding="utf-8"?>
<p:tagLst xmlns:p="http://schemas.openxmlformats.org/presentationml/2006/main">
  <p:tag name="KSO_WM_SLIDE_BACKGROUND_TYPE" val="topBottom"/>
</p:tagLst>
</file>

<file path=ppt/tags/tag223.xml><?xml version="1.0" encoding="utf-8"?>
<p:tagLst xmlns:p="http://schemas.openxmlformats.org/presentationml/2006/main">
  <p:tag name="KSO_WM_SLIDE_BACKGROUND_TYPE" val="topBottom"/>
</p:tagLst>
</file>

<file path=ppt/tags/tag224.xml><?xml version="1.0" encoding="utf-8"?>
<p:tagLst xmlns:p="http://schemas.openxmlformats.org/presentationml/2006/main">
  <p:tag name="KSO_WM_SLIDE_BACKGROUND_TYPE" val="topBottom"/>
</p:tagLst>
</file>

<file path=ppt/tags/tag225.xml><?xml version="1.0" encoding="utf-8"?>
<p:tagLst xmlns:p="http://schemas.openxmlformats.org/presentationml/2006/main">
  <p:tag name="KSO_WM_SLIDE_BACKGROUND_TYPE" val="topBottom"/>
</p:tagLst>
</file>

<file path=ppt/tags/tag226.xml><?xml version="1.0" encoding="utf-8"?>
<p:tagLst xmlns:p="http://schemas.openxmlformats.org/presentationml/2006/main">
  <p:tag name="KSO_WM_SLIDE_BACKGROUND_TYPE" val="bottomTop"/>
</p:tagLst>
</file>

<file path=ppt/tags/tag227.xml><?xml version="1.0" encoding="utf-8"?>
<p:tagLst xmlns:p="http://schemas.openxmlformats.org/presentationml/2006/main">
  <p:tag name="KSO_WM_SLIDE_BACKGROUND_TYPE" val="bottomTop"/>
</p:tagLst>
</file>

<file path=ppt/tags/tag228.xml><?xml version="1.0" encoding="utf-8"?>
<p:tagLst xmlns:p="http://schemas.openxmlformats.org/presentationml/2006/main">
  <p:tag name="KSO_WM_SLIDE_BACKGROUND_TYPE" val="bottomTop"/>
</p:tagLst>
</file>

<file path=ppt/tags/tag229.xml><?xml version="1.0" encoding="utf-8"?>
<p:tagLst xmlns:p="http://schemas.openxmlformats.org/presentationml/2006/main">
  <p:tag name="KSO_WM_SLIDE_BACKGROUND_TYPE" val="bottomTop"/>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SLIDE_BACKGROUND_TYPE" val="bottomTop"/>
</p:tagLst>
</file>

<file path=ppt/tags/tag231.xml><?xml version="1.0" encoding="utf-8"?>
<p:tagLst xmlns:p="http://schemas.openxmlformats.org/presentationml/2006/main">
  <p:tag name="KSO_WM_SLIDE_BACKGROUND_TYPE" val="bottomTop"/>
</p:tagLst>
</file>

<file path=ppt/tags/tag232.xml><?xml version="1.0" encoding="utf-8"?>
<p:tagLst xmlns:p="http://schemas.openxmlformats.org/presentationml/2006/main">
  <p:tag name="KSO_WM_UNIT_IGNORE_FIXCOLOR" val="1"/>
  <p:tag name="KSO_WM_UNIT_TYPE" val="i"/>
  <p:tag name="KSO_WM_UNIT_SUBTYPE" val="h"/>
  <p:tag name="KSO_WM_SLIDE_BACKGROUND_TYPE" val="navigation"/>
</p:tagLst>
</file>

<file path=ppt/tags/tag233.xml><?xml version="1.0" encoding="utf-8"?>
<p:tagLst xmlns:p="http://schemas.openxmlformats.org/presentationml/2006/main">
  <p:tag name="KSO_WM_SLIDE_BACKGROUND_TYPE" val="navigation"/>
</p:tagLst>
</file>

<file path=ppt/tags/tag234.xml><?xml version="1.0" encoding="utf-8"?>
<p:tagLst xmlns:p="http://schemas.openxmlformats.org/presentationml/2006/main">
  <p:tag name="KSO_WM_SLIDE_BACKGROUND_TYPE" val="navigation"/>
</p:tagLst>
</file>

<file path=ppt/tags/tag235.xml><?xml version="1.0" encoding="utf-8"?>
<p:tagLst xmlns:p="http://schemas.openxmlformats.org/presentationml/2006/main">
  <p:tag name="KSO_WM_SLIDE_BACKGROUND_TYPE" val="navigation"/>
</p:tagLst>
</file>

<file path=ppt/tags/tag236.xml><?xml version="1.0" encoding="utf-8"?>
<p:tagLst xmlns:p="http://schemas.openxmlformats.org/presentationml/2006/main">
  <p:tag name="KSO_WM_SLIDE_BACKGROUND_TYPE" val="navigation"/>
</p:tagLst>
</file>

<file path=ppt/tags/tag237.xml><?xml version="1.0" encoding="utf-8"?>
<p:tagLst xmlns:p="http://schemas.openxmlformats.org/presentationml/2006/main">
  <p:tag name="KSO_WM_SLIDE_BACKGROUND_TYPE" val="navigation"/>
</p:tagLst>
</file>

<file path=ppt/tags/tag238.xml><?xml version="1.0" encoding="utf-8"?>
<p:tagLst xmlns:p="http://schemas.openxmlformats.org/presentationml/2006/main">
  <p:tag name="KSO_WM_SLIDE_BACKGROUND_TYPE" val="navigation"/>
</p:tagLst>
</file>

<file path=ppt/tags/tag239.xml><?xml version="1.0" encoding="utf-8"?>
<p:tagLst xmlns:p="http://schemas.openxmlformats.org/presentationml/2006/main">
  <p:tag name="KSO_WM_SLIDE_BACKGROUND_TYPE" val="navigation"/>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SLIDE_BACKGROUND_TYPE" val="navigation"/>
</p:tagLst>
</file>

<file path=ppt/tags/tag241.xml><?xml version="1.0" encoding="utf-8"?>
<p:tagLst xmlns:p="http://schemas.openxmlformats.org/presentationml/2006/main">
  <p:tag name="KSO_WM_SLIDE_BACKGROUND_TYPE" val="navigation"/>
</p:tagLst>
</file>

<file path=ppt/tags/tag242.xml><?xml version="1.0" encoding="utf-8"?>
<p:tagLst xmlns:p="http://schemas.openxmlformats.org/presentationml/2006/main">
  <p:tag name="KSO_WM_SLIDE_BACKGROUND_TYPE" val="navigation"/>
</p:tagLst>
</file>

<file path=ppt/tags/tag243.xml><?xml version="1.0" encoding="utf-8"?>
<p:tagLst xmlns:p="http://schemas.openxmlformats.org/presentationml/2006/main">
  <p:tag name="KSO_WM_UNIT_IGNORE_FIXCOLOR" val="1"/>
  <p:tag name="KSO_WM_UNIT_TYPE" val="i"/>
  <p:tag name="KSO_WM_UNIT_SUBTYPE" val="h"/>
  <p:tag name="KSO_WM_SLIDE_BACKGROUND_TYPE" val="belt"/>
</p:tagLst>
</file>

<file path=ppt/tags/tag244.xml><?xml version="1.0" encoding="utf-8"?>
<p:tagLst xmlns:p="http://schemas.openxmlformats.org/presentationml/2006/main">
  <p:tag name="KSO_WM_SLIDE_BACKGROUND_TYPE" val="belt"/>
</p:tagLst>
</file>

<file path=ppt/tags/tag245.xml><?xml version="1.0" encoding="utf-8"?>
<p:tagLst xmlns:p="http://schemas.openxmlformats.org/presentationml/2006/main">
  <p:tag name="KSO_WM_SLIDE_BACKGROUND_TYPE" val="belt"/>
</p:tagLst>
</file>

<file path=ppt/tags/tag246.xml><?xml version="1.0" encoding="utf-8"?>
<p:tagLst xmlns:p="http://schemas.openxmlformats.org/presentationml/2006/main">
  <p:tag name="KSO_WM_SLIDE_BACKGROUND_TYPE" val="belt"/>
</p:tagLst>
</file>

<file path=ppt/tags/tag247.xml><?xml version="1.0" encoding="utf-8"?>
<p:tagLst xmlns:p="http://schemas.openxmlformats.org/presentationml/2006/main">
  <p:tag name="KSO_WM_SLIDE_BACKGROUND_TYPE" val="belt"/>
</p:tagLst>
</file>

<file path=ppt/tags/tag248.xml><?xml version="1.0" encoding="utf-8"?>
<p:tagLst xmlns:p="http://schemas.openxmlformats.org/presentationml/2006/main">
  <p:tag name="KSO_WM_SLIDE_BACKGROUND_TYPE" val="belt"/>
</p:tagLst>
</file>

<file path=ppt/tags/tag249.xml><?xml version="1.0" encoding="utf-8"?>
<p:tagLst xmlns:p="http://schemas.openxmlformats.org/presentationml/2006/main">
  <p:tag name="KSO_WM_SLIDE_BACKGROUND_TYPE" val="belt"/>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SLIDE_BACKGROUND_TYPE" val="belt"/>
</p:tagLst>
</file>

<file path=ppt/tags/tag251.xml><?xml version="1.0" encoding="utf-8"?>
<p:tagLst xmlns:p="http://schemas.openxmlformats.org/presentationml/2006/main">
  <p:tag name="KSO_WM_TEMPLATE_CATEGORY" val="custom"/>
  <p:tag name="KSO_WM_TEMPLATE_INDEX" val="20204247"/>
</p:tagLst>
</file>

<file path=ppt/tags/tag252.xml><?xml version="1.0" encoding="utf-8"?>
<p:tagLst xmlns:p="http://schemas.openxmlformats.org/presentationml/2006/main">
  <p:tag name="KSO_WM_TEMPLATE_CATEGORY" val="custom"/>
  <p:tag name="KSO_WM_TEMPLATE_INDEX" val="20204247"/>
</p:tagLst>
</file>

<file path=ppt/tags/tag253.xml><?xml version="1.0" encoding="utf-8"?>
<p:tagLst xmlns:p="http://schemas.openxmlformats.org/presentationml/2006/main">
  <p:tag name="KSO_WM_BEAUTIFY_FLAG" val="#wm#"/>
  <p:tag name="KSO_WM_TAG_VERSION" val="1.0"/>
  <p:tag name="KSO_WM_TEMPLATE_CATEGORY" val="custom"/>
  <p:tag name="KSO_WM_TEMPLATE_INDEX" val="20204247"/>
</p:tagLst>
</file>

<file path=ppt/tags/tag254.xml><?xml version="1.0" encoding="utf-8"?>
<p:tagLst xmlns:p="http://schemas.openxmlformats.org/presentationml/2006/main">
  <p:tag name="KSO_WM_UNIT_TYPE" val="i"/>
  <p:tag name="KSO_WM_UNIT_SUBTYPE" val="q"/>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11262_1*a*1"/>
  <p:tag name="KSO_WM_TEMPLATE_CATEGORY" val="custom"/>
  <p:tag name="KSO_WM_TEMPLATE_INDEX" val="20211262"/>
  <p:tag name="KSO_WM_UNIT_LAYERLEVEL" val="1"/>
  <p:tag name="KSO_WM_TAG_VERSION" val="1.0"/>
  <p:tag name="KSO_WM_BEAUTIFY_FLAG" val="#wm#"/>
  <p:tag name="KSO_WM_UNIT_ISCONTENTSTITLE" val="0"/>
  <p:tag name="KSO_WM_UNIT_NOCLEAR" val="0"/>
  <p:tag name="KSO_WM_UNIT_VALUE" val="14"/>
  <p:tag name="KSO_WM_UNIT_TYPE" val="a"/>
  <p:tag name="KSO_WM_UNIT_INDEX" val="1"/>
  <p:tag name="KSO_WM_UNIT_ISNUMDGMTITLE" val="0"/>
  <p:tag name="KSO_WM_UNIT_PRESET_TEXT" val="儿童安全教育培训"/>
  <p:tag name="KSO_WM_UNIT_BLOCK" val="0"/>
  <p:tag name="KSO_WM_UNIT_DEC_AREA_ID" val="089031e48898477a950c4649d4aa9ed2"/>
  <p:tag name="KSO_WM_CHIP_GROUPID" val="5f2a1e1e45e1f15ec24fe435"/>
  <p:tag name="KSO_WM_CHIP_XID" val="5f2a1e1e45e1f15ec24fe436"/>
  <p:tag name="KSO_WM_CHIP_FILLAREA_FILL_RULE" val="{&quot;fill_align&quot;:&quot;cm&quot;,&quot;fill_mode&quot;:&quot;adaptive&quot;,&quot;sacle_strategy&quot;:&quot;smart&quot;}"/>
  <p:tag name="KSO_WM_ASSEMBLE_CHIP_INDEX" val="2eb7a155cbe54a34bf9f29364557be9c"/>
  <p:tag name="KSO_WM_UNIT_TEXT_FILL_FORE_SCHEMECOLOR_INDEX_BRIGHTNESS" val="0.15"/>
  <p:tag name="KSO_WM_UNIT_TEXT_FILL_FORE_SCHEMECOLOR_INDEX" val="13"/>
  <p:tag name="KSO_WM_UNIT_TEXT_FILL_TYPE" val="1"/>
  <p:tag name="KSO_WM_TEMPLATE_ASSEMBLE_XID" val="5f6c7d740ff15d9a40e78d27"/>
  <p:tag name="KSO_WM_TEMPLATE_ASSEMBLE_GROUPID" val="5f6c7d740ff15d9a40e78d27"/>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11262_1*a*1"/>
  <p:tag name="KSO_WM_TEMPLATE_CATEGORY" val="custom"/>
  <p:tag name="KSO_WM_TEMPLATE_INDEX" val="20211262"/>
  <p:tag name="KSO_WM_UNIT_LAYERLEVEL" val="1"/>
  <p:tag name="KSO_WM_TAG_VERSION" val="1.0"/>
  <p:tag name="KSO_WM_BEAUTIFY_FLAG" val="#wm#"/>
  <p:tag name="KSO_WM_UNIT_ISCONTENTSTITLE" val="0"/>
  <p:tag name="KSO_WM_UNIT_NOCLEAR" val="0"/>
  <p:tag name="KSO_WM_UNIT_VALUE" val="30"/>
  <p:tag name="KSO_WM_UNIT_TYPE" val="a"/>
  <p:tag name="KSO_WM_UNIT_INDEX" val="1"/>
  <p:tag name="KSO_WM_UNIT_ISNUMDGMTITLE" val="0"/>
  <p:tag name="KSO_WM_UNIT_PRESET_TEXT" val="单击此处&#10;编辑章节内容"/>
  <p:tag name="KSO_WM_UNIT_BLOCK" val="0"/>
  <p:tag name="KSO_WM_UNIT_DEC_AREA_ID" val="49697be153584fe190c9fe52f304dbc3"/>
  <p:tag name="KSO_WM_CHIP_GROUPID" val="5f2a2be26a8109a98fd91e48"/>
  <p:tag name="KSO_WM_CHIP_XID" val="5f2a2be26a8109a98fd91e49"/>
  <p:tag name="KSO_WM_CHIP_FILLAREA_FILL_RULE" val="{&quot;fill_align&quot;:&quot;cm&quot;,&quot;fill_mode&quot;:&quot;adaptive&quot;,&quot;sacle_strategy&quot;:&quot;smart&quot;}"/>
  <p:tag name="KSO_WM_ASSEMBLE_CHIP_INDEX" val="a040a0ce3b594e5dbe3bfa25ac12279e"/>
  <p:tag name="KSO_WM_UNIT_TEXT_FILL_FORE_SCHEMECOLOR_INDEX_BRIGHTNESS" val="0.15"/>
  <p:tag name="KSO_WM_UNIT_TEXT_FILL_FORE_SCHEMECOLOR_INDEX" val="13"/>
  <p:tag name="KSO_WM_UNIT_TEXT_FILL_TYPE" val="1"/>
  <p:tag name="KSO_WM_TEMPLATE_ASSEMBLE_XID" val="5f6c7d740ff15d9a40e78d18"/>
  <p:tag name="KSO_WM_TEMPLATE_ASSEMBLE_GROUPID" val="5f6c7d740ff15d9a40e78d18"/>
</p:tagLst>
</file>

<file path=ppt/tags/tag257.xml><?xml version="1.0" encoding="utf-8"?>
<p:tagLst xmlns:p="http://schemas.openxmlformats.org/presentationml/2006/main">
  <p:tag name="KSO_WM_UNIT_IGNORE_FIXCOLOR" val="1"/>
</p:tagLst>
</file>

<file path=ppt/tags/tag258.xml><?xml version="1.0" encoding="utf-8"?>
<p:tagLst xmlns:p="http://schemas.openxmlformats.org/presentationml/2006/main">
  <p:tag name="KSO_WM_UNIT_TYPE" val="i"/>
  <p:tag name="KSO_WM_UNIT_SUBTYPE" val="q"/>
</p:tagLst>
</file>

<file path=ppt/tags/tag259.xml><?xml version="1.0" encoding="utf-8"?>
<p:tagLst xmlns:p="http://schemas.openxmlformats.org/presentationml/2006/main">
  <p:tag name="KSO_WM_UNIT_DEFAULT_FONT" val="18;24;2"/>
  <p:tag name="KSO_WM_UNIT_BLOCK" val="0"/>
  <p:tag name="KSO_WM_UNIT_ISCONTENTSTITLE" val="0"/>
  <p:tag name="KSO_WM_UNIT_ISNUMDGMTITLE" val="0"/>
  <p:tag name="KSO_WM_UNIT_NOCLEAR" val="0"/>
  <p:tag name="KSO_WM_UNIT_VALUE" val="63"/>
  <p:tag name="KSO_WM_UNIT_HIGHLIGHT" val="0"/>
  <p:tag name="KSO_WM_UNIT_COMPATIBLE" val="0"/>
  <p:tag name="KSO_WM_UNIT_DIAGRAM_ISNUMVISUAL" val="0"/>
  <p:tag name="KSO_WM_UNIT_DIAGRAM_ISREFERUNIT" val="0"/>
  <p:tag name="KSO_WM_UNIT_TYPE" val="b"/>
  <p:tag name="KSO_WM_UNIT_INDEX" val="1"/>
  <p:tag name="KSO_WM_UNIT_ID" val="custom20211262_1*b*1"/>
  <p:tag name="KSO_WM_TEMPLATE_CATEGORY" val="custom"/>
  <p:tag name="KSO_WM_TEMPLATE_INDEX" val="20211262"/>
  <p:tag name="KSO_WM_UNIT_LAYERLEVEL" val="1"/>
  <p:tag name="KSO_WM_TAG_VERSION" val="1.0"/>
  <p:tag name="KSO_WM_BEAUTIFY_FLAG" val="#wm#"/>
  <p:tag name="KSO_WM_UNIT_PRESET_TEXT" val="单击此处输入你的副标题，文字是您思想的提炼，为了最终演示发布的良好效果，请尽量言简意赅的阐述观点。"/>
  <p:tag name="KSO_WM_CHIP_GROUPID" val="5ebe3be80ac41c4a0a525608"/>
  <p:tag name="KSO_WM_CHIP_XID" val="5ebe3be80ac41c4a0a525609"/>
  <p:tag name="KSO_WM_UNIT_DEC_AREA_ID" val="69832809210141dba7462c155c02801e"/>
  <p:tag name="KSO_WM_CHIP_FILLAREA_FILL_RULE" val="{&quot;fill_align&quot;:&quot;cm&quot;,&quot;fill_mode&quot;:&quot;adaptive&quot;,&quot;sacle_strategy&quot;:&quot;smart&quot;}"/>
  <p:tag name="KSO_WM_ASSEMBLE_CHIP_INDEX" val="02a97896cc3745eaa501b4673561bac1"/>
  <p:tag name="KSO_WM_UNIT_TEXT_FILL_FORE_SCHEMECOLOR_INDEX_BRIGHTNESS" val="0.35"/>
  <p:tag name="KSO_WM_UNIT_TEXT_FILL_FORE_SCHEMECOLOR_INDEX" val="13"/>
  <p:tag name="KSO_WM_UNIT_TEXT_FILL_TYPE" val="1"/>
  <p:tag name="KSO_WM_TEMPLATE_ASSEMBLE_XID" val="5f6c7d740ff15d9a40e78d32"/>
  <p:tag name="KSO_WM_TEMPLATE_ASSEMBLE_GROUPID" val="5f6c7d740ff15d9a40e78d3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DEFAULT_FONT" val="60;81;4"/>
  <p:tag name="KSO_WM_UNIT_BLOCK" val="0"/>
  <p:tag name="KSO_WM_UNIT_ISCONTENTSTITLE" val="0"/>
  <p:tag name="KSO_WM_UNIT_ISNUMDGMTITLE" val="0"/>
  <p:tag name="KSO_WM_UNIT_NOCLEAR" val="1"/>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211262_1*a*1"/>
  <p:tag name="KSO_WM_TEMPLATE_CATEGORY" val="custom"/>
  <p:tag name="KSO_WM_TEMPLATE_INDEX" val="20211262"/>
  <p:tag name="KSO_WM_UNIT_LAYERLEVEL" val="1"/>
  <p:tag name="KSO_WM_TAG_VERSION" val="1.0"/>
  <p:tag name="KSO_WM_BEAUTIFY_FLAG" val="#wm#"/>
  <p:tag name="KSO_WM_UNIT_PRESET_TEXT" val="谢谢观看"/>
  <p:tag name="KSO_WM_CHIP_GROUPID" val="5ebe3be80ac41c4a0a525608"/>
  <p:tag name="KSO_WM_CHIP_XID" val="5ebe3be80ac41c4a0a525609"/>
  <p:tag name="KSO_WM_UNIT_DEC_AREA_ID" val="2f30c46d671f41f581c291f4dcb6425f"/>
  <p:tag name="KSO_WM_CHIP_FILLAREA_FILL_RULE" val="{&quot;fill_align&quot;:&quot;cm&quot;,&quot;fill_mode&quot;:&quot;adaptive&quot;,&quot;sacle_strategy&quot;:&quot;smart&quot;}"/>
  <p:tag name="KSO_WM_ASSEMBLE_CHIP_INDEX" val="02a97896cc3745eaa501b4673561bac1"/>
  <p:tag name="KSO_WM_UNIT_TEXT_FILL_FORE_SCHEMECOLOR_INDEX_BRIGHTNESS" val="0.15"/>
  <p:tag name="KSO_WM_UNIT_TEXT_FILL_FORE_SCHEMECOLOR_INDEX" val="13"/>
  <p:tag name="KSO_WM_UNIT_TEXT_FILL_TYPE" val="1"/>
  <p:tag name="KSO_WM_TEMPLATE_ASSEMBLE_XID" val="5f6c7d740ff15d9a40e78d32"/>
  <p:tag name="KSO_WM_TEMPLATE_ASSEMBLE_GROUPID" val="5f6c7d740ff15d9a40e78d32"/>
</p:tagLst>
</file>

<file path=ppt/tags/tag261.xml><?xml version="1.0" encoding="utf-8"?>
<p:tagLst xmlns:p="http://schemas.openxmlformats.org/presentationml/2006/main">
  <p:tag name="KSO_WM_SLIDE_BACKGROUND_TYPE" val="general"/>
</p:tagLst>
</file>

<file path=ppt/tags/tag262.xml><?xml version="1.0" encoding="utf-8"?>
<p:tagLst xmlns:p="http://schemas.openxmlformats.org/presentationml/2006/main">
  <p:tag name="KSO_WM_SLIDE_BACKGROUND_TYPE" val="general"/>
</p:tagLst>
</file>

<file path=ppt/tags/tag263.xml><?xml version="1.0" encoding="utf-8"?>
<p:tagLst xmlns:p="http://schemas.openxmlformats.org/presentationml/2006/main">
  <p:tag name="KSO_WM_SLIDE_BACKGROUND_TYPE" val="general"/>
</p:tagLst>
</file>

<file path=ppt/tags/tag264.xml><?xml version="1.0" encoding="utf-8"?>
<p:tagLst xmlns:p="http://schemas.openxmlformats.org/presentationml/2006/main">
  <p:tag name="KSO_WM_SLIDE_BACKGROUND_TYPE" val="general"/>
</p:tagLst>
</file>

<file path=ppt/tags/tag265.xml><?xml version="1.0" encoding="utf-8"?>
<p:tagLst xmlns:p="http://schemas.openxmlformats.org/presentationml/2006/main">
  <p:tag name="KSO_WM_SLIDE_BACKGROUND_TYPE" val="general"/>
</p:tagLst>
</file>

<file path=ppt/tags/tag266.xml><?xml version="1.0" encoding="utf-8"?>
<p:tagLst xmlns:p="http://schemas.openxmlformats.org/presentationml/2006/main">
  <p:tag name="KSO_WM_UNIT_IGNORE_FIXCOLOR" val="1"/>
  <p:tag name="KSO_WM_UNIT_TYPE" val="i"/>
  <p:tag name="KSO_WM_UNIT_SUBTYPE" val="h"/>
  <p:tag name="KSO_WM_SLIDE_BACKGROUND_TYPE" val="frame"/>
</p:tagLst>
</file>

<file path=ppt/tags/tag267.xml><?xml version="1.0" encoding="utf-8"?>
<p:tagLst xmlns:p="http://schemas.openxmlformats.org/presentationml/2006/main">
  <p:tag name="KSO_WM_SLIDE_BACKGROUND_TYPE" val="frame"/>
</p:tagLst>
</file>

<file path=ppt/tags/tag268.xml><?xml version="1.0" encoding="utf-8"?>
<p:tagLst xmlns:p="http://schemas.openxmlformats.org/presentationml/2006/main">
  <p:tag name="KSO_WM_SLIDE_BACKGROUND_TYPE" val="frame"/>
</p:tagLst>
</file>

<file path=ppt/tags/tag269.xml><?xml version="1.0" encoding="utf-8"?>
<p:tagLst xmlns:p="http://schemas.openxmlformats.org/presentationml/2006/main">
  <p:tag name="KSO_WM_SLIDE_BACKGROUND_TYPE" val="frame"/>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SLIDE_BACKGROUND_TYPE" val="frame"/>
</p:tagLst>
</file>

<file path=ppt/tags/tag271.xml><?xml version="1.0" encoding="utf-8"?>
<p:tagLst xmlns:p="http://schemas.openxmlformats.org/presentationml/2006/main">
  <p:tag name="KSO_WM_SLIDE_BACKGROUND_TYPE" val="frame"/>
</p:tagLst>
</file>

<file path=ppt/tags/tag272.xml><?xml version="1.0" encoding="utf-8"?>
<p:tagLst xmlns:p="http://schemas.openxmlformats.org/presentationml/2006/main">
  <p:tag name="KSO_WM_SLIDE_BACKGROUND_TYPE" val="frame"/>
</p:tagLst>
</file>

<file path=ppt/tags/tag273.xml><?xml version="1.0" encoding="utf-8"?>
<p:tagLst xmlns:p="http://schemas.openxmlformats.org/presentationml/2006/main">
  <p:tag name="KSO_WM_SLIDE_BACKGROUND_TYPE" val="frame"/>
</p:tagLst>
</file>

<file path=ppt/tags/tag274.xml><?xml version="1.0" encoding="utf-8"?>
<p:tagLst xmlns:p="http://schemas.openxmlformats.org/presentationml/2006/main">
  <p:tag name="KSO_WM_UNIT_IGNORE_FIXCOLOR" val="1"/>
  <p:tag name="KSO_WM_UNIT_TYPE" val="i"/>
  <p:tag name="KSO_WM_UNIT_SUBTYPE" val="h"/>
  <p:tag name="KSO_WM_SLIDE_BACKGROUND_TYPE" val="leftRight"/>
</p:tagLst>
</file>

<file path=ppt/tags/tag275.xml><?xml version="1.0" encoding="utf-8"?>
<p:tagLst xmlns:p="http://schemas.openxmlformats.org/presentationml/2006/main">
  <p:tag name="KSO_WM_SLIDE_BACKGROUND_TYPE" val="leftRight"/>
</p:tagLst>
</file>

<file path=ppt/tags/tag276.xml><?xml version="1.0" encoding="utf-8"?>
<p:tagLst xmlns:p="http://schemas.openxmlformats.org/presentationml/2006/main">
  <p:tag name="KSO_WM_SLIDE_BACKGROUND_TYPE" val="leftRight"/>
</p:tagLst>
</file>

<file path=ppt/tags/tag277.xml><?xml version="1.0" encoding="utf-8"?>
<p:tagLst xmlns:p="http://schemas.openxmlformats.org/presentationml/2006/main">
  <p:tag name="KSO_WM_SLIDE_BACKGROUND_TYPE" val="leftRight"/>
</p:tagLst>
</file>

<file path=ppt/tags/tag278.xml><?xml version="1.0" encoding="utf-8"?>
<p:tagLst xmlns:p="http://schemas.openxmlformats.org/presentationml/2006/main">
  <p:tag name="KSO_WM_SLIDE_BACKGROUND_TYPE" val="leftRight"/>
</p:tagLst>
</file>

<file path=ppt/tags/tag279.xml><?xml version="1.0" encoding="utf-8"?>
<p:tagLst xmlns:p="http://schemas.openxmlformats.org/presentationml/2006/main">
  <p:tag name="KSO_WM_SLIDE_BACKGROUND_TYPE" val="leftRight"/>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SLIDE_BACKGROUND_TYPE" val="leftRight"/>
</p:tagLst>
</file>

<file path=ppt/tags/tag281.xml><?xml version="1.0" encoding="utf-8"?>
<p:tagLst xmlns:p="http://schemas.openxmlformats.org/presentationml/2006/main">
  <p:tag name="KSO_WM_SLIDE_BACKGROUND_TYPE" val="leftRight"/>
</p:tagLst>
</file>

<file path=ppt/tags/tag282.xml><?xml version="1.0" encoding="utf-8"?>
<p:tagLst xmlns:p="http://schemas.openxmlformats.org/presentationml/2006/main">
  <p:tag name="KSO_WM_SLIDE_BACKGROUND_TYPE" val="leftRight"/>
</p:tagLst>
</file>

<file path=ppt/tags/tag283.xml><?xml version="1.0" encoding="utf-8"?>
<p:tagLst xmlns:p="http://schemas.openxmlformats.org/presentationml/2006/main">
  <p:tag name="KSO_WM_UNIT_IGNORE_FIXCOLOR" val="1"/>
  <p:tag name="KSO_WM_UNIT_TYPE" val="i"/>
  <p:tag name="KSO_WM_UNIT_SUBTYPE" val="h"/>
  <p:tag name="KSO_WM_SLIDE_BACKGROUND_TYPE" val="topBottom"/>
</p:tagLst>
</file>

<file path=ppt/tags/tag284.xml><?xml version="1.0" encoding="utf-8"?>
<p:tagLst xmlns:p="http://schemas.openxmlformats.org/presentationml/2006/main">
  <p:tag name="KSO_WM_SLIDE_BACKGROUND_TYPE" val="topBottom"/>
</p:tagLst>
</file>

<file path=ppt/tags/tag285.xml><?xml version="1.0" encoding="utf-8"?>
<p:tagLst xmlns:p="http://schemas.openxmlformats.org/presentationml/2006/main">
  <p:tag name="KSO_WM_SLIDE_BACKGROUND_TYPE" val="topBottom"/>
</p:tagLst>
</file>

<file path=ppt/tags/tag286.xml><?xml version="1.0" encoding="utf-8"?>
<p:tagLst xmlns:p="http://schemas.openxmlformats.org/presentationml/2006/main">
  <p:tag name="KSO_WM_SLIDE_BACKGROUND_TYPE" val="topBottom"/>
</p:tagLst>
</file>

<file path=ppt/tags/tag287.xml><?xml version="1.0" encoding="utf-8"?>
<p:tagLst xmlns:p="http://schemas.openxmlformats.org/presentationml/2006/main">
  <p:tag name="KSO_WM_SLIDE_BACKGROUND_TYPE" val="topBottom"/>
</p:tagLst>
</file>

<file path=ppt/tags/tag288.xml><?xml version="1.0" encoding="utf-8"?>
<p:tagLst xmlns:p="http://schemas.openxmlformats.org/presentationml/2006/main">
  <p:tag name="KSO_WM_SLIDE_BACKGROUND_TYPE" val="topBottom"/>
</p:tagLst>
</file>

<file path=ppt/tags/tag289.xml><?xml version="1.0" encoding="utf-8"?>
<p:tagLst xmlns:p="http://schemas.openxmlformats.org/presentationml/2006/main">
  <p:tag name="KSO_WM_SLIDE_BACKGROUND_TYPE" val="topBotto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SLIDE_BACKGROUND_TYPE" val="topBottom"/>
</p:tagLst>
</file>

<file path=ppt/tags/tag291.xml><?xml version="1.0" encoding="utf-8"?>
<p:tagLst xmlns:p="http://schemas.openxmlformats.org/presentationml/2006/main">
  <p:tag name="KSO_WM_SLIDE_BACKGROUND_TYPE" val="topBottom"/>
</p:tagLst>
</file>

<file path=ppt/tags/tag292.xml><?xml version="1.0" encoding="utf-8"?>
<p:tagLst xmlns:p="http://schemas.openxmlformats.org/presentationml/2006/main">
  <p:tag name="KSO_WM_SLIDE_BACKGROUND_TYPE" val="bottomTop"/>
</p:tagLst>
</file>

<file path=ppt/tags/tag293.xml><?xml version="1.0" encoding="utf-8"?>
<p:tagLst xmlns:p="http://schemas.openxmlformats.org/presentationml/2006/main">
  <p:tag name="KSO_WM_SLIDE_BACKGROUND_TYPE" val="bottomTop"/>
</p:tagLst>
</file>

<file path=ppt/tags/tag294.xml><?xml version="1.0" encoding="utf-8"?>
<p:tagLst xmlns:p="http://schemas.openxmlformats.org/presentationml/2006/main">
  <p:tag name="KSO_WM_SLIDE_BACKGROUND_TYPE" val="bottomTop"/>
</p:tagLst>
</file>

<file path=ppt/tags/tag295.xml><?xml version="1.0" encoding="utf-8"?>
<p:tagLst xmlns:p="http://schemas.openxmlformats.org/presentationml/2006/main">
  <p:tag name="KSO_WM_SLIDE_BACKGROUND_TYPE" val="bottomTop"/>
</p:tagLst>
</file>

<file path=ppt/tags/tag296.xml><?xml version="1.0" encoding="utf-8"?>
<p:tagLst xmlns:p="http://schemas.openxmlformats.org/presentationml/2006/main">
  <p:tag name="KSO_WM_SLIDE_BACKGROUND_TYPE" val="bottomTop"/>
</p:tagLst>
</file>

<file path=ppt/tags/tag297.xml><?xml version="1.0" encoding="utf-8"?>
<p:tagLst xmlns:p="http://schemas.openxmlformats.org/presentationml/2006/main">
  <p:tag name="KSO_WM_SLIDE_BACKGROUND_TYPE" val="bottomTop"/>
</p:tagLst>
</file>

<file path=ppt/tags/tag298.xml><?xml version="1.0" encoding="utf-8"?>
<p:tagLst xmlns:p="http://schemas.openxmlformats.org/presentationml/2006/main">
  <p:tag name="KSO_WM_UNIT_IGNORE_FIXCOLOR" val="1"/>
  <p:tag name="KSO_WM_UNIT_TYPE" val="i"/>
  <p:tag name="KSO_WM_UNIT_SUBTYPE" val="h"/>
  <p:tag name="KSO_WM_SLIDE_BACKGROUND_TYPE" val="navigation"/>
</p:tagLst>
</file>

<file path=ppt/tags/tag299.xml><?xml version="1.0" encoding="utf-8"?>
<p:tagLst xmlns:p="http://schemas.openxmlformats.org/presentationml/2006/main">
  <p:tag name="KSO_WM_SLIDE_BACKGROUND_TYPE" val="navigation"/>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SLIDE_BACKGROUND_TYPE" val="navigation"/>
</p:tagLst>
</file>

<file path=ppt/tags/tag301.xml><?xml version="1.0" encoding="utf-8"?>
<p:tagLst xmlns:p="http://schemas.openxmlformats.org/presentationml/2006/main">
  <p:tag name="KSO_WM_SLIDE_BACKGROUND_TYPE" val="navigation"/>
</p:tagLst>
</file>

<file path=ppt/tags/tag302.xml><?xml version="1.0" encoding="utf-8"?>
<p:tagLst xmlns:p="http://schemas.openxmlformats.org/presentationml/2006/main">
  <p:tag name="KSO_WM_SLIDE_BACKGROUND_TYPE" val="navigation"/>
</p:tagLst>
</file>

<file path=ppt/tags/tag303.xml><?xml version="1.0" encoding="utf-8"?>
<p:tagLst xmlns:p="http://schemas.openxmlformats.org/presentationml/2006/main">
  <p:tag name="KSO_WM_SLIDE_BACKGROUND_TYPE" val="navigation"/>
</p:tagLst>
</file>

<file path=ppt/tags/tag304.xml><?xml version="1.0" encoding="utf-8"?>
<p:tagLst xmlns:p="http://schemas.openxmlformats.org/presentationml/2006/main">
  <p:tag name="KSO_WM_SLIDE_BACKGROUND_TYPE" val="navigation"/>
</p:tagLst>
</file>

<file path=ppt/tags/tag305.xml><?xml version="1.0" encoding="utf-8"?>
<p:tagLst xmlns:p="http://schemas.openxmlformats.org/presentationml/2006/main">
  <p:tag name="KSO_WM_SLIDE_BACKGROUND_TYPE" val="navigation"/>
</p:tagLst>
</file>

<file path=ppt/tags/tag306.xml><?xml version="1.0" encoding="utf-8"?>
<p:tagLst xmlns:p="http://schemas.openxmlformats.org/presentationml/2006/main">
  <p:tag name="KSO_WM_SLIDE_BACKGROUND_TYPE" val="navigation"/>
</p:tagLst>
</file>

<file path=ppt/tags/tag307.xml><?xml version="1.0" encoding="utf-8"?>
<p:tagLst xmlns:p="http://schemas.openxmlformats.org/presentationml/2006/main">
  <p:tag name="KSO_WM_SLIDE_BACKGROUND_TYPE" val="navigation"/>
</p:tagLst>
</file>

<file path=ppt/tags/tag308.xml><?xml version="1.0" encoding="utf-8"?>
<p:tagLst xmlns:p="http://schemas.openxmlformats.org/presentationml/2006/main">
  <p:tag name="KSO_WM_SLIDE_BACKGROUND_TYPE" val="navigation"/>
</p:tagLst>
</file>

<file path=ppt/tags/tag309.xml><?xml version="1.0" encoding="utf-8"?>
<p:tagLst xmlns:p="http://schemas.openxmlformats.org/presentationml/2006/main">
  <p:tag name="KSO_WM_UNIT_IGNORE_FIXCOLOR" val="1"/>
  <p:tag name="KSO_WM_UNIT_TYPE" val="i"/>
  <p:tag name="KSO_WM_UNIT_SUBTYPE" val="h"/>
  <p:tag name="KSO_WM_SLIDE_BACKGROUND_TYPE" val="belt"/>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SLIDE_BACKGROUND_TYPE" val="belt"/>
</p:tagLst>
</file>

<file path=ppt/tags/tag311.xml><?xml version="1.0" encoding="utf-8"?>
<p:tagLst xmlns:p="http://schemas.openxmlformats.org/presentationml/2006/main">
  <p:tag name="KSO_WM_SLIDE_BACKGROUND_TYPE" val="belt"/>
</p:tagLst>
</file>

<file path=ppt/tags/tag312.xml><?xml version="1.0" encoding="utf-8"?>
<p:tagLst xmlns:p="http://schemas.openxmlformats.org/presentationml/2006/main">
  <p:tag name="KSO_WM_SLIDE_BACKGROUND_TYPE" val="belt"/>
</p:tagLst>
</file>

<file path=ppt/tags/tag313.xml><?xml version="1.0" encoding="utf-8"?>
<p:tagLst xmlns:p="http://schemas.openxmlformats.org/presentationml/2006/main">
  <p:tag name="KSO_WM_SLIDE_BACKGROUND_TYPE" val="belt"/>
</p:tagLst>
</file>

<file path=ppt/tags/tag314.xml><?xml version="1.0" encoding="utf-8"?>
<p:tagLst xmlns:p="http://schemas.openxmlformats.org/presentationml/2006/main">
  <p:tag name="KSO_WM_SLIDE_BACKGROUND_TYPE" val="belt"/>
</p:tagLst>
</file>

<file path=ppt/tags/tag315.xml><?xml version="1.0" encoding="utf-8"?>
<p:tagLst xmlns:p="http://schemas.openxmlformats.org/presentationml/2006/main">
  <p:tag name="KSO_WM_SLIDE_BACKGROUND_TYPE" val="belt"/>
</p:tagLst>
</file>

<file path=ppt/tags/tag316.xml><?xml version="1.0" encoding="utf-8"?>
<p:tagLst xmlns:p="http://schemas.openxmlformats.org/presentationml/2006/main">
  <p:tag name="KSO_WM_SLIDE_BACKGROUND_TYPE" val="belt"/>
</p:tagLst>
</file>

<file path=ppt/tags/tag317.xml><?xml version="1.0" encoding="utf-8"?>
<p:tagLst xmlns:p="http://schemas.openxmlformats.org/presentationml/2006/main">
  <p:tag name="KSO_WM_TEMPLATE_CATEGORY" val="custom"/>
  <p:tag name="KSO_WM_TEMPLATE_INDEX" val="20204247"/>
</p:tagLst>
</file>

<file path=ppt/tags/tag318.xml><?xml version="1.0" encoding="utf-8"?>
<p:tagLst xmlns:p="http://schemas.openxmlformats.org/presentationml/2006/main">
  <p:tag name="KSO_WM_TEMPLATE_CATEGORY" val="custom"/>
  <p:tag name="KSO_WM_TEMPLATE_INDEX" val="20204247"/>
</p:tagLst>
</file>

<file path=ppt/tags/tag319.xml><?xml version="1.0" encoding="utf-8"?>
<p:tagLst xmlns:p="http://schemas.openxmlformats.org/presentationml/2006/main">
  <p:tag name="KSO_WM_BEAUTIFY_FLAG" val="#wm#"/>
  <p:tag name="KSO_WM_TAG_VERSION" val="1.0"/>
  <p:tag name="KSO_WM_TEMPLATE_CATEGORY" val="custom"/>
  <p:tag name="KSO_WM_TEMPLATE_INDEX" val="20204247"/>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247_1*i*1"/>
  <p:tag name="KSO_WM_TEMPLATE_CATEGORY" val="custom"/>
  <p:tag name="KSO_WM_TEMPLATE_INDEX" val="20204247"/>
  <p:tag name="KSO_WM_UNIT_LAYERLEVEL" val="1"/>
  <p:tag name="KSO_WM_TAG_VERSION" val="1.0"/>
  <p:tag name="KSO_WM_BEAUTIFY_FLAG" val="#wm#"/>
  <p:tag name="KSO_WM_UNIT_BLOCK" val="0"/>
  <p:tag name="KSO_WM_UNIT_SM_LIMIT_TYPE" val="3"/>
  <p:tag name="KSO_WM_UNIT_DEC_AREA_ID" val="de59bf41d77544d1ad4475565176f4cc"/>
  <p:tag name="KSO_WM_UNIT_DECORATE_INFO" val="{&quot;DecorateInfoH&quot;:{&quot;IsAbs&quot;:true},&quot;DecorateInfoW&quot;:{&quot;IsAbs&quot;:false},&quot;DecorateInfoX&quot;:{&quot;IsAbs&quot;:true,&quot;Pos&quot;:0},&quot;DecorateInfoY&quot;:{&quot;IsAbs&quot;:true,&quot;Pos&quot;:0},&quot;ReferentInfo&quot;:{&quot;Id&quot;:&quot;089031e48898477a950c4649d4aa9ed2&quot;,&quot;X&quot;:{&quot;Pos&quot;:0},&quot;Y&quot;:{&quot;Pos&quot;:2}},&quot;whChangeMode&quot;:0}"/>
  <p:tag name="KSO_WM_CHIP_GROUPID" val="5f2a1e1e45e1f15ec24fe435"/>
  <p:tag name="KSO_WM_CHIP_XID" val="5f2a1e1e45e1f15ec24fe436"/>
  <p:tag name="KSO_WM_CHIP_FILLAREA_FILL_RULE" val="{&quot;fill_align&quot;:&quot;cm&quot;,&quot;fill_mode&quot;:&quot;adaptive&quot;,&quot;sacle_strategy&quot;:&quot;smart&quot;}"/>
  <p:tag name="KSO_WM_UNIT_DEC_SUPPORTCHANGEPIC" val="0"/>
  <p:tag name="KSO_WM_UNIT_DEC_CHANGEPICRESERVED" val="0"/>
  <p:tag name="KSO_WM_ASSEMBLE_CHIP_INDEX" val="2eb7a155cbe54a34bf9f29364557be9c"/>
  <p:tag name="KSO_WM_UNIT_LINE_FORE_SCHEMECOLOR_INDEX_BRIGHTNESS" val="0.25"/>
  <p:tag name="KSO_WM_UNIT_LINE_FORE_SCHEMECOLOR_INDEX" val="13"/>
  <p:tag name="KSO_WM_UNIT_LINE_FILL_TYPE" val="2"/>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247_1*a*1"/>
  <p:tag name="KSO_WM_TEMPLATE_CATEGORY" val="custom"/>
  <p:tag name="KSO_WM_TEMPLATE_INDEX" val="20204247"/>
  <p:tag name="KSO_WM_UNIT_LAYERLEVEL" val="1"/>
  <p:tag name="KSO_WM_TAG_VERSION" val="1.0"/>
  <p:tag name="KSO_WM_BEAUTIFY_FLAG" val="#wm#"/>
  <p:tag name="KSO_WM_UNIT_ISCONTENTSTITLE" val="0"/>
  <p:tag name="KSO_WM_UNIT_NOCLEAR" val="0"/>
  <p:tag name="KSO_WM_UNIT_VALUE" val="14"/>
  <p:tag name="KSO_WM_UNIT_TYPE" val="a"/>
  <p:tag name="KSO_WM_UNIT_INDEX" val="1"/>
  <p:tag name="KSO_WM_UNIT_ISNUMDGMTITLE" val="0"/>
  <p:tag name="KSO_WM_UNIT_PRESET_TEXT" val="儿童安全教育培训"/>
  <p:tag name="KSO_WM_UNIT_BLOCK" val="0"/>
  <p:tag name="KSO_WM_UNIT_DEC_AREA_ID" val="089031e48898477a950c4649d4aa9ed2"/>
  <p:tag name="KSO_WM_CHIP_GROUPID" val="5f2a1e1e45e1f15ec24fe435"/>
  <p:tag name="KSO_WM_CHIP_XID" val="5f2a1e1e45e1f15ec24fe436"/>
  <p:tag name="KSO_WM_CHIP_FILLAREA_FILL_RULE" val="{&quot;fill_align&quot;:&quot;cm&quot;,&quot;fill_mode&quot;:&quot;adaptive&quot;,&quot;sacle_strategy&quot;:&quot;smart&quot;}"/>
  <p:tag name="KSO_WM_ASSEMBLE_CHIP_INDEX" val="2eb7a155cbe54a34bf9f29364557be9c"/>
  <p:tag name="KSO_WM_UNIT_TEXT_FILL_FORE_SCHEMECOLOR_INDEX_BRIGHTNESS" val="0.15"/>
  <p:tag name="KSO_WM_UNIT_TEXT_FILL_FORE_SCHEMECOLOR_INDEX" val="13"/>
  <p:tag name="KSO_WM_UNIT_TEXT_FILL_TYPE" val="1"/>
</p:tagLst>
</file>

<file path=ppt/tags/tag322.xml><?xml version="1.0" encoding="utf-8"?>
<p:tagLst xmlns:p="http://schemas.openxmlformats.org/presentationml/2006/main">
  <p:tag name="KSO_WM_BEAUTIFY_FLAG" val="#wm#"/>
  <p:tag name="KSO_WM_TEMPLATE_CATEGORY" val="custom"/>
  <p:tag name="KSO_WM_TEMPLATE_INDEX" val="20204247"/>
  <p:tag name="KSO_WM_CHIP_INFOS" val="{&quot;layout_type&quot;:&quot;forleft&quot;,&quot;slide_type&quot;:[&quot;title&quot;],&quot;aspect_ratio&quot;:&quot;16:9&quot;}"/>
  <p:tag name="KSO_WM_CHIP_XID" val="5ebe041a0ac41c4a0a52557b"/>
  <p:tag name="KSO_WM_CHIP_FILLPROP" val="[[{&quot;fill_id&quot;:&quot;d4089bcb58db42069348158c66880bc0&quot;,&quot;fill_align&quot;:&quot;cm&quot;,&quot;text_align&quot;:&quot;lm&quot;,&quot;text_direction&quot;:&quot;horizontal&quot;,&quot;chip_types&quot;:[&quot;text&quot;,&quot;header&quot;]}]]"/>
  <p:tag name="KSO_WM_SLIDE_ID" val="custom20204247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SLIDE_SIZE" val="380*460"/>
  <p:tag name="KSO_WM_SLIDE_POSITION" val="60*39"/>
  <p:tag name="KSO_WM_TAG_VERSION" val="1.0"/>
  <p:tag name="KSO_WM_SLIDE_LAYOUT" val="a"/>
  <p:tag name="KSO_WM_SLIDE_LAYOUT_CNT" val="1"/>
  <p:tag name="KSO_WM_CHIP_GROUPID" val="5ebf6661ddc3daf3fef3f760"/>
  <p:tag name="KSO_WM_SLIDE_LAYOUT_INFO" val="{&quot;id&quot;:&quot;2020-09-24T19:05:41&quot;,&quot;margin&quot;:{&quot;bottom&quot;:7.4647703170776367,&quot;left&quot;:2.1176183223724365,&quot;right&quot;:18.345256805419922,&quot;top&quot;:6.4556212425231934},&quot;type&quot;:0}"/>
  <p:tag name="KSO_WM_SLIDE_BK_DARK_LIGHT" val="2"/>
  <p:tag name="KSO_WM_SLIDE_BACKGROUND_TYPE" val="general"/>
  <p:tag name="KSO_WM_SLIDE_SUPPORT_FEATURE_TYPE" val="0"/>
  <p:tag name="KSO_WM_TEMPLATE_MASTER_THUMB_INDEX" val="13"/>
  <p:tag name="KSO_WM_TEMPLATE_ASSEMBLE_XID" val="5f6c7d740ff15d9a40e78d27"/>
  <p:tag name="KSO_WM_TEMPLATE_ASSEMBLE_GROUPID" val="5f6c7d740ff15d9a40e78d27"/>
  <p:tag name="KSO_WM_TEMPLATE_THUMBS_INDEX" val="1、7、8、9、10、47"/>
  <p:tag name="KSO_WM_SPECIAL_SOURCE" val="bdnull"/>
</p:tagLst>
</file>

<file path=ppt/tags/tag323.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673_1*i*1"/>
  <p:tag name="KSO_WM_TEMPLATE_CATEGORY" val="diagram"/>
  <p:tag name="KSO_WM_TEMPLATE_INDEX" val="20213673"/>
  <p:tag name="KSO_WM_UNIT_LAYERLEVEL" val="1"/>
  <p:tag name="KSO_WM_TAG_VERSION" val="1.0"/>
  <p:tag name="KSO_WM_BEAUTIFY_FLAG" val="#wm#"/>
  <p:tag name="KSO_WM_UNIT_BLOCK" val="0"/>
  <p:tag name="KSO_WM_UNIT_SM_LIMIT_TYPE" val="2"/>
  <p:tag name="KSO_WM_UNIT_DEC_AREA_ID" val="77a68b76df7a44bd8803cebad9e0ff01"/>
  <p:tag name="KSO_WM_UNIT_DECORATE_INFO" val="{&quot;DecorateInfoH&quot;:{&quot;IsAbs&quot;:false},&quot;DecorateInfoW&quot;:{&quot;IsAbs&quot;:false},&quot;DecorateInfoX&quot;:{&quot;IsAbs&quot;:false,&quot;Pos&quot;:1},&quot;DecorateInfoY&quot;:{&quot;IsAbs&quot;:false,&quot;Pos&quot;:1},&quot;ReferentInfo&quot;:{&quot;Id&quot;:&quot;c5974a3a47a7438db28ffdaeb587b99c&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50"/>
  <p:tag name="KSO_WM_TEMPLATE_ASSEMBLE_XID" val="60656eb54054ed1e2fb7fe8f"/>
  <p:tag name="KSO_WM_TEMPLATE_ASSEMBLE_GROUPID" val="60656eb54054ed1e2fb7fe8f"/>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673_1*i*2"/>
  <p:tag name="KSO_WM_TEMPLATE_CATEGORY" val="diagram"/>
  <p:tag name="KSO_WM_TEMPLATE_INDEX" val="20213673"/>
  <p:tag name="KSO_WM_UNIT_LAYERLEVEL" val="1"/>
  <p:tag name="KSO_WM_TAG_VERSION" val="1.0"/>
  <p:tag name="KSO_WM_BEAUTIFY_FLAG" val="#wm#"/>
  <p:tag name="KSO_WM_UNIT_BLOCK" val="0"/>
  <p:tag name="KSO_WM_UNIT_SM_LIMIT_TYPE" val="0"/>
  <p:tag name="KSO_WM_UNIT_DEC_AREA_ID" val="f8361c95c6a14706b337364fb1f6f01e"/>
  <p:tag name="KSO_WM_UNIT_DECORATE_INFO" val="{&quot;DecorateInfoH&quot;:{&quot;IsAbs&quot;:true},&quot;DecorateInfoW&quot;:{&quot;IsAbs&quot;:true},&quot;DecorateInfoX&quot;:{&quot;IsAbs&quot;:true,&quot;Pos&quot;:0},&quot;DecorateInfoY&quot;:{&quot;IsAbs&quot;:true,&quot;Pos&quot;:0},&quot;ReferentInfo&quot;:{&quot;Id&quot;:&quot;c5974a3a47a7438db28ffdaeb587b99c&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6eb54054ed1e2fb7fe8f"/>
  <p:tag name="KSO_WM_TEMPLATE_ASSEMBLE_GROUPID" val="60656eb54054ed1e2fb7fe8f"/>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673_1*i*3"/>
  <p:tag name="KSO_WM_TEMPLATE_CATEGORY" val="diagram"/>
  <p:tag name="KSO_WM_TEMPLATE_INDEX" val="20213673"/>
  <p:tag name="KSO_WM_UNIT_LAYERLEVEL" val="1"/>
  <p:tag name="KSO_WM_TAG_VERSION" val="1.0"/>
  <p:tag name="KSO_WM_BEAUTIFY_FLAG" val="#wm#"/>
  <p:tag name="KSO_WM_UNIT_BLOCK" val="0"/>
  <p:tag name="KSO_WM_UNIT_SM_LIMIT_TYPE" val="0"/>
  <p:tag name="KSO_WM_UNIT_DEC_AREA_ID" val="78eaa76c012f411782417439eb047a85"/>
  <p:tag name="KSO_WM_UNIT_DECORATE_INFO" val="{&quot;DecorateInfoH&quot;:{&quot;IsAbs&quot;:true},&quot;DecorateInfoW&quot;:{&quot;IsAbs&quot;:true},&quot;DecorateInfoX&quot;:{&quot;IsAbs&quot;:true,&quot;Pos&quot;:2},&quot;DecorateInfoY&quot;:{&quot;IsAbs&quot;:true,&quot;Pos&quot;:2},&quot;ReferentInfo&quot;:{&quot;Id&quot;:&quot;c5974a3a47a7438db28ffdaeb587b99c&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60656eb54054ed1e2fb7fe8f"/>
  <p:tag name="KSO_WM_TEMPLATE_ASSEMBLE_GROUPID" val="60656eb54054ed1e2fb7fe8f"/>
</p:tagLst>
</file>

<file path=ppt/tags/tag327.xml><?xml version="1.0" encoding="utf-8"?>
<p:tagLst xmlns:p="http://schemas.openxmlformats.org/presentationml/2006/main">
  <p:tag name="KSO_WM_BEAUTIFY_FLAG" val="#wm#"/>
  <p:tag name="KSO_WM_TEMPLATE_CATEGORY" val="diagram"/>
  <p:tag name="KSO_WM_TEMPLATE_INDEX" val="20213673"/>
  <p:tag name="KSO_WM_SLIDE_ID" val="diagram2021367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SLIDE_LAYOUT" val="a_f"/>
  <p:tag name="KSO_WM_SLIDE_LAYOUT_CNT" val="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1-04-01T15:14:58&quot;,&quot;maxSize&quot;:{&quot;size1&quot;:31.100000000000001},&quot;minSize&quot;:{&quot;size1&quot;:20},&quot;normalSize&quot;:{&quot;size1&quot;:22.199999999999999},&quot;subLayout&quot;:[{&quot;id&quot;:&quot;2021-04-01T15:14:58&quot;,&quot;margin&quot;:{&quot;bottom&quot;:0.21199998259544373,&quot;left&quot;:1.6929999589920044,&quot;right&quot;:1.6929999589920044,&quot;top&quot;:1.6929999589920044},&quot;type&quot;:0},{&quot;id&quot;:&quot;2021-04-01T15:14:58&quot;,&quot;margin&quot;:{&quot;bottom&quot;:2.1170001029968262,&quot;left&quot;:5.5029997825622559,&quot;right&quot;:5.5029997825622559,&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picture_toward&quot;:0,&quot;picture_dockside&quot;:[],&quot;fill_id&quot;:&quot;f4e552a498f24ec88a7a49012f3332fe&quot;,&quot;fill_align&quot;:&quot;ct&quot;,&quot;chip_types&quot;:[&quot;header&quot;]},{&quot;text_align&quot;:&quot;lm&quot;,&quot;text_direction&quot;:&quot;horizontal&quot;,&quot;support_features&quot;:[&quot;collage&quot;],&quot;support_big_font&quot;:false,&quot;picture_toward&quot;:0,&quot;picture_dockside&quot;:[],&quot;fill_id&quot;:&quot;174da224636a4d3fbb0d51f2ce0d7c1d&quot;,&quot;fill_align&quot;:&quot;cm&quot;,&quot;chip_types&quot;:[&quot;pictext&quot;,&quot;text&quot;,&quot;picture&quot;,&quot;table&quot;,&quot;video&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0"/>
  <p:tag name="KSO_WM_TEMPLATE_ASSEMBLE_XID" val="60656eb54054ed1e2fb7fe8f"/>
  <p:tag name="KSO_WM_TEMPLATE_ASSEMBLE_GROUPID" val="60656eb54054ed1e2fb7fe8f"/>
  <p:tag name="KSO_WM_SPECIAL_SOURCE" val="bdnull"/>
</p:tagLst>
</file>

<file path=ppt/tags/tag328.xml><?xml version="1.0" encoding="utf-8"?>
<p:tagLst xmlns:p="http://schemas.openxmlformats.org/presentationml/2006/main">
  <p:tag name="KSO_WM_UNIT_TABLE_BEAUTIFY" val="smartTable{d27d45f9-6f66-4d84-842c-1d0636734e60}"/>
  <p:tag name="TABLE_ENDDRAG_ORIGIN_RECT" val="367*120"/>
  <p:tag name="TABLE_ENDDRAG_RECT" val="37*53*367*120"/>
</p:tagLst>
</file>

<file path=ppt/tags/tag329.xml><?xml version="1.0" encoding="utf-8"?>
<p:tagLst xmlns:p="http://schemas.openxmlformats.org/presentationml/2006/main">
  <p:tag name="KSO_WM_UNIT_TABLE_BEAUTIFY" val="smartTable{d27d45f9-6f66-4d84-842c-1d0636734e60}"/>
  <p:tag name="TABLE_ENDDRAG_ORIGIN_RECT" val="367*120"/>
  <p:tag name="TABLE_ENDDRAG_RECT" val="37*53*367*12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31.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32.xml><?xml version="1.0" encoding="utf-8"?>
<p:tagLst xmlns:p="http://schemas.openxmlformats.org/presentationml/2006/main">
  <p:tag name="KSO_WM_UNIT_TABLE_BEAUTIFY" val="smartTable{a4569575-b7b3-49ff-b64b-1da977ee35cd}"/>
  <p:tag name="TABLE_ENDDRAG_ORIGIN_RECT" val="960*103"/>
  <p:tag name="TABLE_ENDDRAG_RECT" val="0*236*960*103"/>
</p:tagLst>
</file>

<file path=ppt/tags/tag333.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34.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35.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36.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37.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38.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39.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41.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42.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43.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44.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45.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344_1*i*1"/>
  <p:tag name="KSO_WM_TEMPLATE_CATEGORY" val="diagram"/>
  <p:tag name="KSO_WM_TEMPLATE_INDEX" val="20209344"/>
  <p:tag name="KSO_WM_UNIT_LAYERLEVEL" val="1"/>
  <p:tag name="KSO_WM_TAG_VERSION" val="1.0"/>
  <p:tag name="KSO_WM_BEAUTIFY_FLAG" val="#wm#"/>
  <p:tag name="KSO_WM_UNIT_BLOCK" val="0"/>
  <p:tag name="KSO_WM_UNIT_SM_LIMIT_TYPE" val="2"/>
  <p:tag name="KSO_WM_UNIT_DEC_AREA_ID" val="21332f97fbba4e12806446ed40358a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cbcf1a758c1ec0b708d3e"/>
  <p:tag name="KSO_WM_CHIP_XID" val="5eecbcf1a758c1ec0b708d3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e8c4054ed1e2fb7fb36"/>
  <p:tag name="KSO_WM_TEMPLATE_ASSEMBLE_GROUPID" val="60656e8c4054ed1e2fb7fb36"/>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344_1*i*2"/>
  <p:tag name="KSO_WM_TEMPLATE_CATEGORY" val="diagram"/>
  <p:tag name="KSO_WM_TEMPLATE_INDEX" val="20209344"/>
  <p:tag name="KSO_WM_UNIT_LAYERLEVEL" val="1"/>
  <p:tag name="KSO_WM_TAG_VERSION" val="1.0"/>
  <p:tag name="KSO_WM_BEAUTIFY_FLAG" val="#wm#"/>
  <p:tag name="KSO_WM_UNIT_BLOCK" val="0"/>
  <p:tag name="KSO_WM_UNIT_SM_LIMIT_TYPE" val="2"/>
  <p:tag name="KSO_WM_UNIT_DEC_AREA_ID" val="7449436611fd4da6bb61f062c2f41787"/>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ecbcf1a758c1ec0b708d3e"/>
  <p:tag name="KSO_WM_CHIP_XID" val="5eecbcf1a758c1ec0b708d3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e8c4054ed1e2fb7fb36"/>
  <p:tag name="KSO_WM_TEMPLATE_ASSEMBLE_GROUPID" val="60656e8c4054ed1e2fb7fb36"/>
</p:tagLst>
</file>

<file path=ppt/tags/tag348.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9344_1*a*1"/>
  <p:tag name="KSO_WM_TEMPLATE_CATEGORY" val="diagram"/>
  <p:tag name="KSO_WM_TEMPLATE_INDEX" val="2020934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f46c4de933f497d95145ba4e4c28a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6dad4a757343d7aa64699e3d0701ef"/>
  <p:tag name="KSO_WM_UNIT_SUPPORT_BIG_FONT" val="1"/>
  <p:tag name="KSO_WM_UNIT_TEXT_FILL_FORE_SCHEMECOLOR_INDEX_BRIGHTNESS" val="0"/>
  <p:tag name="KSO_WM_UNIT_TEXT_FILL_FORE_SCHEMECOLOR_INDEX" val="13"/>
  <p:tag name="KSO_WM_UNIT_TEXT_FILL_TYPE" val="1"/>
  <p:tag name="KSO_WM_TEMPLATE_ASSEMBLE_XID" val="60656e8c4054ed1e2fb7fb36"/>
  <p:tag name="KSO_WM_TEMPLATE_ASSEMBLE_GROUPID" val="60656e8c4054ed1e2fb7fb36"/>
</p:tagLst>
</file>

<file path=ppt/tags/tag349.xml><?xml version="1.0" encoding="utf-8"?>
<p:tagLst xmlns:p="http://schemas.openxmlformats.org/presentationml/2006/main">
  <p:tag name="KSO_WM_BEAUTIFY_FLAG" val="#wm#"/>
  <p:tag name="KSO_WM_TEMPLATE_CATEGORY" val="diagram"/>
  <p:tag name="KSO_WM_TEMPLATE_INDEX" val="20209344"/>
  <p:tag name="KSO_WM_SLIDE_ID" val="diagram20209344_1"/>
  <p:tag name="KSO_WM_TEMPLATE_SUBCATEGORY" val="21"/>
  <p:tag name="KSO_WM_SLIDE_TYPE" val="text"/>
  <p:tag name="KSO_WM_SLIDE_SUBTYPE" val="pureTxt"/>
  <p:tag name="KSO_WM_SLIDE_ITEM_CNT" val="0"/>
  <p:tag name="KSO_WM_SLIDE_INDEX" val="1"/>
  <p:tag name="KSO_WM_SLIDE_SIZE" val="756*331"/>
  <p:tag name="KSO_WM_SLIDE_POSITION" val="101*104"/>
  <p:tag name="KSO_WM_TAG_VERSION" val="1.0"/>
  <p:tag name="KSO_WM_SLIDE_LAYOUT" val="a"/>
  <p:tag name="KSO_WM_SLIDE_LAYOUT_CNT" val="1"/>
  <p:tag name="KSO_WM_TEMPLATE_MASTER_TYPE" val="0"/>
  <p:tag name="KSO_WM_TEMPLATE_COLOR_TYPE" val="1"/>
  <p:tag name="KSO_WM_SLIDE_RATIO" val="1.777778"/>
  <p:tag name="KSO_WM_CHIP_INFOS" val="{&quot;type&quot;:0,&quot;layout_type&quot;:&quot;full&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picture_toward&quot;:0,&quot;picture_dockside&quot;:[],&quot;fill_id&quot;:&quot;c78fec7d9f4d442ca0ed700ee78be74c&quot;,&quot;fill_align&quot;:&quot;cm&quot;,&quot;chip_types&quot;:[&quot;header&quot;]}],[{&quot;text_align&quot;:&quot;lm&quot;,&quot;text_direction&quot;:&quot;horizontal&quot;,&quot;support_big_font&quot;:true,&quot;picture_toward&quot;:0,&quot;picture_dockside&quot;:[],&quot;fill_id&quot;:&quot;c78fec7d9f4d442ca0ed700ee78be74c&quot;,&quot;fill_align&quot;:&quot;cm&quot;,&quot;chip_types&quot;:[&quot;text&quot;]}]]"/>
  <p:tag name="KSO_WM_CHIP_XID" val="5eecbcf1a758c1ec0b708d3f"/>
  <p:tag name="KSO_WM_SLIDE_CAN_ADD_NAVIGATION" val="1"/>
  <p:tag name="KSO_WM_CHIP_DECFILLPROP" val="[]"/>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1-04-01T15:05:47&quot;,&quot;maxSize&quot;:{&quot;size1&quot;:0},&quot;minSize&quot;:{&quot;size1&quot;:0},&quot;normalSize&quot;:{&quot;size1&quot;:0},&quot;subLayout&quot;:[{&quot;id&quot;:&quot;2021-04-01T15:05:47&quot;,&quot;type&quot;:0},{&quot;id&quot;:&quot;2021-04-01T15:05:47&quot;,&quot;margin&quot;:{&quot;bottom&quot;:6.3499999046325684,&quot;left&quot;:4.2329998016357422,&quot;right&quot;:4.2329998016357422,&quot;top&quot;:6.3499999046325684},&quot;type&quot;:0}],&quot;type&quot;:0}"/>
  <p:tag name="KSO_WM_CHIP_GROUPID" val="5eecbcf1a758c1ec0b708d3e"/>
  <p:tag name="KSO_WM_SLIDE_BK_DARK_LIGHT" val="2"/>
  <p:tag name="KSO_WM_SLIDE_BACKGROUND_TYPE" val="general"/>
  <p:tag name="KSO_WM_SLIDE_SUPPORT_FEATURE_TYPE" val="0"/>
  <p:tag name="KSO_WM_TEMPLATE_ASSEMBLE_XID" val="60656e8c4054ed1e2fb7fb36"/>
  <p:tag name="KSO_WM_TEMPLATE_ASSEMBLE_GROUPID" val="60656e8c4054ed1e2fb7fb36"/>
  <p:tag name="KSO_WM_SPECIAL_SOURCE" val="bdnul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51.xml><?xml version="1.0" encoding="utf-8"?>
<p:tagLst xmlns:p="http://schemas.openxmlformats.org/presentationml/2006/main">
  <p:tag name="KSO_WM_UNIT_TABLE_BEAUTIFY" val="smartTable{bba601e9-719f-46e5-b042-ce7b5f761365}"/>
  <p:tag name="TABLE_ENDDRAG_ORIGIN_RECT" val="272*115"/>
  <p:tag name="TABLE_ENDDRAG_RECT" val="471*214*272*115"/>
</p:tagLst>
</file>

<file path=ppt/tags/tag352.xml><?xml version="1.0" encoding="utf-8"?>
<p:tagLst xmlns:p="http://schemas.openxmlformats.org/presentationml/2006/main">
  <p:tag name="KSO_WM_UNIT_TABLE_BEAUTIFY" val="smartTable{bba601e9-719f-46e5-b042-ce7b5f761365}"/>
  <p:tag name="TABLE_ENDDRAG_ORIGIN_RECT" val="272*115"/>
  <p:tag name="TABLE_ENDDRAG_RECT" val="471*214*272*115"/>
</p:tagLst>
</file>

<file path=ppt/tags/tag353.xml><?xml version="1.0" encoding="utf-8"?>
<p:tagLst xmlns:p="http://schemas.openxmlformats.org/presentationml/2006/main">
  <p:tag name="KSO_WM_UNIT_TABLE_BEAUTIFY" val="smartTable{ae915956-2765-45f4-8be6-377992f58ccb}"/>
  <p:tag name="TABLE_ENDDRAG_ORIGIN_RECT" val="272*115"/>
  <p:tag name="TABLE_ENDDRAG_RECT" val="471*214*272*115"/>
</p:tagLst>
</file>

<file path=ppt/tags/tag354.xml><?xml version="1.0" encoding="utf-8"?>
<p:tagLst xmlns:p="http://schemas.openxmlformats.org/presentationml/2006/main">
  <p:tag name="KSO_WM_UNIT_TABLE_BEAUTIFY" val="smartTable{ae915956-2765-45f4-8be6-377992f58ccb}"/>
  <p:tag name="TABLE_ENDDRAG_ORIGIN_RECT" val="272*115"/>
  <p:tag name="TABLE_ENDDRAG_RECT" val="471*214*272*115"/>
</p:tagLst>
</file>

<file path=ppt/tags/tag355.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56.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57.xml><?xml version="1.0" encoding="utf-8"?>
<p:tagLst xmlns:p="http://schemas.openxmlformats.org/presentationml/2006/main">
  <p:tag name="KSO_WM_UNIT_TABLE_BEAUTIFY" val="smartTable{d27d45f9-6f66-4d84-842c-1d0636734e60}"/>
  <p:tag name="TABLE_ENDDRAG_ORIGIN_RECT" val="367*120"/>
  <p:tag name="TABLE_ENDDRAG_RECT" val="37*53*367*120"/>
</p:tagLst>
</file>

<file path=ppt/tags/tag358.xml><?xml version="1.0" encoding="utf-8"?>
<p:tagLst xmlns:p="http://schemas.openxmlformats.org/presentationml/2006/main">
  <p:tag name="KSO_WM_UNIT_TABLE_BEAUTIFY" val="smartTable{d27d45f9-6f66-4d84-842c-1d0636734e60}"/>
  <p:tag name="TABLE_ENDDRAG_ORIGIN_RECT" val="367*120"/>
  <p:tag name="TABLE_ENDDRAG_RECT" val="37*53*367*120"/>
</p:tagLst>
</file>

<file path=ppt/tags/tag359.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6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 name="KSO_WM_SPECIAL_SOURCE" val="bdnull"/>
</p:tagLst>
</file>

<file path=ppt/tags/tag362.xml><?xml version="1.0" encoding="utf-8"?>
<p:tagLst xmlns:p="http://schemas.openxmlformats.org/presentationml/2006/main">
  <p:tag name="KSO_WM_UNIT_TABLE_BEAUTIFY" val="smartTable{d27d45f9-6f66-4d84-842c-1d0636734e60}"/>
  <p:tag name="TABLE_ENDDRAG_ORIGIN_RECT" val="367*120"/>
  <p:tag name="TABLE_ENDDRAG_RECT" val="37*53*367*120"/>
</p:tagLst>
</file>

<file path=ppt/tags/tag363.xml><?xml version="1.0" encoding="utf-8"?>
<p:tagLst xmlns:p="http://schemas.openxmlformats.org/presentationml/2006/main">
  <p:tag name="KSO_WM_UNIT_TABLE_BEAUTIFY" val="smartTable{d27d45f9-6f66-4d84-842c-1d0636734e60}"/>
  <p:tag name="TABLE_ENDDRAG_ORIGIN_RECT" val="367*120"/>
  <p:tag name="TABLE_ENDDRAG_RECT" val="37*53*367*120"/>
</p:tagLst>
</file>

<file path=ppt/tags/tag364.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65.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66.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67.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68.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69.xml><?xml version="1.0" encoding="utf-8"?>
<p:tagLst xmlns:p="http://schemas.openxmlformats.org/presentationml/2006/main">
  <p:tag name="KSO_WM_UNIT_TABLE_BEAUTIFY" val="smartTable{9b6a7b4b-cb18-42cd-97a5-fe12302dd2bb}"/>
  <p:tag name="TABLE_ENDDRAG_ORIGIN_RECT" val="959*195"/>
  <p:tag name="TABLE_ENDDRAG_RECT" val="0*175*960*195"/>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TABLE_BEAUTIFY" val="smartTable{9b6a7b4b-cb18-42cd-97a5-fe12302dd2bb}"/>
  <p:tag name="TABLE_ENDDRAG_ORIGIN_RECT" val="959*195"/>
  <p:tag name="TABLE_ENDDRAG_RECT" val="0*175*960*195"/>
</p:tagLst>
</file>

<file path=ppt/tags/tag371.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72.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344_1*i*1"/>
  <p:tag name="KSO_WM_TEMPLATE_CATEGORY" val="diagram"/>
  <p:tag name="KSO_WM_TEMPLATE_INDEX" val="20209344"/>
  <p:tag name="KSO_WM_UNIT_LAYERLEVEL" val="1"/>
  <p:tag name="KSO_WM_TAG_VERSION" val="1.0"/>
  <p:tag name="KSO_WM_BEAUTIFY_FLAG" val="#wm#"/>
  <p:tag name="KSO_WM_UNIT_BLOCK" val="0"/>
  <p:tag name="KSO_WM_UNIT_SM_LIMIT_TYPE" val="2"/>
  <p:tag name="KSO_WM_UNIT_DEC_AREA_ID" val="21332f97fbba4e12806446ed40358a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cbcf1a758c1ec0b708d3e"/>
  <p:tag name="KSO_WM_CHIP_XID" val="5eecbcf1a758c1ec0b708d3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e8c4054ed1e2fb7fb36"/>
  <p:tag name="KSO_WM_TEMPLATE_ASSEMBLE_GROUPID" val="60656e8c4054ed1e2fb7fb36"/>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344_1*i*2"/>
  <p:tag name="KSO_WM_TEMPLATE_CATEGORY" val="diagram"/>
  <p:tag name="KSO_WM_TEMPLATE_INDEX" val="20209344"/>
  <p:tag name="KSO_WM_UNIT_LAYERLEVEL" val="1"/>
  <p:tag name="KSO_WM_TAG_VERSION" val="1.0"/>
  <p:tag name="KSO_WM_BEAUTIFY_FLAG" val="#wm#"/>
  <p:tag name="KSO_WM_UNIT_BLOCK" val="0"/>
  <p:tag name="KSO_WM_UNIT_SM_LIMIT_TYPE" val="2"/>
  <p:tag name="KSO_WM_UNIT_DEC_AREA_ID" val="7449436611fd4da6bb61f062c2f41787"/>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ecbcf1a758c1ec0b708d3e"/>
  <p:tag name="KSO_WM_CHIP_XID" val="5eecbcf1a758c1ec0b708d3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e8c4054ed1e2fb7fb36"/>
  <p:tag name="KSO_WM_TEMPLATE_ASSEMBLE_GROUPID" val="60656e8c4054ed1e2fb7fb36"/>
</p:tagLst>
</file>

<file path=ppt/tags/tag375.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9344_1*a*1"/>
  <p:tag name="KSO_WM_TEMPLATE_CATEGORY" val="diagram"/>
  <p:tag name="KSO_WM_TEMPLATE_INDEX" val="2020934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f46c4de933f497d95145ba4e4c28a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6dad4a757343d7aa64699e3d0701ef"/>
  <p:tag name="KSO_WM_UNIT_SUPPORT_BIG_FONT" val="1"/>
  <p:tag name="KSO_WM_UNIT_TEXT_FILL_FORE_SCHEMECOLOR_INDEX_BRIGHTNESS" val="0"/>
  <p:tag name="KSO_WM_UNIT_TEXT_FILL_FORE_SCHEMECOLOR_INDEX" val="13"/>
  <p:tag name="KSO_WM_UNIT_TEXT_FILL_TYPE" val="1"/>
  <p:tag name="KSO_WM_TEMPLATE_ASSEMBLE_XID" val="60656e8c4054ed1e2fb7fb36"/>
  <p:tag name="KSO_WM_TEMPLATE_ASSEMBLE_GROUPID" val="60656e8c4054ed1e2fb7fb36"/>
</p:tagLst>
</file>

<file path=ppt/tags/tag376.xml><?xml version="1.0" encoding="utf-8"?>
<p:tagLst xmlns:p="http://schemas.openxmlformats.org/presentationml/2006/main">
  <p:tag name="KSO_WM_BEAUTIFY_FLAG" val="#wm#"/>
  <p:tag name="KSO_WM_TEMPLATE_CATEGORY" val="diagram"/>
  <p:tag name="KSO_WM_TEMPLATE_INDEX" val="20209344"/>
  <p:tag name="KSO_WM_SLIDE_ID" val="diagram20209344_1"/>
  <p:tag name="KSO_WM_TEMPLATE_SUBCATEGORY" val="21"/>
  <p:tag name="KSO_WM_SLIDE_TYPE" val="text"/>
  <p:tag name="KSO_WM_SLIDE_SUBTYPE" val="pureTxt"/>
  <p:tag name="KSO_WM_SLIDE_ITEM_CNT" val="0"/>
  <p:tag name="KSO_WM_SLIDE_INDEX" val="1"/>
  <p:tag name="KSO_WM_SLIDE_SIZE" val="756*331"/>
  <p:tag name="KSO_WM_SLIDE_POSITION" val="101*104"/>
  <p:tag name="KSO_WM_TAG_VERSION" val="1.0"/>
  <p:tag name="KSO_WM_SLIDE_LAYOUT" val="a"/>
  <p:tag name="KSO_WM_SLIDE_LAYOUT_CNT" val="1"/>
  <p:tag name="KSO_WM_TEMPLATE_MASTER_TYPE" val="0"/>
  <p:tag name="KSO_WM_TEMPLATE_COLOR_TYPE" val="1"/>
  <p:tag name="KSO_WM_SLIDE_RATIO" val="1.777778"/>
  <p:tag name="KSO_WM_CHIP_INFOS" val="{&quot;type&quot;:0,&quot;layout_type&quot;:&quot;full&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picture_toward&quot;:0,&quot;picture_dockside&quot;:[],&quot;fill_id&quot;:&quot;c78fec7d9f4d442ca0ed700ee78be74c&quot;,&quot;fill_align&quot;:&quot;cm&quot;,&quot;chip_types&quot;:[&quot;header&quot;]}],[{&quot;text_align&quot;:&quot;lm&quot;,&quot;text_direction&quot;:&quot;horizontal&quot;,&quot;support_big_font&quot;:true,&quot;picture_toward&quot;:0,&quot;picture_dockside&quot;:[],&quot;fill_id&quot;:&quot;c78fec7d9f4d442ca0ed700ee78be74c&quot;,&quot;fill_align&quot;:&quot;cm&quot;,&quot;chip_types&quot;:[&quot;text&quot;]}]]"/>
  <p:tag name="KSO_WM_CHIP_XID" val="5eecbcf1a758c1ec0b708d3f"/>
  <p:tag name="KSO_WM_SLIDE_CAN_ADD_NAVIGATION" val="1"/>
  <p:tag name="KSO_WM_CHIP_DECFILLPROP" val="[]"/>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1-04-01T15:05:47&quot;,&quot;maxSize&quot;:{&quot;size1&quot;:0},&quot;minSize&quot;:{&quot;size1&quot;:0},&quot;normalSize&quot;:{&quot;size1&quot;:0},&quot;subLayout&quot;:[{&quot;id&quot;:&quot;2021-04-01T15:05:47&quot;,&quot;type&quot;:0},{&quot;id&quot;:&quot;2021-04-01T15:05:47&quot;,&quot;margin&quot;:{&quot;bottom&quot;:6.3499999046325684,&quot;left&quot;:4.2329998016357422,&quot;right&quot;:4.2329998016357422,&quot;top&quot;:6.3499999046325684},&quot;type&quot;:0}],&quot;type&quot;:0}"/>
  <p:tag name="KSO_WM_CHIP_GROUPID" val="5eecbcf1a758c1ec0b708d3e"/>
  <p:tag name="KSO_WM_SLIDE_BK_DARK_LIGHT" val="2"/>
  <p:tag name="KSO_WM_SLIDE_BACKGROUND_TYPE" val="general"/>
  <p:tag name="KSO_WM_SLIDE_SUPPORT_FEATURE_TYPE" val="0"/>
  <p:tag name="KSO_WM_TEMPLATE_ASSEMBLE_XID" val="60656e8c4054ed1e2fb7fb36"/>
  <p:tag name="KSO_WM_TEMPLATE_ASSEMBLE_GROUPID" val="60656e8c4054ed1e2fb7fb36"/>
  <p:tag name="KSO_WM_SPECIAL_SOURCE" val="bdnull"/>
</p:tagLst>
</file>

<file path=ppt/tags/tag377.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78.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79.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344_1*i*1"/>
  <p:tag name="KSO_WM_TEMPLATE_CATEGORY" val="diagram"/>
  <p:tag name="KSO_WM_TEMPLATE_INDEX" val="20209344"/>
  <p:tag name="KSO_WM_UNIT_LAYERLEVEL" val="1"/>
  <p:tag name="KSO_WM_TAG_VERSION" val="1.0"/>
  <p:tag name="KSO_WM_BEAUTIFY_FLAG" val="#wm#"/>
  <p:tag name="KSO_WM_UNIT_BLOCK" val="0"/>
  <p:tag name="KSO_WM_UNIT_SM_LIMIT_TYPE" val="2"/>
  <p:tag name="KSO_WM_UNIT_DEC_AREA_ID" val="21332f97fbba4e12806446ed40358a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cbcf1a758c1ec0b708d3e"/>
  <p:tag name="KSO_WM_CHIP_XID" val="5eecbcf1a758c1ec0b708d3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e8c4054ed1e2fb7fb36"/>
  <p:tag name="KSO_WM_TEMPLATE_ASSEMBLE_GROUPID" val="60656e8c4054ed1e2fb7fb36"/>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344_1*i*2"/>
  <p:tag name="KSO_WM_TEMPLATE_CATEGORY" val="diagram"/>
  <p:tag name="KSO_WM_TEMPLATE_INDEX" val="20209344"/>
  <p:tag name="KSO_WM_UNIT_LAYERLEVEL" val="1"/>
  <p:tag name="KSO_WM_TAG_VERSION" val="1.0"/>
  <p:tag name="KSO_WM_BEAUTIFY_FLAG" val="#wm#"/>
  <p:tag name="KSO_WM_UNIT_BLOCK" val="0"/>
  <p:tag name="KSO_WM_UNIT_SM_LIMIT_TYPE" val="2"/>
  <p:tag name="KSO_WM_UNIT_DEC_AREA_ID" val="7449436611fd4da6bb61f062c2f41787"/>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ecbcf1a758c1ec0b708d3e"/>
  <p:tag name="KSO_WM_CHIP_XID" val="5eecbcf1a758c1ec0b708d3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e8c4054ed1e2fb7fb36"/>
  <p:tag name="KSO_WM_TEMPLATE_ASSEMBLE_GROUPID" val="60656e8c4054ed1e2fb7fb36"/>
</p:tagLst>
</file>

<file path=ppt/tags/tag383.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9344_1*a*1"/>
  <p:tag name="KSO_WM_TEMPLATE_CATEGORY" val="diagram"/>
  <p:tag name="KSO_WM_TEMPLATE_INDEX" val="2020934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f46c4de933f497d95145ba4e4c28a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6dad4a757343d7aa64699e3d0701ef"/>
  <p:tag name="KSO_WM_UNIT_SUPPORT_BIG_FONT" val="1"/>
  <p:tag name="KSO_WM_UNIT_TEXT_FILL_FORE_SCHEMECOLOR_INDEX_BRIGHTNESS" val="0"/>
  <p:tag name="KSO_WM_UNIT_TEXT_FILL_FORE_SCHEMECOLOR_INDEX" val="13"/>
  <p:tag name="KSO_WM_UNIT_TEXT_FILL_TYPE" val="1"/>
  <p:tag name="KSO_WM_TEMPLATE_ASSEMBLE_XID" val="60656e8c4054ed1e2fb7fb36"/>
  <p:tag name="KSO_WM_TEMPLATE_ASSEMBLE_GROUPID" val="60656e8c4054ed1e2fb7fb36"/>
</p:tagLst>
</file>

<file path=ppt/tags/tag384.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85.xml><?xml version="1.0" encoding="utf-8"?>
<p:tagLst xmlns:p="http://schemas.openxmlformats.org/presentationml/2006/main">
  <p:tag name="KSO_WM_UNIT_TABLE_BEAUTIFY" val="smartTable{42d6face-0b69-4381-b724-980cb41a568e}"/>
  <p:tag name="TABLE_ENDDRAG_ORIGIN_RECT" val="767*384"/>
  <p:tag name="TABLE_ENDDRAG_RECT" val="89*155*767*384"/>
</p:tagLst>
</file>

<file path=ppt/tags/tag3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 name="KSO_WM_SPECIAL_SOURCE" val="bdnull"/>
</p:tagLst>
</file>

<file path=ppt/tags/tag387.xml><?xml version="1.0" encoding="utf-8"?>
<p:tagLst xmlns:p="http://schemas.openxmlformats.org/presentationml/2006/main">
  <p:tag name="KSO_WM_UNIT_TABLE_BEAUTIFY" val="smartTable{04cdd75b-516a-4449-9294-095d140dda2d}"/>
  <p:tag name="TABLE_ENDDRAG_ORIGIN_RECT" val="467*422"/>
  <p:tag name="TABLE_ENDDRAG_RECT" val="492*122*467*422"/>
</p:tagLst>
</file>

<file path=ppt/tags/tag388.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89.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344_1*i*1"/>
  <p:tag name="KSO_WM_TEMPLATE_CATEGORY" val="diagram"/>
  <p:tag name="KSO_WM_TEMPLATE_INDEX" val="20209344"/>
  <p:tag name="KSO_WM_UNIT_LAYERLEVEL" val="1"/>
  <p:tag name="KSO_WM_TAG_VERSION" val="1.0"/>
  <p:tag name="KSO_WM_BEAUTIFY_FLAG" val="#wm#"/>
  <p:tag name="KSO_WM_UNIT_BLOCK" val="0"/>
  <p:tag name="KSO_WM_UNIT_SM_LIMIT_TYPE" val="2"/>
  <p:tag name="KSO_WM_UNIT_DEC_AREA_ID" val="21332f97fbba4e12806446ed40358a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cbcf1a758c1ec0b708d3e"/>
  <p:tag name="KSO_WM_CHIP_XID" val="5eecbcf1a758c1ec0b708d3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e8c4054ed1e2fb7fb36"/>
  <p:tag name="KSO_WM_TEMPLATE_ASSEMBLE_GROUPID" val="60656e8c4054ed1e2fb7fb36"/>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344_1*i*2"/>
  <p:tag name="KSO_WM_TEMPLATE_CATEGORY" val="diagram"/>
  <p:tag name="KSO_WM_TEMPLATE_INDEX" val="20209344"/>
  <p:tag name="KSO_WM_UNIT_LAYERLEVEL" val="1"/>
  <p:tag name="KSO_WM_TAG_VERSION" val="1.0"/>
  <p:tag name="KSO_WM_BEAUTIFY_FLAG" val="#wm#"/>
  <p:tag name="KSO_WM_UNIT_BLOCK" val="0"/>
  <p:tag name="KSO_WM_UNIT_SM_LIMIT_TYPE" val="2"/>
  <p:tag name="KSO_WM_UNIT_DEC_AREA_ID" val="7449436611fd4da6bb61f062c2f41787"/>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ecbcf1a758c1ec0b708d3e"/>
  <p:tag name="KSO_WM_CHIP_XID" val="5eecbcf1a758c1ec0b708d3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e8c4054ed1e2fb7fb36"/>
  <p:tag name="KSO_WM_TEMPLATE_ASSEMBLE_GROUPID" val="60656e8c4054ed1e2fb7fb36"/>
</p:tagLst>
</file>

<file path=ppt/tags/tag393.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9344_1*a*1"/>
  <p:tag name="KSO_WM_TEMPLATE_CATEGORY" val="diagram"/>
  <p:tag name="KSO_WM_TEMPLATE_INDEX" val="2020934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f46c4de933f497d95145ba4e4c28a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6dad4a757343d7aa64699e3d0701ef"/>
  <p:tag name="KSO_WM_UNIT_SUPPORT_BIG_FONT" val="1"/>
  <p:tag name="KSO_WM_UNIT_TEXT_FILL_FORE_SCHEMECOLOR_INDEX_BRIGHTNESS" val="0"/>
  <p:tag name="KSO_WM_UNIT_TEXT_FILL_FORE_SCHEMECOLOR_INDEX" val="13"/>
  <p:tag name="KSO_WM_UNIT_TEXT_FILL_TYPE" val="1"/>
  <p:tag name="KSO_WM_TEMPLATE_ASSEMBLE_XID" val="60656e8c4054ed1e2fb7fb36"/>
  <p:tag name="KSO_WM_TEMPLATE_ASSEMBLE_GROUPID" val="60656e8c4054ed1e2fb7fb36"/>
</p:tagLst>
</file>

<file path=ppt/tags/tag394.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9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 name="KSO_WM_SPECIAL_SOURCE" val="bdnull"/>
</p:tagLst>
</file>

<file path=ppt/tags/tag396.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97.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398.xml><?xml version="1.0" encoding="utf-8"?>
<p:tagLst xmlns:p="http://schemas.openxmlformats.org/presentationml/2006/main">
  <p:tag name="KSO_WM_UNIT_PLACING_PICTURE_USER_VIEWPORT" val="{&quot;height&quot;:4608,&quot;width&quot;:8304}"/>
</p:tagLst>
</file>

<file path=ppt/tags/tag399.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01.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02.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344_1*i*1"/>
  <p:tag name="KSO_WM_TEMPLATE_CATEGORY" val="diagram"/>
  <p:tag name="KSO_WM_TEMPLATE_INDEX" val="20209344"/>
  <p:tag name="KSO_WM_UNIT_LAYERLEVEL" val="1"/>
  <p:tag name="KSO_WM_TAG_VERSION" val="1.0"/>
  <p:tag name="KSO_WM_BEAUTIFY_FLAG" val="#wm#"/>
  <p:tag name="KSO_WM_UNIT_BLOCK" val="0"/>
  <p:tag name="KSO_WM_UNIT_SM_LIMIT_TYPE" val="2"/>
  <p:tag name="KSO_WM_UNIT_DEC_AREA_ID" val="21332f97fbba4e12806446ed40358a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cbcf1a758c1ec0b708d3e"/>
  <p:tag name="KSO_WM_CHIP_XID" val="5eecbcf1a758c1ec0b708d3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e8c4054ed1e2fb7fb36"/>
  <p:tag name="KSO_WM_TEMPLATE_ASSEMBLE_GROUPID" val="60656e8c4054ed1e2fb7fb36"/>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344_1*i*2"/>
  <p:tag name="KSO_WM_TEMPLATE_CATEGORY" val="diagram"/>
  <p:tag name="KSO_WM_TEMPLATE_INDEX" val="20209344"/>
  <p:tag name="KSO_WM_UNIT_LAYERLEVEL" val="1"/>
  <p:tag name="KSO_WM_TAG_VERSION" val="1.0"/>
  <p:tag name="KSO_WM_BEAUTIFY_FLAG" val="#wm#"/>
  <p:tag name="KSO_WM_UNIT_BLOCK" val="0"/>
  <p:tag name="KSO_WM_UNIT_SM_LIMIT_TYPE" val="2"/>
  <p:tag name="KSO_WM_UNIT_DEC_AREA_ID" val="7449436611fd4da6bb61f062c2f41787"/>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ecbcf1a758c1ec0b708d3e"/>
  <p:tag name="KSO_WM_CHIP_XID" val="5eecbcf1a758c1ec0b708d3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e8c4054ed1e2fb7fb36"/>
  <p:tag name="KSO_WM_TEMPLATE_ASSEMBLE_GROUPID" val="60656e8c4054ed1e2fb7fb36"/>
</p:tagLst>
</file>

<file path=ppt/tags/tag405.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9344_1*a*1"/>
  <p:tag name="KSO_WM_TEMPLATE_CATEGORY" val="diagram"/>
  <p:tag name="KSO_WM_TEMPLATE_INDEX" val="2020934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f46c4de933f497d95145ba4e4c28a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6dad4a757343d7aa64699e3d0701ef"/>
  <p:tag name="KSO_WM_UNIT_SUPPORT_BIG_FONT" val="1"/>
  <p:tag name="KSO_WM_UNIT_TEXT_FILL_FORE_SCHEMECOLOR_INDEX_BRIGHTNESS" val="0"/>
  <p:tag name="KSO_WM_UNIT_TEXT_FILL_FORE_SCHEMECOLOR_INDEX" val="13"/>
  <p:tag name="KSO_WM_UNIT_TEXT_FILL_TYPE" val="1"/>
  <p:tag name="KSO_WM_TEMPLATE_ASSEMBLE_XID" val="60656e8c4054ed1e2fb7fb36"/>
  <p:tag name="KSO_WM_TEMPLATE_ASSEMBLE_GROUPID" val="60656e8c4054ed1e2fb7fb36"/>
</p:tagLst>
</file>

<file path=ppt/tags/tag406.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07.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08.xml><?xml version="1.0" encoding="utf-8"?>
<p:tagLst xmlns:p="http://schemas.openxmlformats.org/presentationml/2006/main">
  <p:tag name="KSO_WM_UNIT_TABLE_BEAUTIFY" val="smartTable{e90172c3-807e-428b-b71c-36993df43e01}"/>
  <p:tag name="TABLE_ENDDRAG_ORIGIN_RECT" val="816*257"/>
  <p:tag name="TABLE_ENDDRAG_RECT" val="72*85*816*257"/>
</p:tagLst>
</file>

<file path=ppt/tags/tag409.xml><?xml version="1.0" encoding="utf-8"?>
<p:tagLst xmlns:p="http://schemas.openxmlformats.org/presentationml/2006/main">
  <p:tag name="KSO_WM_UNIT_TABLE_BEAUTIFY" val="smartTable{e90172c3-807e-428b-b71c-36993df43e01}"/>
  <p:tag name="TABLE_ENDDRAG_ORIGIN_RECT" val="816*257"/>
  <p:tag name="TABLE_ENDDRAG_RECT" val="72*85*816*257"/>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11.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12.xml><?xml version="1.0" encoding="utf-8"?>
<p:tagLst xmlns:p="http://schemas.openxmlformats.org/presentationml/2006/main">
  <p:tag name="KSO_WM_UNIT_TABLE_BEAUTIFY" val="smartTable{e90172c3-807e-428b-b71c-36993df43e01}"/>
  <p:tag name="TABLE_ENDDRAG_ORIGIN_RECT" val="814*260"/>
  <p:tag name="TABLE_ENDDRAG_RECT" val="72*79*814*260"/>
</p:tagLst>
</file>

<file path=ppt/tags/tag413.xml><?xml version="1.0" encoding="utf-8"?>
<p:tagLst xmlns:p="http://schemas.openxmlformats.org/presentationml/2006/main">
  <p:tag name="KSO_WM_UNIT_TABLE_BEAUTIFY" val="smartTable{e90172c3-807e-428b-b71c-36993df43e01}"/>
  <p:tag name="TABLE_ENDDRAG_ORIGIN_RECT" val="814*260"/>
  <p:tag name="TABLE_ENDDRAG_RECT" val="72*79*814*260"/>
</p:tagLst>
</file>

<file path=ppt/tags/tag414.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15.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16.xml><?xml version="1.0" encoding="utf-8"?>
<p:tagLst xmlns:p="http://schemas.openxmlformats.org/presentationml/2006/main">
  <p:tag name="KSO_WM_TAG_VERSION" val="1.0"/>
  <p:tag name="KSO_WM_TEMPLATE_CATEGORY" val="diagram"/>
  <p:tag name="KSO_WM_TEMPLATE_INDEX" val="20187873"/>
  <p:tag name="KSO_WM_UNIT_TYPE" val="q_i"/>
  <p:tag name="KSO_WM_UNIT_INDEX" val="1_9"/>
  <p:tag name="KSO_WM_UNIT_ID" val="diagram20187873_1*q_i*1_9"/>
  <p:tag name="KSO_WM_UNIT_LAYERLEVEL" val="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417.xml><?xml version="1.0" encoding="utf-8"?>
<p:tagLst xmlns:p="http://schemas.openxmlformats.org/presentationml/2006/main">
  <p:tag name="KSO_WM_TAG_VERSION" val="1.0"/>
  <p:tag name="KSO_WM_TEMPLATE_CATEGORY" val="diagram"/>
  <p:tag name="KSO_WM_TEMPLATE_INDEX" val="20187873"/>
  <p:tag name="KSO_WM_UNIT_TYPE" val="q_i"/>
  <p:tag name="KSO_WM_UNIT_INDEX" val="1_7"/>
  <p:tag name="KSO_WM_UNIT_ID" val="diagram20187873_1*q_i*1_7"/>
  <p:tag name="KSO_WM_UNIT_LAYERLEVEL" val="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418.xml><?xml version="1.0" encoding="utf-8"?>
<p:tagLst xmlns:p="http://schemas.openxmlformats.org/presentationml/2006/main">
  <p:tag name="KSO_WM_TAG_VERSION" val="1.0"/>
  <p:tag name="KSO_WM_TEMPLATE_CATEGORY" val="diagram"/>
  <p:tag name="KSO_WM_TEMPLATE_INDEX" val="20187873"/>
  <p:tag name="KSO_WM_UNIT_TYPE" val="q_h_i"/>
  <p:tag name="KSO_WM_UNIT_INDEX" val="1_1_3"/>
  <p:tag name="KSO_WM_UNIT_ID" val="diagram20187873_1*q_h_i*1_1_3"/>
  <p:tag name="KSO_WM_UNIT_LAYERLEVEL" val="1_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419.xml><?xml version="1.0" encoding="utf-8"?>
<p:tagLst xmlns:p="http://schemas.openxmlformats.org/presentationml/2006/main">
  <p:tag name="KSO_WM_TAG_VERSION" val="1.0"/>
  <p:tag name="KSO_WM_TEMPLATE_CATEGORY" val="diagram"/>
  <p:tag name="KSO_WM_TEMPLATE_INDEX" val="20187873"/>
  <p:tag name="KSO_WM_UNIT_TYPE" val="q_i"/>
  <p:tag name="KSO_WM_UNIT_INDEX" val="1_10"/>
  <p:tag name="KSO_WM_UNIT_ID" val="diagram20187873_1*q_i*1_10"/>
  <p:tag name="KSO_WM_UNIT_LAYERLEVEL" val="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TAG_VERSION" val="1.0"/>
  <p:tag name="KSO_WM_TEMPLATE_CATEGORY" val="diagram"/>
  <p:tag name="KSO_WM_TEMPLATE_INDEX" val="20187873"/>
  <p:tag name="KSO_WM_UNIT_TYPE" val="q_i"/>
  <p:tag name="KSO_WM_UNIT_INDEX" val="1_8"/>
  <p:tag name="KSO_WM_UNIT_ID" val="diagram20187873_1*q_i*1_8"/>
  <p:tag name="KSO_WM_UNIT_LAYERLEVEL" val="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421.xml><?xml version="1.0" encoding="utf-8"?>
<p:tagLst xmlns:p="http://schemas.openxmlformats.org/presentationml/2006/main">
  <p:tag name="KSO_WM_TAG_VERSION" val="1.0"/>
  <p:tag name="KSO_WM_TEMPLATE_CATEGORY" val="diagram"/>
  <p:tag name="KSO_WM_TEMPLATE_INDEX" val="20187873"/>
  <p:tag name="KSO_WM_UNIT_TYPE" val="q_i"/>
  <p:tag name="KSO_WM_UNIT_INDEX" val="1_1"/>
  <p:tag name="KSO_WM_UNIT_ID" val="diagram20187873_1*q_i*1_1"/>
  <p:tag name="KSO_WM_UNIT_LAYERLEVEL" val="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422.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23.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24.xml><?xml version="1.0" encoding="utf-8"?>
<p:tagLst xmlns:p="http://schemas.openxmlformats.org/presentationml/2006/main">
  <p:tag name="KSO_WM_UNIT_TABLE_BEAUTIFY" val="smartTable{806af6e9-c861-435c-ae58-5bdabe1bbd8b}"/>
  <p:tag name="TABLE_ENDDRAG_ORIGIN_RECT" val="881*480"/>
  <p:tag name="TABLE_ENDDRAG_RECT" val="15*37*881*480"/>
</p:tagLst>
</file>

<file path=ppt/tags/tag425.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26.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27.xml><?xml version="1.0" encoding="utf-8"?>
<p:tagLst xmlns:p="http://schemas.openxmlformats.org/presentationml/2006/main">
  <p:tag name="KSO_DOCER_TEMPLATE_OPEN_ONCE_MARK"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D9D9D9"/>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101311"/>
      </a:dk2>
      <a:lt2>
        <a:srgbClr val="191E1B"/>
      </a:lt2>
      <a:accent1>
        <a:srgbClr val="B9D6C3"/>
      </a:accent1>
      <a:accent2>
        <a:srgbClr val="ABD4CF"/>
      </a:accent2>
      <a:accent3>
        <a:srgbClr val="A7D0DC"/>
      </a:accent3>
      <a:accent4>
        <a:srgbClr val="AEC9E3"/>
      </a:accent4>
      <a:accent5>
        <a:srgbClr val="BDC0E1"/>
      </a:accent5>
      <a:accent6>
        <a:srgbClr val="D0B8D4"/>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101311"/>
      </a:dk2>
      <a:lt2>
        <a:srgbClr val="191E1B"/>
      </a:lt2>
      <a:accent1>
        <a:srgbClr val="B9D6C3"/>
      </a:accent1>
      <a:accent2>
        <a:srgbClr val="ABD4CF"/>
      </a:accent2>
      <a:accent3>
        <a:srgbClr val="A7D0DC"/>
      </a:accent3>
      <a:accent4>
        <a:srgbClr val="AEC9E3"/>
      </a:accent4>
      <a:accent5>
        <a:srgbClr val="BDC0E1"/>
      </a:accent5>
      <a:accent6>
        <a:srgbClr val="D0B8D4"/>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10984</Words>
  <Application>WPS 演示</Application>
  <PresentationFormat>宽屏</PresentationFormat>
  <Paragraphs>1432</Paragraphs>
  <Slides>59</Slides>
  <Notes>3</Notes>
  <HiddenSlides>0</HiddenSlides>
  <MMClips>1</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2</vt:i4>
      </vt:variant>
      <vt:variant>
        <vt:lpstr>幻灯片标题</vt:lpstr>
      </vt:variant>
      <vt:variant>
        <vt:i4>59</vt:i4>
      </vt:variant>
    </vt:vector>
  </HeadingPairs>
  <TitlesOfParts>
    <vt:vector size="78" baseType="lpstr">
      <vt:lpstr>Arial</vt:lpstr>
      <vt:lpstr>宋体</vt:lpstr>
      <vt:lpstr>Wingdings</vt:lpstr>
      <vt:lpstr>微软雅黑</vt:lpstr>
      <vt:lpstr>Wingdings</vt:lpstr>
      <vt:lpstr>幼圆</vt:lpstr>
      <vt:lpstr>汉仪乐喵体W</vt:lpstr>
      <vt:lpstr>Times New Roman</vt:lpstr>
      <vt:lpstr>Cambria Math</vt:lpstr>
      <vt:lpstr>Arial Unicode MS</vt:lpstr>
      <vt:lpstr>Calibri</vt:lpstr>
      <vt:lpstr>MS Mincho</vt:lpstr>
      <vt:lpstr>Segoe Print</vt:lpstr>
      <vt:lpstr>Office 主题​​</vt:lpstr>
      <vt:lpstr>1_Office 主题​​</vt:lpstr>
      <vt:lpstr>2_Office 主题​​</vt:lpstr>
      <vt:lpstr>3_Office 主题​​</vt:lpstr>
      <vt:lpstr>Equation.KSEE3</vt:lpstr>
      <vt:lpstr>Equation.KSEE3</vt:lpstr>
      <vt:lpstr>短视频点赞数影响因素分析及 聚类、生成和分类模型的建立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短视频 数据分析</dc:title>
  <dc:creator/>
  <cp:lastModifiedBy>刘瀚斌</cp:lastModifiedBy>
  <cp:revision>475</cp:revision>
  <dcterms:created xsi:type="dcterms:W3CDTF">2019-06-19T02:08:00Z</dcterms:created>
  <dcterms:modified xsi:type="dcterms:W3CDTF">2021-12-29T10:42:43Z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F870D677B35546179C1DF3C14C34D4D9</vt:lpwstr>
  </property>
</Properties>
</file>